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3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3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8628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88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2273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06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7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67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0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23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339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14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2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26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74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63170-5781-4B12-88C4-67EACE83674B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97CAE15-C1DB-4FC4-87FE-5B3D8C16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29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Ostale BKT tehnike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Ivan Buljan</a:t>
            </a:r>
          </a:p>
          <a:p>
            <a:r>
              <a:rPr lang="hr-HR" dirty="0" smtClean="0"/>
              <a:t>Drugi stupanj edukacije iz kognitivno bihevioralnih terapija</a:t>
            </a:r>
          </a:p>
          <a:p>
            <a:r>
              <a:rPr lang="hr-HR" dirty="0" smtClean="0"/>
              <a:t>Split, listopad 2018.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25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Igranje</a:t>
            </a:r>
            <a:r>
              <a:rPr lang="en-US" dirty="0" smtClean="0"/>
              <a:t> </a:t>
            </a:r>
            <a:r>
              <a:rPr lang="en-US" dirty="0" err="1" smtClean="0"/>
              <a:t>uloga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dirty="0" smtClean="0"/>
              <a:t>Često pacijenti imaju dobro razvijene socijalne vještine, ali imaju </a:t>
            </a:r>
            <a:r>
              <a:rPr lang="hr-HR" dirty="0" err="1" smtClean="0"/>
              <a:t>disfunkcionalne</a:t>
            </a:r>
            <a:r>
              <a:rPr lang="hr-HR" dirty="0" smtClean="0"/>
              <a:t> pretpostavke (o sebi, o drugima), te im je teško te iste vještine primijeniti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Jedan od načina procjene vještina je da se od pacijenta traži izricanje pozitivne posljedice (npr. “Da ste stvarno znali da će on/ona biti spremna pomoći, što biste rekli?”)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Potrebno je provjeriti i </a:t>
            </a:r>
            <a:r>
              <a:rPr lang="hr-HR" dirty="0" err="1" smtClean="0"/>
              <a:t>klijentovo</a:t>
            </a:r>
            <a:r>
              <a:rPr lang="hr-HR" dirty="0" smtClean="0"/>
              <a:t> korištenje socijalnih vještina u drugom kontekstu (Ako postoje, onda nije potrebno koristiti ovu tehniku)</a:t>
            </a:r>
          </a:p>
        </p:txBody>
      </p:sp>
    </p:spTree>
    <p:extLst>
      <p:ext uri="{BB962C8B-B14F-4D97-AF65-F5344CB8AC3E}">
        <p14:creationId xmlns:p14="http://schemas.microsoft.com/office/powerpoint/2010/main" val="26373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968" y="553707"/>
            <a:ext cx="9264831" cy="5962890"/>
          </a:xfrm>
        </p:spPr>
      </p:pic>
    </p:spTree>
    <p:extLst>
      <p:ext uri="{BB962C8B-B14F-4D97-AF65-F5344CB8AC3E}">
        <p14:creationId xmlns:p14="http://schemas.microsoft.com/office/powerpoint/2010/main" val="71985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Pita </a:t>
            </a:r>
            <a:r>
              <a:rPr lang="en-US" dirty="0" err="1" smtClean="0"/>
              <a:t>tehnika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Korisno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pacijente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ideje</a:t>
            </a:r>
            <a:r>
              <a:rPr lang="en-US" dirty="0" smtClean="0"/>
              <a:t> </a:t>
            </a:r>
            <a:r>
              <a:rPr lang="en-US" dirty="0" err="1" smtClean="0"/>
              <a:t>mo</a:t>
            </a:r>
            <a:r>
              <a:rPr lang="hr-HR" dirty="0" smtClean="0"/>
              <a:t>gu</a:t>
            </a:r>
            <a:r>
              <a:rPr lang="en-US" dirty="0" smtClean="0"/>
              <a:t> </a:t>
            </a:r>
            <a:r>
              <a:rPr lang="en-US" dirty="0" err="1" smtClean="0"/>
              <a:t>vidjeti</a:t>
            </a:r>
            <a:r>
              <a:rPr lang="en-US" dirty="0" smtClean="0"/>
              <a:t> u </a:t>
            </a:r>
            <a:r>
              <a:rPr lang="en-US" dirty="0" err="1" smtClean="0"/>
              <a:t>grafičkom</a:t>
            </a:r>
            <a:r>
              <a:rPr lang="en-US" dirty="0" smtClean="0"/>
              <a:t> </a:t>
            </a:r>
            <a:r>
              <a:rPr lang="en-US" dirty="0" err="1" smtClean="0"/>
              <a:t>obliku</a:t>
            </a:r>
            <a:endParaRPr lang="en-US" dirty="0"/>
          </a:p>
          <a:p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jako</a:t>
            </a:r>
            <a:r>
              <a:rPr lang="en-US" dirty="0" smtClean="0"/>
              <a:t> </a:t>
            </a:r>
            <a:r>
              <a:rPr lang="en-US" dirty="0" err="1" smtClean="0"/>
              <a:t>široku</a:t>
            </a:r>
            <a:r>
              <a:rPr lang="en-US" dirty="0" smtClean="0"/>
              <a:t> </a:t>
            </a:r>
            <a:r>
              <a:rPr lang="en-US" dirty="0" err="1" smtClean="0"/>
              <a:t>primjenu</a:t>
            </a:r>
            <a:r>
              <a:rPr lang="en-US" dirty="0" smtClean="0"/>
              <a:t> (</a:t>
            </a:r>
            <a:r>
              <a:rPr lang="en-US" dirty="0" err="1" smtClean="0"/>
              <a:t>ilustracija</a:t>
            </a:r>
            <a:r>
              <a:rPr lang="en-US" dirty="0" smtClean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, </a:t>
            </a:r>
            <a:r>
              <a:rPr lang="en-US" dirty="0" err="1" smtClean="0"/>
              <a:t>stanja</a:t>
            </a:r>
            <a:r>
              <a:rPr lang="en-US" dirty="0" smtClean="0"/>
              <a:t>, </a:t>
            </a:r>
            <a:r>
              <a:rPr lang="en-US" dirty="0" err="1" smtClean="0"/>
              <a:t>razlika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trenutnog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idealnog</a:t>
            </a:r>
            <a:r>
              <a:rPr lang="en-US" dirty="0" smtClean="0"/>
              <a:t> ja, </a:t>
            </a:r>
            <a:r>
              <a:rPr lang="en-US" dirty="0" err="1" smtClean="0"/>
              <a:t>vrijednosti</a:t>
            </a:r>
            <a:r>
              <a:rPr lang="en-US" dirty="0" smtClean="0"/>
              <a:t>, </a:t>
            </a:r>
            <a:r>
              <a:rPr lang="en-US" dirty="0" err="1" smtClean="0"/>
              <a:t>odnosa</a:t>
            </a:r>
            <a:r>
              <a:rPr lang="en-US" dirty="0" smtClean="0"/>
              <a:t>…)</a:t>
            </a:r>
          </a:p>
          <a:p>
            <a:r>
              <a:rPr lang="en-US" dirty="0" err="1" smtClean="0"/>
              <a:t>Korisna</a:t>
            </a:r>
            <a:r>
              <a:rPr lang="en-US" dirty="0" smtClean="0"/>
              <a:t> 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pomoćna</a:t>
            </a:r>
            <a:r>
              <a:rPr lang="en-US" dirty="0" smtClean="0"/>
              <a:t> </a:t>
            </a:r>
            <a:r>
              <a:rPr lang="en-US" dirty="0" err="1" smtClean="0"/>
              <a:t>tehnika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pokušavamo</a:t>
            </a:r>
            <a:r>
              <a:rPr lang="en-US" dirty="0" smtClean="0"/>
              <a:t> </a:t>
            </a:r>
            <a:r>
              <a:rPr lang="en-US" dirty="0" err="1" smtClean="0"/>
              <a:t>odrediti</a:t>
            </a:r>
            <a:r>
              <a:rPr lang="en-US" dirty="0" smtClean="0"/>
              <a:t> </a:t>
            </a:r>
            <a:r>
              <a:rPr lang="en-US" dirty="0" err="1" smtClean="0"/>
              <a:t>kome</a:t>
            </a:r>
            <a:r>
              <a:rPr lang="en-US" dirty="0" smtClean="0"/>
              <a:t> </a:t>
            </a:r>
            <a:r>
              <a:rPr lang="en-US" dirty="0" err="1" smtClean="0"/>
              <a:t>klijent</a:t>
            </a:r>
            <a:r>
              <a:rPr lang="en-US" dirty="0" smtClean="0"/>
              <a:t> </a:t>
            </a:r>
            <a:r>
              <a:rPr lang="en-US" dirty="0" err="1" smtClean="0"/>
              <a:t>pripisuje</a:t>
            </a:r>
            <a:r>
              <a:rPr lang="en-US" dirty="0"/>
              <a:t> </a:t>
            </a:r>
            <a:r>
              <a:rPr lang="en-US" dirty="0" err="1" smtClean="0"/>
              <a:t>trenutno</a:t>
            </a:r>
            <a:r>
              <a:rPr lang="en-US" dirty="0" smtClean="0"/>
              <a:t> </a:t>
            </a:r>
            <a:r>
              <a:rPr lang="en-US" dirty="0" err="1" smtClean="0"/>
              <a:t>stanje</a:t>
            </a:r>
            <a:endParaRPr lang="en-US" dirty="0" smtClean="0"/>
          </a:p>
          <a:p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upotrijebiti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praćenje</a:t>
            </a:r>
            <a:r>
              <a:rPr lang="en-US" dirty="0" smtClean="0"/>
              <a:t> </a:t>
            </a:r>
            <a:r>
              <a:rPr lang="en-US" dirty="0" err="1" smtClean="0"/>
              <a:t>stanja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termina</a:t>
            </a:r>
            <a:endParaRPr lang="en-US" dirty="0" smtClean="0"/>
          </a:p>
          <a:p>
            <a:r>
              <a:rPr lang="en-US" dirty="0" err="1" smtClean="0"/>
              <a:t>Potrebno</a:t>
            </a:r>
            <a:r>
              <a:rPr lang="en-US" dirty="0" smtClean="0"/>
              <a:t> je </a:t>
            </a:r>
            <a:r>
              <a:rPr lang="en-US" dirty="0" err="1" smtClean="0"/>
              <a:t>provjeriti</a:t>
            </a:r>
            <a:r>
              <a:rPr lang="en-US" dirty="0" smtClean="0"/>
              <a:t> </a:t>
            </a:r>
            <a:r>
              <a:rPr lang="en-US" dirty="0" err="1" smtClean="0"/>
              <a:t>jesu</a:t>
            </a:r>
            <a:r>
              <a:rPr lang="en-US" dirty="0" smtClean="0"/>
              <a:t> li se </a:t>
            </a:r>
            <a:r>
              <a:rPr lang="en-US" dirty="0" err="1" smtClean="0"/>
              <a:t>zastupljenosti</a:t>
            </a:r>
            <a:r>
              <a:rPr lang="en-US" dirty="0" smtClean="0"/>
              <a:t> </a:t>
            </a:r>
            <a:r>
              <a:rPr lang="en-US" dirty="0" err="1" smtClean="0"/>
              <a:t>pojedinih</a:t>
            </a:r>
            <a:r>
              <a:rPr lang="en-US" dirty="0" smtClean="0"/>
              <a:t> </a:t>
            </a:r>
            <a:r>
              <a:rPr lang="en-US" dirty="0" err="1" smtClean="0"/>
              <a:t>kategorija</a:t>
            </a:r>
            <a:r>
              <a:rPr lang="en-US" dirty="0" smtClean="0"/>
              <a:t> </a:t>
            </a:r>
            <a:r>
              <a:rPr lang="en-US" dirty="0" err="1" smtClean="0"/>
              <a:t>promijenile</a:t>
            </a:r>
            <a:r>
              <a:rPr lang="en-US" dirty="0" smtClean="0"/>
              <a:t> </a:t>
            </a:r>
            <a:r>
              <a:rPr lang="en-US" dirty="0" err="1" smtClean="0"/>
              <a:t>tijekom</a:t>
            </a:r>
            <a:r>
              <a:rPr lang="en-US" dirty="0" smtClean="0"/>
              <a:t> </a:t>
            </a:r>
            <a:r>
              <a:rPr lang="en-US" dirty="0" err="1" smtClean="0"/>
              <a:t>razgovora</a:t>
            </a:r>
            <a:endParaRPr lang="hr-HR" dirty="0" smtClean="0"/>
          </a:p>
          <a:p>
            <a:r>
              <a:rPr lang="hr-HR" dirty="0" smtClean="0"/>
              <a:t>Pokušajte sami napraviti jedan </a:t>
            </a:r>
            <a:r>
              <a:rPr lang="hr-HR" dirty="0" err="1" smtClean="0"/>
              <a:t>pie</a:t>
            </a:r>
            <a:r>
              <a:rPr lang="hr-HR" dirty="0" smtClean="0"/>
              <a:t> </a:t>
            </a:r>
            <a:r>
              <a:rPr lang="hr-HR" dirty="0" err="1" smtClean="0"/>
              <a:t>chart</a:t>
            </a:r>
            <a:r>
              <a:rPr lang="hr-HR" dirty="0"/>
              <a:t> </a:t>
            </a:r>
            <a:r>
              <a:rPr lang="hr-HR" dirty="0" smtClean="0"/>
              <a:t>(tema može biti bilo što; odnosi, trenutni problem ili cilj)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8978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Funkcionalne </a:t>
            </a:r>
            <a:r>
              <a:rPr lang="en-US" dirty="0" err="1" smtClean="0"/>
              <a:t>usporedbe</a:t>
            </a:r>
            <a:r>
              <a:rPr lang="en-US" dirty="0" smtClean="0"/>
              <a:t> </a:t>
            </a:r>
            <a:r>
              <a:rPr lang="en-US" dirty="0" err="1" smtClean="0"/>
              <a:t>zabilješki</a:t>
            </a:r>
            <a:r>
              <a:rPr lang="en-US" dirty="0" smtClean="0"/>
              <a:t> o </a:t>
            </a:r>
            <a:r>
              <a:rPr lang="en-US" dirty="0" err="1" smtClean="0"/>
              <a:t>sebi</a:t>
            </a:r>
            <a:r>
              <a:rPr lang="en-US" dirty="0" smtClean="0"/>
              <a:t> </a:t>
            </a:r>
            <a:r>
              <a:rPr lang="hr-H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pozitivnih</a:t>
            </a:r>
            <a:r>
              <a:rPr lang="en-US" dirty="0" smtClean="0"/>
              <a:t> </a:t>
            </a:r>
            <a:r>
              <a:rPr lang="en-US" dirty="0" err="1" smtClean="0"/>
              <a:t>izjava</a:t>
            </a:r>
            <a:r>
              <a:rPr lang="en-US" dirty="0" smtClean="0"/>
              <a:t> o </a:t>
            </a:r>
            <a:r>
              <a:rPr lang="en-US" dirty="0" err="1" smtClean="0"/>
              <a:t>sebi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Klijenti</a:t>
            </a:r>
            <a:r>
              <a:rPr lang="en-US" dirty="0" smtClean="0"/>
              <a:t> s </a:t>
            </a:r>
            <a:r>
              <a:rPr lang="en-US" dirty="0" err="1" smtClean="0"/>
              <a:t>psihijatrijskim</a:t>
            </a:r>
            <a:r>
              <a:rPr lang="en-US" dirty="0" smtClean="0"/>
              <a:t> </a:t>
            </a:r>
            <a:r>
              <a:rPr lang="en-US" dirty="0" err="1" smtClean="0"/>
              <a:t>poremećajima</a:t>
            </a:r>
            <a:r>
              <a:rPr lang="en-US" dirty="0" smtClean="0"/>
              <a:t> </a:t>
            </a:r>
            <a:r>
              <a:rPr lang="en-US" dirty="0" err="1" smtClean="0"/>
              <a:t>jako</a:t>
            </a:r>
            <a:r>
              <a:rPr lang="en-US" dirty="0" smtClean="0"/>
              <a:t> </a:t>
            </a:r>
            <a:r>
              <a:rPr lang="en-US" dirty="0" err="1" smtClean="0"/>
              <a:t>negativno</a:t>
            </a:r>
            <a:r>
              <a:rPr lang="en-US" dirty="0" smtClean="0"/>
              <a:t> </a:t>
            </a:r>
            <a:r>
              <a:rPr lang="en-US" dirty="0" err="1" smtClean="0"/>
              <a:t>evaluiraju</a:t>
            </a:r>
            <a:r>
              <a:rPr lang="en-US" dirty="0" smtClean="0"/>
              <a:t> </a:t>
            </a:r>
            <a:r>
              <a:rPr lang="en-US" dirty="0" err="1" smtClean="0"/>
              <a:t>sami</a:t>
            </a:r>
            <a:r>
              <a:rPr lang="en-US" dirty="0" smtClean="0"/>
              <a:t> </a:t>
            </a:r>
            <a:r>
              <a:rPr lang="en-US" dirty="0" err="1" smtClean="0"/>
              <a:t>sebe</a:t>
            </a:r>
            <a:endParaRPr lang="en-US" dirty="0" smtClean="0"/>
          </a:p>
          <a:p>
            <a:r>
              <a:rPr lang="en-US" dirty="0" err="1" smtClean="0"/>
              <a:t>Skloni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primjećivati</a:t>
            </a:r>
            <a:r>
              <a:rPr lang="en-US" dirty="0" smtClean="0"/>
              <a:t> (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preuveličavati</a:t>
            </a:r>
            <a:r>
              <a:rPr lang="en-US" dirty="0" smtClean="0"/>
              <a:t>)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protumačiti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negativni</a:t>
            </a:r>
            <a:endParaRPr lang="en-US" dirty="0"/>
          </a:p>
          <a:p>
            <a:r>
              <a:rPr lang="en-US" dirty="0" err="1" smtClean="0"/>
              <a:t>Često</a:t>
            </a:r>
            <a:r>
              <a:rPr lang="en-US" dirty="0" smtClean="0"/>
              <a:t> se </a:t>
            </a:r>
            <a:r>
              <a:rPr lang="en-US" dirty="0" err="1" smtClean="0"/>
              <a:t>uspoređuju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stanjem</a:t>
            </a:r>
            <a:r>
              <a:rPr lang="en-US" dirty="0" smtClean="0"/>
              <a:t> u </a:t>
            </a:r>
            <a:r>
              <a:rPr lang="en-US" dirty="0" err="1" smtClean="0"/>
              <a:t>kakvom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bili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psihijatrijskog</a:t>
            </a:r>
            <a:r>
              <a:rPr lang="en-US" dirty="0" smtClean="0"/>
              <a:t> </a:t>
            </a:r>
            <a:r>
              <a:rPr lang="en-US" dirty="0" err="1" smtClean="0"/>
              <a:t>poremećaja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s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ljudima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psihijatrijske</a:t>
            </a:r>
            <a:r>
              <a:rPr lang="en-US" dirty="0" smtClean="0"/>
              <a:t> </a:t>
            </a:r>
            <a:r>
              <a:rPr lang="en-US" dirty="0" err="1" smtClean="0"/>
              <a:t>poremećaje</a:t>
            </a:r>
            <a:endParaRPr lang="en-US" dirty="0" smtClean="0"/>
          </a:p>
          <a:p>
            <a:r>
              <a:rPr lang="en-US" dirty="0" smtClean="0"/>
              <a:t>Na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se </a:t>
            </a:r>
            <a:r>
              <a:rPr lang="en-US" dirty="0" err="1" smtClean="0"/>
              <a:t>održavaju</a:t>
            </a:r>
            <a:r>
              <a:rPr lang="en-US" dirty="0" smtClean="0"/>
              <a:t> </a:t>
            </a:r>
            <a:r>
              <a:rPr lang="en-US" dirty="0" err="1" smtClean="0"/>
              <a:t>trenutne</a:t>
            </a:r>
            <a:r>
              <a:rPr lang="en-US" dirty="0" smtClean="0"/>
              <a:t> </a:t>
            </a:r>
            <a:r>
              <a:rPr lang="en-US" dirty="0" err="1" smtClean="0"/>
              <a:t>poteškoće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015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Funkcionalne </a:t>
            </a:r>
            <a:r>
              <a:rPr lang="en-US" dirty="0" err="1"/>
              <a:t>usporedbe</a:t>
            </a:r>
            <a:r>
              <a:rPr lang="en-US" dirty="0"/>
              <a:t> </a:t>
            </a:r>
            <a:r>
              <a:rPr lang="en-US" dirty="0" err="1"/>
              <a:t>zabilješki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hr-H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pozitivnih</a:t>
            </a:r>
            <a:r>
              <a:rPr lang="en-US" dirty="0"/>
              <a:t> </a:t>
            </a:r>
            <a:r>
              <a:rPr lang="en-US" dirty="0" err="1"/>
              <a:t>izjava</a:t>
            </a:r>
            <a:r>
              <a:rPr lang="en-US" dirty="0"/>
              <a:t> o </a:t>
            </a:r>
            <a:r>
              <a:rPr lang="en-US" dirty="0" err="1"/>
              <a:t>sebi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Mijenjanje</a:t>
            </a:r>
            <a:r>
              <a:rPr lang="en-US" dirty="0" smtClean="0"/>
              <a:t> </a:t>
            </a:r>
            <a:r>
              <a:rPr lang="en-US" dirty="0" err="1" smtClean="0"/>
              <a:t>samousporedbe</a:t>
            </a:r>
            <a:endParaRPr lang="en-US" dirty="0"/>
          </a:p>
          <a:p>
            <a:r>
              <a:rPr lang="en-US" dirty="0" err="1" smtClean="0"/>
              <a:t>Klijentu</a:t>
            </a:r>
            <a:r>
              <a:rPr lang="en-US" dirty="0" smtClean="0"/>
              <a:t> se </a:t>
            </a:r>
            <a:r>
              <a:rPr lang="en-US" dirty="0" err="1" smtClean="0"/>
              <a:t>pokušava</a:t>
            </a:r>
            <a:r>
              <a:rPr lang="en-US" dirty="0" smtClean="0"/>
              <a:t> </a:t>
            </a:r>
            <a:r>
              <a:rPr lang="en-US" dirty="0" err="1" smtClean="0"/>
              <a:t>pomoći</a:t>
            </a:r>
            <a:r>
              <a:rPr lang="en-US" dirty="0" smtClean="0"/>
              <a:t> da </a:t>
            </a:r>
            <a:r>
              <a:rPr lang="en-US" dirty="0" err="1" smtClean="0"/>
              <a:t>stekne</a:t>
            </a:r>
            <a:r>
              <a:rPr lang="en-US" dirty="0" smtClean="0"/>
              <a:t> </a:t>
            </a:r>
            <a:r>
              <a:rPr lang="en-US" dirty="0" err="1" smtClean="0"/>
              <a:t>uvid</a:t>
            </a:r>
            <a:r>
              <a:rPr lang="en-US" dirty="0" smtClean="0"/>
              <a:t> u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disfunkcionalni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razmišljanja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umanjivati</a:t>
            </a:r>
            <a:r>
              <a:rPr lang="en-US" dirty="0" smtClean="0"/>
              <a:t> </a:t>
            </a:r>
            <a:r>
              <a:rPr lang="en-US" dirty="0" err="1" smtClean="0"/>
              <a:t>pozitivne</a:t>
            </a:r>
            <a:r>
              <a:rPr lang="en-US" dirty="0" smtClean="0"/>
              <a:t> </a:t>
            </a:r>
            <a:r>
              <a:rPr lang="en-US" dirty="0" err="1" smtClean="0"/>
              <a:t>stvari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napraviti</a:t>
            </a:r>
            <a:endParaRPr lang="en-US" dirty="0" smtClean="0"/>
          </a:p>
          <a:p>
            <a:r>
              <a:rPr lang="en-US" dirty="0" err="1" smtClean="0"/>
              <a:t>Nakon</a:t>
            </a:r>
            <a:r>
              <a:rPr lang="en-US" dirty="0" smtClean="0"/>
              <a:t> toga se grade </a:t>
            </a:r>
            <a:r>
              <a:rPr lang="en-US" dirty="0" err="1" smtClean="0"/>
              <a:t>funkcionalnije</a:t>
            </a:r>
            <a:r>
              <a:rPr lang="en-US" dirty="0" smtClean="0"/>
              <a:t> </a:t>
            </a:r>
            <a:r>
              <a:rPr lang="en-US" dirty="0" err="1" smtClean="0"/>
              <a:t>usporedbe</a:t>
            </a:r>
            <a:r>
              <a:rPr lang="en-US" dirty="0" smtClean="0"/>
              <a:t> </a:t>
            </a:r>
            <a:r>
              <a:rPr lang="en-US" dirty="0" err="1" smtClean="0"/>
              <a:t>ukazujući</a:t>
            </a:r>
            <a:r>
              <a:rPr lang="en-US" dirty="0" smtClean="0"/>
              <a:t> </a:t>
            </a:r>
            <a:r>
              <a:rPr lang="en-US" dirty="0" err="1" smtClean="0"/>
              <a:t>klijentu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je </a:t>
            </a:r>
            <a:r>
              <a:rPr lang="en-US" dirty="0" err="1" smtClean="0"/>
              <a:t>napredovao</a:t>
            </a:r>
            <a:r>
              <a:rPr lang="en-US" dirty="0" smtClean="0"/>
              <a:t> u odnosu na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najgore</a:t>
            </a:r>
            <a:r>
              <a:rPr lang="en-US" dirty="0" smtClean="0"/>
              <a:t> </a:t>
            </a:r>
            <a:r>
              <a:rPr lang="en-US" dirty="0" err="1" smtClean="0"/>
              <a:t>razdoblje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541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Funkcionalne </a:t>
            </a:r>
            <a:r>
              <a:rPr lang="en-US" dirty="0" err="1"/>
              <a:t>usporedbe</a:t>
            </a:r>
            <a:r>
              <a:rPr lang="en-US" dirty="0"/>
              <a:t> </a:t>
            </a:r>
            <a:r>
              <a:rPr lang="en-US" dirty="0" err="1"/>
              <a:t>zabilješki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hr-H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pozitivnih</a:t>
            </a:r>
            <a:r>
              <a:rPr lang="en-US" dirty="0"/>
              <a:t> </a:t>
            </a:r>
            <a:r>
              <a:rPr lang="en-US" dirty="0" err="1"/>
              <a:t>izjava</a:t>
            </a:r>
            <a:r>
              <a:rPr lang="en-US" dirty="0"/>
              <a:t> o </a:t>
            </a:r>
            <a:r>
              <a:rPr lang="en-US" dirty="0" err="1"/>
              <a:t>sebi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Pozitivne</a:t>
            </a:r>
            <a:r>
              <a:rPr lang="en-US" dirty="0" smtClean="0"/>
              <a:t> </a:t>
            </a:r>
            <a:r>
              <a:rPr lang="en-US" dirty="0" err="1" smtClean="0"/>
              <a:t>izjave</a:t>
            </a:r>
            <a:r>
              <a:rPr lang="en-US" dirty="0" smtClean="0"/>
              <a:t> o </a:t>
            </a:r>
            <a:r>
              <a:rPr lang="en-US" dirty="0" err="1" smtClean="0"/>
              <a:t>sebi</a:t>
            </a:r>
            <a:endParaRPr lang="en-US" dirty="0" smtClean="0"/>
          </a:p>
          <a:p>
            <a:r>
              <a:rPr lang="en-US" dirty="0" err="1" smtClean="0"/>
              <a:t>Dnevne</a:t>
            </a:r>
            <a:r>
              <a:rPr lang="en-US" dirty="0" smtClean="0"/>
              <a:t> </a:t>
            </a:r>
            <a:r>
              <a:rPr lang="en-US" dirty="0" err="1" smtClean="0"/>
              <a:t>liste</a:t>
            </a:r>
            <a:r>
              <a:rPr lang="en-US" dirty="0" smtClean="0"/>
              <a:t> </a:t>
            </a:r>
            <a:r>
              <a:rPr lang="en-US" dirty="0" err="1" smtClean="0"/>
              <a:t>pozitivnih</a:t>
            </a:r>
            <a:r>
              <a:rPr lang="en-US" dirty="0" smtClean="0"/>
              <a:t> </a:t>
            </a:r>
            <a:r>
              <a:rPr lang="en-US" dirty="0" err="1" smtClean="0"/>
              <a:t>stvari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pacijent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pojedinosti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zaslužuju</a:t>
            </a:r>
            <a:r>
              <a:rPr lang="en-US" dirty="0" smtClean="0"/>
              <a:t> </a:t>
            </a:r>
            <a:r>
              <a:rPr lang="en-US" dirty="0" err="1" smtClean="0"/>
              <a:t>pohvalu</a:t>
            </a:r>
            <a:endParaRPr lang="en-US" dirty="0" smtClean="0"/>
          </a:p>
          <a:p>
            <a:r>
              <a:rPr lang="en-US" dirty="0" err="1" smtClean="0"/>
              <a:t>Služe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osnova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otkrivanje</a:t>
            </a:r>
            <a:r>
              <a:rPr lang="en-US" dirty="0" smtClean="0"/>
              <a:t> </a:t>
            </a:r>
            <a:r>
              <a:rPr lang="en-US" dirty="0" err="1" smtClean="0"/>
              <a:t>vjerovanja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se </a:t>
            </a:r>
            <a:r>
              <a:rPr lang="en-US" dirty="0" err="1" smtClean="0"/>
              <a:t>rade</a:t>
            </a:r>
            <a:r>
              <a:rPr lang="en-US" dirty="0" smtClean="0"/>
              <a:t> na </a:t>
            </a:r>
            <a:r>
              <a:rPr lang="en-US" dirty="0" err="1" smtClean="0"/>
              <a:t>početku</a:t>
            </a:r>
            <a:r>
              <a:rPr lang="en-US" dirty="0" smtClean="0"/>
              <a:t> </a:t>
            </a:r>
            <a:r>
              <a:rPr lang="en-US" dirty="0" err="1" smtClean="0"/>
              <a:t>terapije</a:t>
            </a:r>
            <a:endParaRPr lang="en-US" dirty="0" smtClean="0"/>
          </a:p>
          <a:p>
            <a:r>
              <a:rPr lang="en-US" dirty="0" err="1" smtClean="0"/>
              <a:t>Pomažu</a:t>
            </a:r>
            <a:r>
              <a:rPr lang="en-US" dirty="0" smtClean="0"/>
              <a:t> </a:t>
            </a:r>
            <a:r>
              <a:rPr lang="en-US" dirty="0" err="1" smtClean="0"/>
              <a:t>pacijentima</a:t>
            </a:r>
            <a:r>
              <a:rPr lang="en-US" dirty="0" smtClean="0"/>
              <a:t> </a:t>
            </a:r>
            <a:r>
              <a:rPr lang="en-US" dirty="0" err="1" smtClean="0"/>
              <a:t>steći</a:t>
            </a:r>
            <a:r>
              <a:rPr lang="en-US" dirty="0" smtClean="0"/>
              <a:t> </a:t>
            </a:r>
            <a:r>
              <a:rPr lang="en-US" dirty="0" err="1" smtClean="0"/>
              <a:t>uvid</a:t>
            </a:r>
            <a:r>
              <a:rPr lang="en-US" dirty="0" smtClean="0"/>
              <a:t> u </a:t>
            </a:r>
            <a:r>
              <a:rPr lang="en-US" dirty="0" err="1" smtClean="0"/>
              <a:t>pozitivne</a:t>
            </a:r>
            <a:r>
              <a:rPr lang="en-US" dirty="0" smtClean="0"/>
              <a:t> </a:t>
            </a:r>
            <a:r>
              <a:rPr lang="en-US" dirty="0" err="1" smtClean="0"/>
              <a:t>aspekte</a:t>
            </a:r>
            <a:r>
              <a:rPr lang="en-US" dirty="0" smtClean="0"/>
              <a:t>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en-US" dirty="0" err="1" smtClean="0"/>
              <a:t>ponašanja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107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Hvala</a:t>
            </a:r>
            <a:r>
              <a:rPr lang="en-US" dirty="0" smtClean="0"/>
              <a:t> </a:t>
            </a:r>
            <a:r>
              <a:rPr lang="en-US" dirty="0" err="1" smtClean="0"/>
              <a:t>vam</a:t>
            </a:r>
            <a:r>
              <a:rPr lang="en-US" dirty="0" smtClean="0"/>
              <a:t> na </a:t>
            </a:r>
            <a:r>
              <a:rPr lang="en-US" dirty="0" err="1" smtClean="0"/>
              <a:t>pažnji</a:t>
            </a:r>
            <a:r>
              <a:rPr lang="en-US" smtClean="0"/>
              <a:t>!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329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Pregled ostalih tehnika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hr-HR" dirty="0" smtClean="0"/>
              <a:t>Donošenje odluke</a:t>
            </a:r>
          </a:p>
          <a:p>
            <a:pPr>
              <a:lnSpc>
                <a:spcPct val="170000"/>
              </a:lnSpc>
            </a:pPr>
            <a:r>
              <a:rPr lang="hr-HR" dirty="0" smtClean="0"/>
              <a:t>Kartice za suočavanje</a:t>
            </a:r>
          </a:p>
          <a:p>
            <a:pPr>
              <a:lnSpc>
                <a:spcPct val="170000"/>
              </a:lnSpc>
            </a:pPr>
            <a:r>
              <a:rPr lang="hr-HR" dirty="0" smtClean="0"/>
              <a:t>Igranje uloga</a:t>
            </a:r>
          </a:p>
          <a:p>
            <a:pPr>
              <a:lnSpc>
                <a:spcPct val="170000"/>
              </a:lnSpc>
            </a:pPr>
            <a:r>
              <a:rPr lang="hr-HR" dirty="0" smtClean="0"/>
              <a:t>Pita tehnika</a:t>
            </a:r>
          </a:p>
          <a:p>
            <a:pPr>
              <a:lnSpc>
                <a:spcPct val="170000"/>
              </a:lnSpc>
            </a:pPr>
            <a:r>
              <a:rPr lang="hr-HR" dirty="0"/>
              <a:t>Funkcionalne usporedbe zabilješki o sebi I pozitivnih izjava o sebi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41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Donošenje odluke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Mnogi pacijenti imaju teškoće s donošenjem odluke</a:t>
            </a:r>
          </a:p>
          <a:p>
            <a:r>
              <a:rPr lang="hr-HR" dirty="0" smtClean="0"/>
              <a:t>Pacijent treba nabrojati prednosti i nedostatke svakog izbora, a zatim uz terapeutovu pomoć odlučiti koja je opcija najbolja</a:t>
            </a:r>
          </a:p>
          <a:p>
            <a:r>
              <a:rPr lang="hr-HR" dirty="0" smtClean="0"/>
              <a:t>Tijekom tog procesa, klijent označava koje su tvrdnje vezane za opciju najvažnije za donošenje odluke</a:t>
            </a:r>
          </a:p>
          <a:p>
            <a:r>
              <a:rPr lang="hr-HR" dirty="0" smtClean="0"/>
              <a:t>Cilj je da klijent prođe potpuno kroz prednosti i nedostatke svake opcije</a:t>
            </a:r>
          </a:p>
          <a:p>
            <a:r>
              <a:rPr lang="hr-HR" dirty="0" smtClean="0"/>
              <a:t>Na kraju se evaluira uspjeh i vjerojatnost ponovnog korištenja ove tehnike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4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13114"/>
          </a:xfrm>
        </p:spPr>
        <p:txBody>
          <a:bodyPr/>
          <a:lstStyle/>
          <a:p>
            <a:r>
              <a:rPr lang="hr-HR" dirty="0" smtClean="0"/>
              <a:t>Donošenje odluke: primjeri obrazaca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38" y="1396270"/>
            <a:ext cx="3753448" cy="485359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007" y="1571047"/>
            <a:ext cx="5642793" cy="39495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00045" y="5717136"/>
            <a:ext cx="571713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https://www.psychologytools.com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33298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Kartice za suočavanje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Veličine 3x5 cm, klijent ih drži na vidljivom mjestu</a:t>
            </a:r>
          </a:p>
          <a:p>
            <a:r>
              <a:rPr lang="hr-HR" dirty="0" smtClean="0"/>
              <a:t>Unaprijed treba dogovoriti koliko često se kartice koriste/čitaju</a:t>
            </a:r>
          </a:p>
          <a:p>
            <a:r>
              <a:rPr lang="hr-HR" dirty="0" smtClean="0"/>
              <a:t>Postoje razni oblici kartica za suočavanje</a:t>
            </a:r>
          </a:p>
          <a:p>
            <a:r>
              <a:rPr lang="hr-HR" dirty="0" smtClean="0"/>
              <a:t>Najčešći oblici kartica:</a:t>
            </a:r>
          </a:p>
          <a:p>
            <a:pPr lvl="1"/>
            <a:r>
              <a:rPr lang="hr-HR" dirty="0" smtClean="0"/>
              <a:t>Automatska misao- Adaptivni odgovor</a:t>
            </a:r>
          </a:p>
          <a:p>
            <a:pPr lvl="1"/>
            <a:r>
              <a:rPr lang="hr-HR" dirty="0" smtClean="0"/>
              <a:t>Strategije suočavanja</a:t>
            </a:r>
          </a:p>
          <a:p>
            <a:pPr lvl="1"/>
            <a:r>
              <a:rPr lang="hr-HR" dirty="0" smtClean="0"/>
              <a:t>Upute za aktiviranje/motiviranje klijenta</a:t>
            </a:r>
          </a:p>
          <a:p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6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Automatska misao- Adaptivni odgovor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6411" y="1324598"/>
            <a:ext cx="10308201" cy="4586624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U slučaju ako nije poželjno</a:t>
            </a:r>
          </a:p>
          <a:p>
            <a:pPr marL="0" indent="0">
              <a:buNone/>
            </a:pPr>
            <a:r>
              <a:rPr lang="hr-HR" dirty="0" smtClean="0"/>
              <a:t>da klijent izgleda ometeno</a:t>
            </a:r>
          </a:p>
          <a:p>
            <a:r>
              <a:rPr lang="hr-HR" dirty="0" smtClean="0"/>
              <a:t>Poželjno je da klijent redovito</a:t>
            </a:r>
          </a:p>
          <a:p>
            <a:pPr marL="0" indent="0">
              <a:buNone/>
            </a:pPr>
            <a:r>
              <a:rPr lang="hr-HR" dirty="0" smtClean="0"/>
              <a:t>čita karticu</a:t>
            </a:r>
          </a:p>
          <a:p>
            <a:r>
              <a:rPr lang="hr-HR" dirty="0" smtClean="0"/>
              <a:t>Kartica se sastavlja u suradnji s</a:t>
            </a:r>
          </a:p>
          <a:p>
            <a:pPr marL="0" indent="0">
              <a:buNone/>
            </a:pPr>
            <a:r>
              <a:rPr lang="hr-HR" dirty="0" smtClean="0"/>
              <a:t>Terapeutom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Na poleđini se napišu adaptivni odgovori na automatsku </a:t>
            </a:r>
            <a:r>
              <a:rPr lang="hr-HR" dirty="0" smtClean="0"/>
              <a:t>misao</a:t>
            </a:r>
          </a:p>
          <a:p>
            <a:endParaRPr lang="hr-HR" dirty="0"/>
          </a:p>
          <a:p>
            <a:r>
              <a:rPr lang="hr-HR" dirty="0" smtClean="0"/>
              <a:t>Vježba! Pokušajte sastaviti jednu karticu odgovora na automatsku misao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777" y="2039766"/>
            <a:ext cx="5975632" cy="252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53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Strategije suočavanja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 kartici se nabroje tehnike koje će klijent pokušati izvesti kada se nađe u teškoj situaciji</a:t>
            </a:r>
          </a:p>
          <a:p>
            <a:r>
              <a:rPr lang="hr-HR" dirty="0" smtClean="0"/>
              <a:t>Klijent i terapeut zajedno dogovaraju </a:t>
            </a:r>
            <a:r>
              <a:rPr lang="hr-HR" dirty="0" smtClean="0"/>
              <a:t>ideje</a:t>
            </a:r>
          </a:p>
          <a:p>
            <a:r>
              <a:rPr lang="hr-HR" dirty="0" smtClean="0"/>
              <a:t>Vježba! Pokušajte sami sastaviti karticu strategija </a:t>
            </a:r>
          </a:p>
          <a:p>
            <a:pPr marL="0" indent="0">
              <a:buNone/>
            </a:pPr>
            <a:r>
              <a:rPr lang="hr-HR" dirty="0" smtClean="0"/>
              <a:t>suočavanja</a:t>
            </a:r>
            <a:endParaRPr lang="hr-HR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10" y="3357295"/>
            <a:ext cx="3257372" cy="32719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10056" y="4048010"/>
            <a:ext cx="54180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500" dirty="0" smtClean="0"/>
              <a:t>Primjer: Suočavanje sa stresom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62209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Upute za aktiviranje/motiviranje klijenta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Koristimo ih u slučaju nedovoljne motiviranosti klijenta</a:t>
            </a:r>
          </a:p>
          <a:p>
            <a:r>
              <a:rPr lang="hr-HR" dirty="0" smtClean="0"/>
              <a:t>Kartica se također sastavlja u suradnji s klijentom</a:t>
            </a:r>
          </a:p>
          <a:p>
            <a:r>
              <a:rPr lang="hr-HR" dirty="0" smtClean="0"/>
              <a:t>Poželjno je dogovoriti s klijentom prednosti i nedostatke kartice, te kada će koristiti karticu</a:t>
            </a:r>
          </a:p>
          <a:p>
            <a:r>
              <a:rPr lang="hr-HR" dirty="0" smtClean="0"/>
              <a:t>Klijenta se mora pripremiti na odgovaranje na automatske misli koje ometaju korištenje kartice</a:t>
            </a:r>
          </a:p>
          <a:p>
            <a:r>
              <a:rPr lang="hr-HR" dirty="0" smtClean="0"/>
              <a:t>Primjer: Kad želim od profesora tražiti pomoć</a:t>
            </a:r>
          </a:p>
          <a:p>
            <a:pPr lvl="1"/>
            <a:r>
              <a:rPr lang="hr-HR" dirty="0" smtClean="0"/>
              <a:t>Podsjetiti se da to nije ništa strašno.</a:t>
            </a:r>
          </a:p>
          <a:p>
            <a:pPr lvl="1"/>
            <a:r>
              <a:rPr lang="hr-HR" dirty="0" smtClean="0"/>
              <a:t>Zapamtiti kako je ovo eksperiment, te ako i ne uspije bit će dobra proba</a:t>
            </a:r>
          </a:p>
          <a:p>
            <a:pPr lvl="1"/>
            <a:r>
              <a:rPr lang="hr-HR" dirty="0" smtClean="0"/>
              <a:t>Ako je profesor grub, vjerojatno nema veze sa mnom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98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Igranje</a:t>
            </a:r>
            <a:r>
              <a:rPr lang="en-US" dirty="0" smtClean="0"/>
              <a:t> </a:t>
            </a:r>
            <a:r>
              <a:rPr lang="en-US" dirty="0" err="1" smtClean="0"/>
              <a:t>uloga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Može se koristiti i za učenje i uvježbavanje socijalnih vještina</a:t>
            </a:r>
          </a:p>
          <a:p>
            <a:r>
              <a:rPr lang="hr-HR" dirty="0" smtClean="0"/>
              <a:t>Korisno je za trening asertivnosti</a:t>
            </a:r>
          </a:p>
          <a:p>
            <a:r>
              <a:rPr lang="hr-HR" dirty="0" smtClean="0"/>
              <a:t>Klijent i terapeut zamisle neku hipotetsku situaciju koja predstavlja problem za klijenta</a:t>
            </a:r>
          </a:p>
          <a:p>
            <a:r>
              <a:rPr lang="hr-HR" dirty="0" smtClean="0"/>
              <a:t>Terapeut zajedno s klijentom prolazi kroz ulogu, isprobavajući određene scenarije kako bi se klijent stekao uvid kako postupiti u određenoj situaciji</a:t>
            </a:r>
          </a:p>
          <a:p>
            <a:r>
              <a:rPr lang="hr-HR" dirty="0" smtClean="0"/>
              <a:t>Služi i za smanjivanje anksioznosti u socijalnim situacijama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6760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450</TotalTime>
  <Words>721</Words>
  <Application>Microsoft Office PowerPoint</Application>
  <PresentationFormat>Widescreen</PresentationFormat>
  <Paragraphs>91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Wisp</vt:lpstr>
      <vt:lpstr>Ostale BKT tehnike</vt:lpstr>
      <vt:lpstr>Pregled ostalih tehnika</vt:lpstr>
      <vt:lpstr>Donošenje odluke</vt:lpstr>
      <vt:lpstr>Donošenje odluke: primjeri obrazaca</vt:lpstr>
      <vt:lpstr>Kartice za suočavanje</vt:lpstr>
      <vt:lpstr>Automatska misao- Adaptivni odgovor</vt:lpstr>
      <vt:lpstr>Strategije suočavanja</vt:lpstr>
      <vt:lpstr>Upute za aktiviranje/motiviranje klijenta</vt:lpstr>
      <vt:lpstr>Igranje uloga</vt:lpstr>
      <vt:lpstr>Igranje uloga</vt:lpstr>
      <vt:lpstr>PowerPoint Presentation</vt:lpstr>
      <vt:lpstr>Pita tehnika</vt:lpstr>
      <vt:lpstr>Funkcionalne usporedbe zabilješki o sebi i pozitivnih izjava o sebi</vt:lpstr>
      <vt:lpstr>Funkcionalne usporedbe zabilješki o sebi i pozitivnih izjava o sebi</vt:lpstr>
      <vt:lpstr>Funkcionalne usporedbe zabilješki o sebi i pozitivnih izjava o sebi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Ostale BKT tehnike</dc:title>
  <dc:creator>Ivan Buljan</dc:creator>
  <cp:lastModifiedBy>Ivan Buljan</cp:lastModifiedBy>
  <cp:revision>15</cp:revision>
  <dcterms:created xsi:type="dcterms:W3CDTF">2018-10-02T08:01:55Z</dcterms:created>
  <dcterms:modified xsi:type="dcterms:W3CDTF">2018-10-12T12:16:41Z</dcterms:modified>
</cp:coreProperties>
</file>