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2" r:id="rId18"/>
    <p:sldId id="273" r:id="rId19"/>
    <p:sldId id="274" r:id="rId20"/>
    <p:sldId id="275" r:id="rId21"/>
    <p:sldId id="271" r:id="rId22"/>
    <p:sldId id="280" r:id="rId23"/>
    <p:sldId id="282" r:id="rId24"/>
    <p:sldId id="281" r:id="rId25"/>
    <p:sldId id="276" r:id="rId26"/>
    <p:sldId id="27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7A95B-8CB0-4508-A791-13ED6C244680}">
  <a:tblStyle styleId="{8CE7A95B-8CB0-4508-A791-13ED6C2446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A4597-3C45-4476-A061-FE5C940742C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0FCE857-9F14-42F2-B436-21C9A992AD88}">
      <dgm:prSet phldrT="[Tekst]"/>
      <dgm:spPr/>
      <dgm:t>
        <a:bodyPr/>
        <a:lstStyle/>
        <a:p>
          <a:r>
            <a:rPr lang="hr-HR" dirty="0" smtClean="0"/>
            <a:t>Postaviti pitanje studentu nakon predavanja </a:t>
          </a:r>
          <a:endParaRPr lang="hr-HR" dirty="0"/>
        </a:p>
      </dgm:t>
    </dgm:pt>
    <dgm:pt modelId="{27523D6D-7E2A-4412-9D3B-4E9BB07A7CA1}" type="parTrans" cxnId="{C3FAE6C0-F870-4C27-83C8-92C2A1027D0D}">
      <dgm:prSet/>
      <dgm:spPr/>
      <dgm:t>
        <a:bodyPr/>
        <a:lstStyle/>
        <a:p>
          <a:endParaRPr lang="hr-HR"/>
        </a:p>
      </dgm:t>
    </dgm:pt>
    <dgm:pt modelId="{C28845AC-AA03-45ED-AE02-DD550D8EA07D}" type="sibTrans" cxnId="{C3FAE6C0-F870-4C27-83C8-92C2A1027D0D}">
      <dgm:prSet/>
      <dgm:spPr/>
      <dgm:t>
        <a:bodyPr/>
        <a:lstStyle/>
        <a:p>
          <a:endParaRPr lang="hr-HR"/>
        </a:p>
      </dgm:t>
    </dgm:pt>
    <dgm:pt modelId="{9AC0AAE2-E173-4653-9817-B0E539771A6B}">
      <dgm:prSet phldrT="[Tekst]"/>
      <dgm:spPr/>
      <dgm:t>
        <a:bodyPr/>
        <a:lstStyle/>
        <a:p>
          <a:r>
            <a:rPr lang="hr-HR" dirty="0" smtClean="0"/>
            <a:t>Postaviti pitanje profesoru nakon predavanja</a:t>
          </a:r>
          <a:endParaRPr lang="hr-HR" dirty="0"/>
        </a:p>
      </dgm:t>
    </dgm:pt>
    <dgm:pt modelId="{2BF75691-CA81-41D5-BC13-50463EC40F0F}" type="parTrans" cxnId="{04E8606E-9DF2-4E41-94D8-21D67D6DDC52}">
      <dgm:prSet/>
      <dgm:spPr/>
      <dgm:t>
        <a:bodyPr/>
        <a:lstStyle/>
        <a:p>
          <a:endParaRPr lang="hr-HR"/>
        </a:p>
      </dgm:t>
    </dgm:pt>
    <dgm:pt modelId="{62F1DBF0-9E55-4FC2-A509-BFD858795A32}" type="sibTrans" cxnId="{04E8606E-9DF2-4E41-94D8-21D67D6DDC52}">
      <dgm:prSet/>
      <dgm:spPr/>
      <dgm:t>
        <a:bodyPr/>
        <a:lstStyle/>
        <a:p>
          <a:endParaRPr lang="hr-HR"/>
        </a:p>
      </dgm:t>
    </dgm:pt>
    <dgm:pt modelId="{032C94C2-A84D-45C9-95E0-FF8D12E890F3}">
      <dgm:prSet phldrT="[Tekst]"/>
      <dgm:spPr/>
      <dgm:t>
        <a:bodyPr/>
        <a:lstStyle/>
        <a:p>
          <a:r>
            <a:rPr lang="hr-HR" dirty="0" smtClean="0"/>
            <a:t>Postaviti pitanje na predavanju</a:t>
          </a:r>
          <a:endParaRPr lang="hr-HR" dirty="0"/>
        </a:p>
      </dgm:t>
    </dgm:pt>
    <dgm:pt modelId="{7F08DB57-2563-4C84-AC07-25D0AEEFC2F6}" type="parTrans" cxnId="{539889DB-C4EB-452F-BAE8-0555B20B5C08}">
      <dgm:prSet/>
      <dgm:spPr/>
      <dgm:t>
        <a:bodyPr/>
        <a:lstStyle/>
        <a:p>
          <a:endParaRPr lang="hr-HR"/>
        </a:p>
      </dgm:t>
    </dgm:pt>
    <dgm:pt modelId="{3C738F35-37B4-4838-BC2B-92AB967F735D}" type="sibTrans" cxnId="{539889DB-C4EB-452F-BAE8-0555B20B5C08}">
      <dgm:prSet/>
      <dgm:spPr/>
      <dgm:t>
        <a:bodyPr/>
        <a:lstStyle/>
        <a:p>
          <a:endParaRPr lang="hr-HR"/>
        </a:p>
      </dgm:t>
    </dgm:pt>
    <dgm:pt modelId="{010AF9DE-B3D9-4D6A-BB3C-704C23EB5BE0}" type="pres">
      <dgm:prSet presAssocID="{30FA4597-3C45-4476-A061-FE5C940742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39F95B2-A59C-4DA7-B8F0-BBA94B41B1B1}" type="pres">
      <dgm:prSet presAssocID="{B0FCE857-9F14-42F2-B436-21C9A992AD88}" presName="composite" presStyleCnt="0"/>
      <dgm:spPr/>
    </dgm:pt>
    <dgm:pt modelId="{0B372584-6CE2-43E4-9252-4C83AE82CFD2}" type="pres">
      <dgm:prSet presAssocID="{B0FCE857-9F14-42F2-B436-21C9A992AD88}" presName="LShape" presStyleLbl="alignNode1" presStyleIdx="0" presStyleCnt="5"/>
      <dgm:spPr/>
    </dgm:pt>
    <dgm:pt modelId="{364C736B-9B70-48E9-9F63-7D58FEAC3AB3}" type="pres">
      <dgm:prSet presAssocID="{B0FCE857-9F14-42F2-B436-21C9A992AD8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9A5E34-BE0A-441B-AF75-C36EFCC04224}" type="pres">
      <dgm:prSet presAssocID="{B0FCE857-9F14-42F2-B436-21C9A992AD88}" presName="Triangle" presStyleLbl="alignNode1" presStyleIdx="1" presStyleCnt="5"/>
      <dgm:spPr/>
      <dgm:t>
        <a:bodyPr/>
        <a:lstStyle/>
        <a:p>
          <a:endParaRPr lang="hr-HR"/>
        </a:p>
      </dgm:t>
    </dgm:pt>
    <dgm:pt modelId="{BD3D93FE-6289-495B-A737-925C2CF8972B}" type="pres">
      <dgm:prSet presAssocID="{C28845AC-AA03-45ED-AE02-DD550D8EA07D}" presName="sibTrans" presStyleCnt="0"/>
      <dgm:spPr/>
    </dgm:pt>
    <dgm:pt modelId="{FF29B1A8-7D51-4DBC-B885-034F338F2BA1}" type="pres">
      <dgm:prSet presAssocID="{C28845AC-AA03-45ED-AE02-DD550D8EA07D}" presName="space" presStyleCnt="0"/>
      <dgm:spPr/>
    </dgm:pt>
    <dgm:pt modelId="{566C1FC4-8D94-4193-AFD6-15C3A030D212}" type="pres">
      <dgm:prSet presAssocID="{9AC0AAE2-E173-4653-9817-B0E539771A6B}" presName="composite" presStyleCnt="0"/>
      <dgm:spPr/>
    </dgm:pt>
    <dgm:pt modelId="{190E5AB5-D228-427B-8127-D51D6F0C1D95}" type="pres">
      <dgm:prSet presAssocID="{9AC0AAE2-E173-4653-9817-B0E539771A6B}" presName="LShape" presStyleLbl="alignNode1" presStyleIdx="2" presStyleCnt="5"/>
      <dgm:spPr/>
    </dgm:pt>
    <dgm:pt modelId="{6E71BE77-0586-4378-9650-251CDD3D2B4B}" type="pres">
      <dgm:prSet presAssocID="{9AC0AAE2-E173-4653-9817-B0E539771A6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9B9B2A-38C3-46F0-B11D-C86FA1A39E45}" type="pres">
      <dgm:prSet presAssocID="{9AC0AAE2-E173-4653-9817-B0E539771A6B}" presName="Triangle" presStyleLbl="alignNode1" presStyleIdx="3" presStyleCnt="5"/>
      <dgm:spPr/>
    </dgm:pt>
    <dgm:pt modelId="{151F013F-9CB0-4E82-A61B-02D0DC1462ED}" type="pres">
      <dgm:prSet presAssocID="{62F1DBF0-9E55-4FC2-A509-BFD858795A32}" presName="sibTrans" presStyleCnt="0"/>
      <dgm:spPr/>
    </dgm:pt>
    <dgm:pt modelId="{FF60D850-9211-4A7F-A29B-D3A2E468D4D6}" type="pres">
      <dgm:prSet presAssocID="{62F1DBF0-9E55-4FC2-A509-BFD858795A32}" presName="space" presStyleCnt="0"/>
      <dgm:spPr/>
    </dgm:pt>
    <dgm:pt modelId="{D616C1DC-6104-4EA5-AF25-475D4EA5538E}" type="pres">
      <dgm:prSet presAssocID="{032C94C2-A84D-45C9-95E0-FF8D12E890F3}" presName="composite" presStyleCnt="0"/>
      <dgm:spPr/>
    </dgm:pt>
    <dgm:pt modelId="{B1CBF07C-21C6-4D0D-B32F-5187D7D8D2C5}" type="pres">
      <dgm:prSet presAssocID="{032C94C2-A84D-45C9-95E0-FF8D12E890F3}" presName="LShape" presStyleLbl="alignNode1" presStyleIdx="4" presStyleCnt="5"/>
      <dgm:spPr/>
    </dgm:pt>
    <dgm:pt modelId="{B0639567-59A4-42E8-BDB2-959269C68CCD}" type="pres">
      <dgm:prSet presAssocID="{032C94C2-A84D-45C9-95E0-FF8D12E890F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1A6054-4E83-474F-8D5B-40F82C324182}" type="presOf" srcId="{30FA4597-3C45-4476-A061-FE5C940742C9}" destId="{010AF9DE-B3D9-4D6A-BB3C-704C23EB5BE0}" srcOrd="0" destOrd="0" presId="urn:microsoft.com/office/officeart/2009/3/layout/StepUpProcess"/>
    <dgm:cxn modelId="{93E9677B-F521-41B5-969C-208B7452A404}" type="presOf" srcId="{9AC0AAE2-E173-4653-9817-B0E539771A6B}" destId="{6E71BE77-0586-4378-9650-251CDD3D2B4B}" srcOrd="0" destOrd="0" presId="urn:microsoft.com/office/officeart/2009/3/layout/StepUpProcess"/>
    <dgm:cxn modelId="{539889DB-C4EB-452F-BAE8-0555B20B5C08}" srcId="{30FA4597-3C45-4476-A061-FE5C940742C9}" destId="{032C94C2-A84D-45C9-95E0-FF8D12E890F3}" srcOrd="2" destOrd="0" parTransId="{7F08DB57-2563-4C84-AC07-25D0AEEFC2F6}" sibTransId="{3C738F35-37B4-4838-BC2B-92AB967F735D}"/>
    <dgm:cxn modelId="{DAEF9675-AD70-49C0-8956-C0CB53A7B153}" type="presOf" srcId="{B0FCE857-9F14-42F2-B436-21C9A992AD88}" destId="{364C736B-9B70-48E9-9F63-7D58FEAC3AB3}" srcOrd="0" destOrd="0" presId="urn:microsoft.com/office/officeart/2009/3/layout/StepUpProcess"/>
    <dgm:cxn modelId="{C3FAE6C0-F870-4C27-83C8-92C2A1027D0D}" srcId="{30FA4597-3C45-4476-A061-FE5C940742C9}" destId="{B0FCE857-9F14-42F2-B436-21C9A992AD88}" srcOrd="0" destOrd="0" parTransId="{27523D6D-7E2A-4412-9D3B-4E9BB07A7CA1}" sibTransId="{C28845AC-AA03-45ED-AE02-DD550D8EA07D}"/>
    <dgm:cxn modelId="{04E8606E-9DF2-4E41-94D8-21D67D6DDC52}" srcId="{30FA4597-3C45-4476-A061-FE5C940742C9}" destId="{9AC0AAE2-E173-4653-9817-B0E539771A6B}" srcOrd="1" destOrd="0" parTransId="{2BF75691-CA81-41D5-BC13-50463EC40F0F}" sibTransId="{62F1DBF0-9E55-4FC2-A509-BFD858795A32}"/>
    <dgm:cxn modelId="{508839CF-9F88-43A8-8C31-E0629A29795D}" type="presOf" srcId="{032C94C2-A84D-45C9-95E0-FF8D12E890F3}" destId="{B0639567-59A4-42E8-BDB2-959269C68CCD}" srcOrd="0" destOrd="0" presId="urn:microsoft.com/office/officeart/2009/3/layout/StepUpProcess"/>
    <dgm:cxn modelId="{312B2B9B-1958-4457-B970-06026164514D}" type="presParOf" srcId="{010AF9DE-B3D9-4D6A-BB3C-704C23EB5BE0}" destId="{139F95B2-A59C-4DA7-B8F0-BBA94B41B1B1}" srcOrd="0" destOrd="0" presId="urn:microsoft.com/office/officeart/2009/3/layout/StepUpProcess"/>
    <dgm:cxn modelId="{353DCD1E-A9F6-4649-8284-8D29DA00FDEC}" type="presParOf" srcId="{139F95B2-A59C-4DA7-B8F0-BBA94B41B1B1}" destId="{0B372584-6CE2-43E4-9252-4C83AE82CFD2}" srcOrd="0" destOrd="0" presId="urn:microsoft.com/office/officeart/2009/3/layout/StepUpProcess"/>
    <dgm:cxn modelId="{6C121D58-B2F3-4B79-B78A-D55BE86FACF1}" type="presParOf" srcId="{139F95B2-A59C-4DA7-B8F0-BBA94B41B1B1}" destId="{364C736B-9B70-48E9-9F63-7D58FEAC3AB3}" srcOrd="1" destOrd="0" presId="urn:microsoft.com/office/officeart/2009/3/layout/StepUpProcess"/>
    <dgm:cxn modelId="{3A20FB97-F9A7-4965-A039-C25C627A1BFE}" type="presParOf" srcId="{139F95B2-A59C-4DA7-B8F0-BBA94B41B1B1}" destId="{FB9A5E34-BE0A-441B-AF75-C36EFCC04224}" srcOrd="2" destOrd="0" presId="urn:microsoft.com/office/officeart/2009/3/layout/StepUpProcess"/>
    <dgm:cxn modelId="{32BF26D2-7677-434A-B6A9-8245E33DE210}" type="presParOf" srcId="{010AF9DE-B3D9-4D6A-BB3C-704C23EB5BE0}" destId="{BD3D93FE-6289-495B-A737-925C2CF8972B}" srcOrd="1" destOrd="0" presId="urn:microsoft.com/office/officeart/2009/3/layout/StepUpProcess"/>
    <dgm:cxn modelId="{C860A37F-103D-4C01-96FB-62FC37883C21}" type="presParOf" srcId="{BD3D93FE-6289-495B-A737-925C2CF8972B}" destId="{FF29B1A8-7D51-4DBC-B885-034F338F2BA1}" srcOrd="0" destOrd="0" presId="urn:microsoft.com/office/officeart/2009/3/layout/StepUpProcess"/>
    <dgm:cxn modelId="{896EF711-158E-4832-B6AC-79FFD27CA6E2}" type="presParOf" srcId="{010AF9DE-B3D9-4D6A-BB3C-704C23EB5BE0}" destId="{566C1FC4-8D94-4193-AFD6-15C3A030D212}" srcOrd="2" destOrd="0" presId="urn:microsoft.com/office/officeart/2009/3/layout/StepUpProcess"/>
    <dgm:cxn modelId="{B9AAC42D-DC9B-4AF8-9203-F5755E2AB21C}" type="presParOf" srcId="{566C1FC4-8D94-4193-AFD6-15C3A030D212}" destId="{190E5AB5-D228-427B-8127-D51D6F0C1D95}" srcOrd="0" destOrd="0" presId="urn:microsoft.com/office/officeart/2009/3/layout/StepUpProcess"/>
    <dgm:cxn modelId="{16598DDF-04DC-4E24-9585-CDC31E71E101}" type="presParOf" srcId="{566C1FC4-8D94-4193-AFD6-15C3A030D212}" destId="{6E71BE77-0586-4378-9650-251CDD3D2B4B}" srcOrd="1" destOrd="0" presId="urn:microsoft.com/office/officeart/2009/3/layout/StepUpProcess"/>
    <dgm:cxn modelId="{80CFFA73-3242-4AE8-AB52-07E1CF421BDE}" type="presParOf" srcId="{566C1FC4-8D94-4193-AFD6-15C3A030D212}" destId="{6B9B9B2A-38C3-46F0-B11D-C86FA1A39E45}" srcOrd="2" destOrd="0" presId="urn:microsoft.com/office/officeart/2009/3/layout/StepUpProcess"/>
    <dgm:cxn modelId="{A847CBAB-AB7E-4534-B4B7-82840AD5F4E5}" type="presParOf" srcId="{010AF9DE-B3D9-4D6A-BB3C-704C23EB5BE0}" destId="{151F013F-9CB0-4E82-A61B-02D0DC1462ED}" srcOrd="3" destOrd="0" presId="urn:microsoft.com/office/officeart/2009/3/layout/StepUpProcess"/>
    <dgm:cxn modelId="{B5574DD8-6812-402E-8B8A-8E33FF4FEBAE}" type="presParOf" srcId="{151F013F-9CB0-4E82-A61B-02D0DC1462ED}" destId="{FF60D850-9211-4A7F-A29B-D3A2E468D4D6}" srcOrd="0" destOrd="0" presId="urn:microsoft.com/office/officeart/2009/3/layout/StepUpProcess"/>
    <dgm:cxn modelId="{1DAC8B83-3C65-4FCD-99FB-DE1F75E0BB19}" type="presParOf" srcId="{010AF9DE-B3D9-4D6A-BB3C-704C23EB5BE0}" destId="{D616C1DC-6104-4EA5-AF25-475D4EA5538E}" srcOrd="4" destOrd="0" presId="urn:microsoft.com/office/officeart/2009/3/layout/StepUpProcess"/>
    <dgm:cxn modelId="{28EC9981-A7A5-4956-898D-56FDE1A19D76}" type="presParOf" srcId="{D616C1DC-6104-4EA5-AF25-475D4EA5538E}" destId="{B1CBF07C-21C6-4D0D-B32F-5187D7D8D2C5}" srcOrd="0" destOrd="0" presId="urn:microsoft.com/office/officeart/2009/3/layout/StepUpProcess"/>
    <dgm:cxn modelId="{ED4FDB18-EE01-441E-86D4-45D37EF34727}" type="presParOf" srcId="{D616C1DC-6104-4EA5-AF25-475D4EA5538E}" destId="{B0639567-59A4-42E8-BDB2-959269C68CC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E5D80-374B-4812-8DAF-AC30C6D40EB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C5DEC13-9202-4D73-8F5C-60D3FD067BA8}">
      <dgm:prSet phldrT="[Tekst]"/>
      <dgm:spPr/>
      <dgm:t>
        <a:bodyPr/>
        <a:lstStyle/>
        <a:p>
          <a:r>
            <a:rPr lang="hr-HR" dirty="0" smtClean="0"/>
            <a:t>Izraziti mišljenje na predavanju</a:t>
          </a:r>
          <a:endParaRPr lang="hr-HR" dirty="0"/>
        </a:p>
      </dgm:t>
    </dgm:pt>
    <dgm:pt modelId="{B463CD69-F54A-4E17-8581-846C0A7BDB55}" type="parTrans" cxnId="{573E5C24-BB91-415E-B54A-454FABA02BD7}">
      <dgm:prSet/>
      <dgm:spPr/>
      <dgm:t>
        <a:bodyPr/>
        <a:lstStyle/>
        <a:p>
          <a:endParaRPr lang="hr-HR"/>
        </a:p>
      </dgm:t>
    </dgm:pt>
    <dgm:pt modelId="{7901D20E-36C3-4467-B3E6-692EAC3849AC}" type="sibTrans" cxnId="{573E5C24-BB91-415E-B54A-454FABA02BD7}">
      <dgm:prSet/>
      <dgm:spPr/>
      <dgm:t>
        <a:bodyPr/>
        <a:lstStyle/>
        <a:p>
          <a:endParaRPr lang="hr-HR"/>
        </a:p>
      </dgm:t>
    </dgm:pt>
    <dgm:pt modelId="{5F37D76B-1F51-4B9F-B7C9-DD170A9CCBDD}" type="pres">
      <dgm:prSet presAssocID="{383E5D80-374B-4812-8DAF-AC30C6D40EB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F8B3154-E370-4666-AEEB-54FA0700ED4D}" type="pres">
      <dgm:prSet presAssocID="{DC5DEC13-9202-4D73-8F5C-60D3FD067BA8}" presName="composite" presStyleCnt="0"/>
      <dgm:spPr/>
    </dgm:pt>
    <dgm:pt modelId="{CA87792E-8BC8-487D-B6C5-B7DE77320A55}" type="pres">
      <dgm:prSet presAssocID="{DC5DEC13-9202-4D73-8F5C-60D3FD067BA8}" presName="LShape" presStyleLbl="alignNode1" presStyleIdx="0" presStyleCnt="1"/>
      <dgm:spPr/>
    </dgm:pt>
    <dgm:pt modelId="{E6C45248-5090-4E26-9663-F3137E1B0053}" type="pres">
      <dgm:prSet presAssocID="{DC5DEC13-9202-4D73-8F5C-60D3FD067BA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F99191E-1C34-42D9-8EE6-D7D26E9D8324}" type="presOf" srcId="{DC5DEC13-9202-4D73-8F5C-60D3FD067BA8}" destId="{E6C45248-5090-4E26-9663-F3137E1B0053}" srcOrd="0" destOrd="0" presId="urn:microsoft.com/office/officeart/2009/3/layout/StepUpProcess"/>
    <dgm:cxn modelId="{5671A788-898E-444D-9A5B-2DB4BD30633C}" type="presOf" srcId="{383E5D80-374B-4812-8DAF-AC30C6D40EB4}" destId="{5F37D76B-1F51-4B9F-B7C9-DD170A9CCBDD}" srcOrd="0" destOrd="0" presId="urn:microsoft.com/office/officeart/2009/3/layout/StepUpProcess"/>
    <dgm:cxn modelId="{573E5C24-BB91-415E-B54A-454FABA02BD7}" srcId="{383E5D80-374B-4812-8DAF-AC30C6D40EB4}" destId="{DC5DEC13-9202-4D73-8F5C-60D3FD067BA8}" srcOrd="0" destOrd="0" parTransId="{B463CD69-F54A-4E17-8581-846C0A7BDB55}" sibTransId="{7901D20E-36C3-4467-B3E6-692EAC3849AC}"/>
    <dgm:cxn modelId="{0666933B-94A1-407B-B75E-274A49AE6054}" type="presParOf" srcId="{5F37D76B-1F51-4B9F-B7C9-DD170A9CCBDD}" destId="{FF8B3154-E370-4666-AEEB-54FA0700ED4D}" srcOrd="0" destOrd="0" presId="urn:microsoft.com/office/officeart/2009/3/layout/StepUpProcess"/>
    <dgm:cxn modelId="{BB660E95-8468-4B48-9A3B-FAC210B6D4B4}" type="presParOf" srcId="{FF8B3154-E370-4666-AEEB-54FA0700ED4D}" destId="{CA87792E-8BC8-487D-B6C5-B7DE77320A55}" srcOrd="0" destOrd="0" presId="urn:microsoft.com/office/officeart/2009/3/layout/StepUpProcess"/>
    <dgm:cxn modelId="{3B632B30-817B-4790-B922-862A079E2A58}" type="presParOf" srcId="{FF8B3154-E370-4666-AEEB-54FA0700ED4D}" destId="{E6C45248-5090-4E26-9663-F3137E1B005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72584-6CE2-43E4-9252-4C83AE82CFD2}">
      <dsp:nvSpPr>
        <dsp:cNvPr id="0" name=""/>
        <dsp:cNvSpPr/>
      </dsp:nvSpPr>
      <dsp:spPr>
        <a:xfrm rot="5400000">
          <a:off x="146109" y="599720"/>
          <a:ext cx="437428" cy="727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C736B-9B70-48E9-9F63-7D58FEAC3AB3}">
      <dsp:nvSpPr>
        <dsp:cNvPr id="0" name=""/>
        <dsp:cNvSpPr/>
      </dsp:nvSpPr>
      <dsp:spPr>
        <a:xfrm>
          <a:off x="73091" y="817197"/>
          <a:ext cx="657125" cy="57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Postaviti pitanje studentu nakon predavanja </a:t>
          </a:r>
          <a:endParaRPr lang="hr-HR" sz="700" kern="1200" dirty="0"/>
        </a:p>
      </dsp:txBody>
      <dsp:txXfrm>
        <a:off x="73091" y="817197"/>
        <a:ext cx="657125" cy="576009"/>
      </dsp:txXfrm>
    </dsp:sp>
    <dsp:sp modelId="{FB9A5E34-BE0A-441B-AF75-C36EFCC04224}">
      <dsp:nvSpPr>
        <dsp:cNvPr id="0" name=""/>
        <dsp:cNvSpPr/>
      </dsp:nvSpPr>
      <dsp:spPr>
        <a:xfrm>
          <a:off x="606231" y="546133"/>
          <a:ext cx="123985" cy="1239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5AB5-D228-427B-8127-D51D6F0C1D95}">
      <dsp:nvSpPr>
        <dsp:cNvPr id="0" name=""/>
        <dsp:cNvSpPr/>
      </dsp:nvSpPr>
      <dsp:spPr>
        <a:xfrm rot="5400000">
          <a:off x="950559" y="400658"/>
          <a:ext cx="437428" cy="727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1BE77-0586-4378-9650-251CDD3D2B4B}">
      <dsp:nvSpPr>
        <dsp:cNvPr id="0" name=""/>
        <dsp:cNvSpPr/>
      </dsp:nvSpPr>
      <dsp:spPr>
        <a:xfrm>
          <a:off x="877541" y="618135"/>
          <a:ext cx="657125" cy="57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Postaviti pitanje profesoru nakon predavanja</a:t>
          </a:r>
          <a:endParaRPr lang="hr-HR" sz="700" kern="1200" dirty="0"/>
        </a:p>
      </dsp:txBody>
      <dsp:txXfrm>
        <a:off x="877541" y="618135"/>
        <a:ext cx="657125" cy="576009"/>
      </dsp:txXfrm>
    </dsp:sp>
    <dsp:sp modelId="{6B9B9B2A-38C3-46F0-B11D-C86FA1A39E45}">
      <dsp:nvSpPr>
        <dsp:cNvPr id="0" name=""/>
        <dsp:cNvSpPr/>
      </dsp:nvSpPr>
      <dsp:spPr>
        <a:xfrm>
          <a:off x="1410681" y="347071"/>
          <a:ext cx="123985" cy="1239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BF07C-21C6-4D0D-B32F-5187D7D8D2C5}">
      <dsp:nvSpPr>
        <dsp:cNvPr id="0" name=""/>
        <dsp:cNvSpPr/>
      </dsp:nvSpPr>
      <dsp:spPr>
        <a:xfrm rot="5400000">
          <a:off x="1755009" y="201596"/>
          <a:ext cx="437428" cy="727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9567-59A4-42E8-BDB2-959269C68CCD}">
      <dsp:nvSpPr>
        <dsp:cNvPr id="0" name=""/>
        <dsp:cNvSpPr/>
      </dsp:nvSpPr>
      <dsp:spPr>
        <a:xfrm>
          <a:off x="1681992" y="419073"/>
          <a:ext cx="657125" cy="57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Postaviti pitanje na predavanju</a:t>
          </a:r>
          <a:endParaRPr lang="hr-HR" sz="700" kern="1200" dirty="0"/>
        </a:p>
      </dsp:txBody>
      <dsp:txXfrm>
        <a:off x="1681992" y="419073"/>
        <a:ext cx="657125" cy="576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792E-8BC8-487D-B6C5-B7DE77320A55}">
      <dsp:nvSpPr>
        <dsp:cNvPr id="0" name=""/>
        <dsp:cNvSpPr/>
      </dsp:nvSpPr>
      <dsp:spPr>
        <a:xfrm rot="5400000">
          <a:off x="138028" y="126873"/>
          <a:ext cx="415761" cy="6918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45248-5090-4E26-9663-F3137E1B0053}">
      <dsp:nvSpPr>
        <dsp:cNvPr id="0" name=""/>
        <dsp:cNvSpPr/>
      </dsp:nvSpPr>
      <dsp:spPr>
        <a:xfrm>
          <a:off x="68627" y="333578"/>
          <a:ext cx="624576" cy="54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/>
            <a:t>Izraziti mišljenje na predavanju</a:t>
          </a:r>
          <a:endParaRPr lang="hr-HR" sz="800" kern="1200" dirty="0"/>
        </a:p>
      </dsp:txBody>
      <dsp:txXfrm>
        <a:off x="68627" y="333578"/>
        <a:ext cx="624576" cy="547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227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48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6468853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f6468853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12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3d4855b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3d4855b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42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4c1c66d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4c1c66d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41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646885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646885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36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6468853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6468853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03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24c1c66d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24c1c66d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viježba?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810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3d4855b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3d4855b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74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24c1c66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24c1c66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40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3d4855b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3d4855b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55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24c1c66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24c1c66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42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3d4855b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3d4855b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9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23d4855b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23d4855b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Primjer video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448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24c1c66d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24c1c66d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35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24c1c66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24c1c66d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23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3d4855b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3d4855b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36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64f712c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64f712c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66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64f712c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64f712c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44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3d4855b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3d4855b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60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3d4855b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3d4855b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1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3d4855b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3d4855b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9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4c1c66d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4c1c66d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92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2BEF-F9FD-4D77-AC33-E2A2FD15E8AB}" type="datetimeFigureOut">
              <a:rPr lang="hr-HR" smtClean="0"/>
              <a:t>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4CB0-1379-4630-B422-0A11B15FB1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73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876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Ostale BKT tehnike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Urška Simonišek, specializantka pediatrije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rgbClr val="000000"/>
                </a:solidFill>
              </a:rPr>
              <a:t>2. Identificiranje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mogućih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uzroka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za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određenu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posljedicu</a:t>
            </a:r>
            <a:r>
              <a:rPr lang="en-GB" b="1" dirty="0">
                <a:solidFill>
                  <a:srgbClr val="000000"/>
                </a:solidFill>
              </a:rPr>
              <a:t>: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000000"/>
                </a:solidFill>
              </a:rPr>
              <a:t>Koliko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</a:rPr>
              <a:t>kli</a:t>
            </a:r>
            <a:r>
              <a:rPr lang="hr-HR" sz="1400" dirty="0" smtClean="0">
                <a:solidFill>
                  <a:srgbClr val="000000"/>
                </a:solidFill>
              </a:rPr>
              <a:t>j</a:t>
            </a:r>
            <a:r>
              <a:rPr lang="en-GB" sz="1400" dirty="0" err="1" smtClean="0">
                <a:solidFill>
                  <a:srgbClr val="000000"/>
                </a:solidFill>
              </a:rPr>
              <a:t>ent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vjeruje</a:t>
            </a:r>
            <a:r>
              <a:rPr lang="en-GB" sz="1400" dirty="0">
                <a:solidFill>
                  <a:srgbClr val="000000"/>
                </a:solidFill>
              </a:rPr>
              <a:t>, da je </a:t>
            </a:r>
            <a:r>
              <a:rPr lang="en-GB" sz="1400" dirty="0" err="1">
                <a:solidFill>
                  <a:srgbClr val="000000"/>
                </a:solidFill>
              </a:rPr>
              <a:t>loša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ocjena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hr-HR" sz="1400" dirty="0" smtClean="0">
                <a:solidFill>
                  <a:srgbClr val="000000"/>
                </a:solidFill>
              </a:rPr>
              <a:t>rezultat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njegove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000000"/>
                </a:solidFill>
              </a:rPr>
              <a:t>n</a:t>
            </a:r>
            <a:r>
              <a:rPr lang="hr-HR" sz="1400" dirty="0" smtClean="0">
                <a:solidFill>
                  <a:srgbClr val="000000"/>
                </a:solidFill>
              </a:rPr>
              <a:t>e</a:t>
            </a:r>
            <a:r>
              <a:rPr lang="en-GB" sz="1400" dirty="0" err="1" smtClean="0">
                <a:solidFill>
                  <a:srgbClr val="000000"/>
                </a:solidFill>
              </a:rPr>
              <a:t>kompetentnosti</a:t>
            </a:r>
            <a:r>
              <a:rPr lang="en-GB" sz="1400" dirty="0">
                <a:solidFill>
                  <a:srgbClr val="000000"/>
                </a:solidFill>
              </a:rPr>
              <a:t>?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K: 100%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T: </a:t>
            </a:r>
            <a:r>
              <a:rPr lang="en-GB" sz="1400" dirty="0" err="1">
                <a:solidFill>
                  <a:srgbClr val="000000"/>
                </a:solidFill>
              </a:rPr>
              <a:t>Postoji</a:t>
            </a:r>
            <a:r>
              <a:rPr lang="en-GB" sz="1400" dirty="0">
                <a:solidFill>
                  <a:srgbClr val="000000"/>
                </a:solidFill>
              </a:rPr>
              <a:t> li </a:t>
            </a:r>
            <a:r>
              <a:rPr lang="en-GB" sz="1400" dirty="0" err="1">
                <a:solidFill>
                  <a:srgbClr val="000000"/>
                </a:solidFill>
              </a:rPr>
              <a:t>neki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drugi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razlog</a:t>
            </a:r>
            <a:r>
              <a:rPr lang="en-GB" sz="1400" dirty="0">
                <a:solidFill>
                  <a:srgbClr val="000000"/>
                </a:solidFill>
              </a:rPr>
              <a:t>? </a:t>
            </a:r>
            <a:r>
              <a:rPr lang="en-GB" sz="1400" dirty="0" err="1">
                <a:solidFill>
                  <a:srgbClr val="000000"/>
                </a:solidFill>
              </a:rPr>
              <a:t>Nacrtajte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 err="1">
                <a:solidFill>
                  <a:srgbClr val="000000"/>
                </a:solidFill>
              </a:rPr>
              <a:t>naznačite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koliko</a:t>
            </a:r>
            <a:r>
              <a:rPr lang="en-GB" sz="1400" dirty="0">
                <a:solidFill>
                  <a:srgbClr val="000000"/>
                </a:solidFill>
              </a:rPr>
              <a:t> je </a:t>
            </a:r>
            <a:r>
              <a:rPr lang="en-GB" sz="1400" dirty="0" err="1">
                <a:solidFill>
                  <a:srgbClr val="000000"/>
                </a:solidFill>
              </a:rPr>
              <a:t>razlog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vrijedan</a:t>
            </a:r>
            <a:r>
              <a:rPr lang="en-GB" sz="1400" dirty="0">
                <a:solidFill>
                  <a:srgbClr val="000000"/>
                </a:solidFill>
              </a:rPr>
              <a:t> u </a:t>
            </a:r>
            <a:r>
              <a:rPr lang="en-GB" sz="1400" dirty="0" err="1">
                <a:solidFill>
                  <a:srgbClr val="000000"/>
                </a:solidFill>
              </a:rPr>
              <a:t>postocima</a:t>
            </a:r>
            <a:r>
              <a:rPr lang="en-GB" sz="1400" dirty="0">
                <a:solidFill>
                  <a:srgbClr val="000000"/>
                </a:solidFill>
              </a:rPr>
              <a:t>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</a:rPr>
              <a:t>T: </a:t>
            </a:r>
            <a:r>
              <a:rPr lang="en-GB" sz="1400" dirty="0" err="1">
                <a:solidFill>
                  <a:srgbClr val="000000"/>
                </a:solidFill>
              </a:rPr>
              <a:t>Koliko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sada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vjerujete</a:t>
            </a:r>
            <a:r>
              <a:rPr lang="en-GB" sz="1400" dirty="0">
                <a:solidFill>
                  <a:srgbClr val="000000"/>
                </a:solidFill>
              </a:rPr>
              <a:t> da je </a:t>
            </a:r>
            <a:r>
              <a:rPr lang="en-GB" sz="1400" dirty="0" err="1">
                <a:solidFill>
                  <a:srgbClr val="000000"/>
                </a:solidFill>
              </a:rPr>
              <a:t>loša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ocjena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zbog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 err="1">
                <a:solidFill>
                  <a:srgbClr val="000000"/>
                </a:solidFill>
              </a:rPr>
              <a:t>nekompetentnosti</a:t>
            </a:r>
            <a:r>
              <a:rPr lang="en-GB" sz="1400" dirty="0">
                <a:solidFill>
                  <a:srgbClr val="000000"/>
                </a:solidFill>
              </a:rPr>
              <a:t>?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</a:rPr>
              <a:t>K: 30%</a:t>
            </a:r>
            <a:br>
              <a:rPr lang="en-GB" sz="1400" dirty="0">
                <a:solidFill>
                  <a:srgbClr val="000000"/>
                </a:solidFill>
              </a:rPr>
            </a:b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Pi</a:t>
            </a:r>
            <a:r>
              <a:rPr lang="hr-HR" dirty="0" smtClean="0"/>
              <a:t>ta</a:t>
            </a:r>
            <a:r>
              <a:rPr lang="en-GB" dirty="0" smtClean="0"/>
              <a:t> </a:t>
            </a:r>
            <a:r>
              <a:rPr lang="en-GB" dirty="0" err="1"/>
              <a:t>tehnika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700" y="2122900"/>
            <a:ext cx="4465950" cy="20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Kartice za součavanje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048075"/>
            <a:ext cx="85206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3891A7"/>
                </a:solidFill>
              </a:rPr>
              <a:t>- </a:t>
            </a:r>
            <a:r>
              <a:rPr lang="en-GB" sz="1400" dirty="0" err="1">
                <a:solidFill>
                  <a:schemeClr val="dk1"/>
                </a:solidFill>
              </a:rPr>
              <a:t>Kartice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koje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klijent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drži</a:t>
            </a:r>
            <a:r>
              <a:rPr lang="en-GB" sz="1400" dirty="0">
                <a:solidFill>
                  <a:schemeClr val="dk1"/>
                </a:solidFill>
              </a:rPr>
              <a:t> u </a:t>
            </a:r>
            <a:r>
              <a:rPr lang="en-GB" sz="1400" dirty="0" err="1">
                <a:solidFill>
                  <a:schemeClr val="dk1"/>
                </a:solidFill>
              </a:rPr>
              <a:t>blizini</a:t>
            </a:r>
            <a:r>
              <a:rPr lang="en-GB" sz="1400" dirty="0">
                <a:solidFill>
                  <a:schemeClr val="dk1"/>
                </a:solidFill>
              </a:rPr>
              <a:t> (u </a:t>
            </a:r>
            <a:r>
              <a:rPr lang="en-GB" sz="1400" dirty="0" err="1">
                <a:solidFill>
                  <a:schemeClr val="dk1"/>
                </a:solidFill>
              </a:rPr>
              <a:t>ladici</a:t>
            </a:r>
            <a:r>
              <a:rPr lang="en-GB" sz="1400" dirty="0">
                <a:solidFill>
                  <a:schemeClr val="dk1"/>
                </a:solidFill>
              </a:rPr>
              <a:t>, </a:t>
            </a:r>
            <a:r>
              <a:rPr lang="en-GB" sz="1400" dirty="0" err="1">
                <a:solidFill>
                  <a:schemeClr val="dk1"/>
                </a:solidFill>
              </a:rPr>
              <a:t>džepu</a:t>
            </a:r>
            <a:r>
              <a:rPr lang="en-GB" sz="1400" dirty="0">
                <a:solidFill>
                  <a:schemeClr val="dk1"/>
                </a:solidFill>
              </a:rPr>
              <a:t>, </a:t>
            </a:r>
            <a:r>
              <a:rPr lang="en-GB" sz="1400" dirty="0" err="1">
                <a:solidFill>
                  <a:schemeClr val="dk1"/>
                </a:solidFill>
              </a:rPr>
              <a:t>na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ogledalu</a:t>
            </a:r>
            <a:r>
              <a:rPr lang="en-GB" sz="1400" dirty="0">
                <a:solidFill>
                  <a:schemeClr val="dk1"/>
                </a:solidFill>
              </a:rPr>
              <a:t>, </a:t>
            </a:r>
            <a:r>
              <a:rPr lang="en-GB" sz="1400" dirty="0" err="1">
                <a:solidFill>
                  <a:schemeClr val="dk1"/>
                </a:solidFill>
              </a:rPr>
              <a:t>hladnjaku</a:t>
            </a:r>
            <a:r>
              <a:rPr lang="en-GB" sz="1400" dirty="0">
                <a:solidFill>
                  <a:schemeClr val="dk1"/>
                </a:solidFill>
              </a:rPr>
              <a:t>, u </a:t>
            </a:r>
            <a:r>
              <a:rPr lang="en-GB" sz="1400" dirty="0" err="1">
                <a:solidFill>
                  <a:schemeClr val="dk1"/>
                </a:solidFill>
              </a:rPr>
              <a:t>autu</a:t>
            </a:r>
            <a:r>
              <a:rPr lang="en-GB" sz="1400" dirty="0">
                <a:solidFill>
                  <a:schemeClr val="dk1"/>
                </a:solidFill>
              </a:rPr>
              <a:t>) </a:t>
            </a:r>
            <a:r>
              <a:rPr lang="en-GB" sz="1400" dirty="0" err="1">
                <a:solidFill>
                  <a:schemeClr val="dk1"/>
                </a:solidFill>
              </a:rPr>
              <a:t>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čita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ih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po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dogovoru</a:t>
            </a:r>
            <a:r>
              <a:rPr lang="en-GB" sz="1400" dirty="0">
                <a:solidFill>
                  <a:schemeClr val="dk1"/>
                </a:solidFill>
              </a:rPr>
              <a:t> (</a:t>
            </a:r>
            <a:r>
              <a:rPr lang="en-GB" sz="1400" dirty="0" err="1">
                <a:solidFill>
                  <a:schemeClr val="dk1"/>
                </a:solidFill>
              </a:rPr>
              <a:t>npr</a:t>
            </a:r>
            <a:r>
              <a:rPr lang="en-GB" sz="1400" dirty="0">
                <a:solidFill>
                  <a:schemeClr val="dk1"/>
                </a:solidFill>
              </a:rPr>
              <a:t>. 3x </a:t>
            </a:r>
            <a:r>
              <a:rPr lang="en-GB" sz="1400" dirty="0" err="1">
                <a:solidFill>
                  <a:schemeClr val="dk1"/>
                </a:solidFill>
              </a:rPr>
              <a:t>tjedno</a:t>
            </a:r>
            <a:r>
              <a:rPr lang="en-GB" sz="1400" dirty="0">
                <a:solidFill>
                  <a:schemeClr val="dk1"/>
                </a:solidFill>
              </a:rPr>
              <a:t>).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650" dirty="0">
                <a:solidFill>
                  <a:srgbClr val="4F81BD"/>
                </a:solidFill>
              </a:rPr>
              <a:t>- </a:t>
            </a:r>
            <a:r>
              <a:rPr lang="en-GB" sz="1400" dirty="0">
                <a:solidFill>
                  <a:srgbClr val="000000"/>
                </a:solidFill>
              </a:rPr>
              <a:t>Na </a:t>
            </a:r>
            <a:r>
              <a:rPr lang="en-GB" sz="1400" dirty="0" err="1">
                <a:solidFill>
                  <a:srgbClr val="000000"/>
                </a:solidFill>
              </a:rPr>
              <a:t>jednoj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strani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ima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napisanu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ključnu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automatsku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misao</a:t>
            </a:r>
            <a:r>
              <a:rPr lang="en-GB" sz="1400" dirty="0">
                <a:solidFill>
                  <a:srgbClr val="000000"/>
                </a:solidFill>
              </a:rPr>
              <a:t>/</a:t>
            </a:r>
            <a:r>
              <a:rPr lang="en-GB" sz="1400" dirty="0" err="1">
                <a:solidFill>
                  <a:srgbClr val="000000"/>
                </a:solidFill>
              </a:rPr>
              <a:t>vjerovanje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na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drugoj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adaptivni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odgovor</a:t>
            </a:r>
            <a:r>
              <a:rPr lang="en-GB" sz="1400" dirty="0">
                <a:solidFill>
                  <a:srgbClr val="000000"/>
                </a:solidFill>
              </a:rPr>
              <a:t>.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</a:rPr>
              <a:t>- </a:t>
            </a:r>
            <a:r>
              <a:rPr lang="en-GB" sz="1400" dirty="0" err="1">
                <a:solidFill>
                  <a:srgbClr val="000000"/>
                </a:solidFill>
              </a:rPr>
              <a:t>Koristimo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za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razvijanje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ponašajnih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strategija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za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korištenje</a:t>
            </a:r>
            <a:r>
              <a:rPr lang="en-GB" sz="1400" dirty="0">
                <a:solidFill>
                  <a:srgbClr val="000000"/>
                </a:solidFill>
              </a:rPr>
              <a:t> u </a:t>
            </a:r>
            <a:r>
              <a:rPr lang="en-GB" sz="1400" dirty="0" err="1">
                <a:solidFill>
                  <a:srgbClr val="000000"/>
                </a:solidFill>
              </a:rPr>
              <a:t>specifičnim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problematičnim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situacijama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sastavljanje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samoinstrukcija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za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aktiviranje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pacijenta</a:t>
            </a:r>
            <a:r>
              <a:rPr lang="en-GB" sz="1400" dirty="0">
                <a:solidFill>
                  <a:srgbClr val="000000"/>
                </a:solidFill>
              </a:rPr>
              <a:t>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3891A7"/>
                </a:solidFill>
              </a:rPr>
              <a:t>- </a:t>
            </a:r>
            <a:r>
              <a:rPr lang="en-GB" sz="1400" dirty="0" err="1">
                <a:solidFill>
                  <a:schemeClr val="dk1"/>
                </a:solidFill>
              </a:rPr>
              <a:t>Terapeut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klijent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ih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sastave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zajedno</a:t>
            </a:r>
            <a:r>
              <a:rPr lang="en-GB" sz="1400" dirty="0">
                <a:solidFill>
                  <a:schemeClr val="dk1"/>
                </a:solidFill>
              </a:rPr>
              <a:t>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3891A7"/>
                </a:solidFill>
              </a:rPr>
              <a:t></a:t>
            </a:r>
            <a:endParaRPr sz="1400" dirty="0">
              <a:solidFill>
                <a:srgbClr val="3891A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chemeClr val="dk1"/>
                </a:solidFill>
              </a:rPr>
              <a:t>Postoji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više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oblika</a:t>
            </a:r>
            <a:r>
              <a:rPr lang="en-GB" sz="1400" dirty="0">
                <a:solidFill>
                  <a:schemeClr val="dk1"/>
                </a:solidFill>
              </a:rPr>
              <a:t> (s </a:t>
            </a:r>
            <a:r>
              <a:rPr lang="en-GB" sz="1400" dirty="0" err="1">
                <a:solidFill>
                  <a:schemeClr val="dk1"/>
                </a:solidFill>
              </a:rPr>
              <a:t>obzirom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na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sadržaj</a:t>
            </a:r>
            <a:r>
              <a:rPr lang="en-GB" sz="1400" dirty="0">
                <a:solidFill>
                  <a:schemeClr val="dk1"/>
                </a:solidFill>
              </a:rPr>
              <a:t>):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00" dirty="0" err="1">
                <a:solidFill>
                  <a:schemeClr val="dk1"/>
                </a:solidFill>
              </a:rPr>
              <a:t>automatska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misao</a:t>
            </a:r>
            <a:r>
              <a:rPr lang="en-GB" sz="1400" dirty="0">
                <a:solidFill>
                  <a:schemeClr val="dk1"/>
                </a:solidFill>
              </a:rPr>
              <a:t> – </a:t>
            </a:r>
            <a:r>
              <a:rPr lang="en-GB" sz="1400" dirty="0" err="1">
                <a:solidFill>
                  <a:schemeClr val="dk1"/>
                </a:solidFill>
              </a:rPr>
              <a:t>adaptivni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sadržaj</a:t>
            </a:r>
            <a:r>
              <a:rPr lang="en-GB" sz="1400" dirty="0">
                <a:solidFill>
                  <a:schemeClr val="dk1"/>
                </a:solidFill>
              </a:rPr>
              <a:t>,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00" dirty="0" err="1">
                <a:solidFill>
                  <a:schemeClr val="dk1"/>
                </a:solidFill>
              </a:rPr>
              <a:t>strategije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suočavanja</a:t>
            </a:r>
            <a:r>
              <a:rPr lang="en-GB" sz="1400" dirty="0">
                <a:solidFill>
                  <a:schemeClr val="dk1"/>
                </a:solidFill>
              </a:rPr>
              <a:t>,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00" dirty="0" err="1">
                <a:solidFill>
                  <a:schemeClr val="dk1"/>
                </a:solidFill>
              </a:rPr>
              <a:t>upute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za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aktiviranje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klijenta</a:t>
            </a:r>
            <a:r>
              <a:rPr lang="en-GB" sz="1400" dirty="0">
                <a:solidFill>
                  <a:schemeClr val="dk1"/>
                </a:solidFill>
              </a:rPr>
              <a:t>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Primer: https://www.anxietycanada.com/parenting/developing-and-using-cognitive-coping-cards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50" y="1685950"/>
            <a:ext cx="27813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450" y="1243038"/>
            <a:ext cx="27336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025" y="1685938"/>
            <a:ext cx="302895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44150" y="257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Kartice za součavanje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Prim</a:t>
            </a:r>
            <a:r>
              <a:rPr lang="hr-HR" dirty="0" smtClean="0"/>
              <a:t>j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/>
              <a:t>1:</a:t>
            </a:r>
            <a:endParaRPr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</a:rPr>
              <a:t>Billy </a:t>
            </a:r>
            <a:r>
              <a:rPr lang="en-GB" sz="1100" b="1" dirty="0" err="1">
                <a:solidFill>
                  <a:schemeClr val="dk1"/>
                </a:solidFill>
              </a:rPr>
              <a:t>ima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napade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panike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i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boji</a:t>
            </a:r>
            <a:r>
              <a:rPr lang="en-GB" sz="1100" b="1" dirty="0">
                <a:solidFill>
                  <a:schemeClr val="dk1"/>
                </a:solidFill>
              </a:rPr>
              <a:t> se, da </a:t>
            </a:r>
            <a:r>
              <a:rPr lang="en-GB" sz="1100" b="1" dirty="0" err="1">
                <a:solidFill>
                  <a:schemeClr val="dk1"/>
                </a:solidFill>
              </a:rPr>
              <a:t>će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imati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srčani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udar</a:t>
            </a:r>
            <a:r>
              <a:rPr lang="en-GB" sz="1100" b="1" dirty="0">
                <a:solidFill>
                  <a:schemeClr val="dk1"/>
                </a:solidFill>
              </a:rPr>
              <a:t>. </a:t>
            </a:r>
            <a:r>
              <a:rPr lang="en-GB" sz="1100" b="1" dirty="0" err="1">
                <a:solidFill>
                  <a:schemeClr val="dk1"/>
                </a:solidFill>
              </a:rPr>
              <a:t>Počeo</a:t>
            </a:r>
            <a:r>
              <a:rPr lang="en-GB" sz="1100" b="1" dirty="0">
                <a:solidFill>
                  <a:schemeClr val="dk1"/>
                </a:solidFill>
              </a:rPr>
              <a:t> je </a:t>
            </a:r>
            <a:r>
              <a:rPr lang="en-GB" sz="1100" b="1" dirty="0" err="1" smtClean="0">
                <a:solidFill>
                  <a:schemeClr val="dk1"/>
                </a:solidFill>
              </a:rPr>
              <a:t>rješavati</a:t>
            </a:r>
            <a:r>
              <a:rPr lang="en-GB" sz="1100" b="1" dirty="0" smtClean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svoju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tjeskobu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opuštanjem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mišića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i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 smtClean="0">
                <a:solidFill>
                  <a:schemeClr val="dk1"/>
                </a:solidFill>
              </a:rPr>
              <a:t>suočav</a:t>
            </a:r>
            <a:r>
              <a:rPr lang="hr-HR" sz="1100" b="1" dirty="0" smtClean="0">
                <a:solidFill>
                  <a:schemeClr val="dk1"/>
                </a:solidFill>
              </a:rPr>
              <a:t>ati</a:t>
            </a:r>
            <a:r>
              <a:rPr lang="en-GB" sz="1100" b="1" dirty="0" smtClean="0">
                <a:solidFill>
                  <a:schemeClr val="dk1"/>
                </a:solidFill>
              </a:rPr>
              <a:t> </a:t>
            </a:r>
            <a:r>
              <a:rPr lang="en-GB" sz="1100" b="1" dirty="0">
                <a:solidFill>
                  <a:schemeClr val="dk1"/>
                </a:solidFill>
              </a:rPr>
              <a:t>se </a:t>
            </a:r>
            <a:r>
              <a:rPr lang="en-GB" sz="1100" b="1" dirty="0" err="1">
                <a:solidFill>
                  <a:schemeClr val="dk1"/>
                </a:solidFill>
              </a:rPr>
              <a:t>sa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strahom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zbog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simptoma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napada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panike</a:t>
            </a:r>
            <a:r>
              <a:rPr lang="en-GB" sz="1100" b="1" dirty="0">
                <a:solidFill>
                  <a:schemeClr val="dk1"/>
                </a:solidFill>
              </a:rPr>
              <a:t>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 err="1">
                <a:solidFill>
                  <a:schemeClr val="dk1"/>
                </a:solidFill>
              </a:rPr>
              <a:t>Kartice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za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nadvladanje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anksioznosti</a:t>
            </a:r>
            <a:r>
              <a:rPr lang="en-GB" sz="1100" b="1" dirty="0">
                <a:solidFill>
                  <a:schemeClr val="dk1"/>
                </a:solidFill>
              </a:rPr>
              <a:t>!</a:t>
            </a:r>
            <a:endParaRPr sz="1100" b="1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 err="1">
                <a:solidFill>
                  <a:schemeClr val="dk1"/>
                </a:solidFill>
              </a:rPr>
              <a:t>Anksioznost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nije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opasna</a:t>
            </a:r>
            <a:r>
              <a:rPr lang="en-GB" sz="1100" dirty="0">
                <a:solidFill>
                  <a:schemeClr val="dk1"/>
                </a:solidFill>
              </a:rPr>
              <a:t>. Ne </a:t>
            </a:r>
            <a:r>
              <a:rPr lang="en-GB" sz="1100" dirty="0" err="1">
                <a:solidFill>
                  <a:schemeClr val="dk1"/>
                </a:solidFill>
              </a:rPr>
              <a:t>može</a:t>
            </a:r>
            <a:r>
              <a:rPr lang="en-GB" sz="1100" dirty="0">
                <a:solidFill>
                  <a:schemeClr val="dk1"/>
                </a:solidFill>
              </a:rPr>
              <a:t> me </a:t>
            </a:r>
            <a:r>
              <a:rPr lang="en-GB" sz="1100" dirty="0" err="1">
                <a:solidFill>
                  <a:schemeClr val="dk1"/>
                </a:solidFill>
              </a:rPr>
              <a:t>povrijediti</a:t>
            </a:r>
            <a:r>
              <a:rPr lang="en-GB" sz="1100" dirty="0">
                <a:solidFill>
                  <a:schemeClr val="dk1"/>
                </a:solidFill>
              </a:rPr>
              <a:t>! 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 err="1">
                <a:solidFill>
                  <a:schemeClr val="dk1"/>
                </a:solidFill>
              </a:rPr>
              <a:t>Mogu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podnijeti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moju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anksioznost</a:t>
            </a:r>
            <a:r>
              <a:rPr lang="en-GB" sz="1100" dirty="0">
                <a:solidFill>
                  <a:schemeClr val="dk1"/>
                </a:solidFill>
              </a:rPr>
              <a:t>. To </a:t>
            </a:r>
            <a:r>
              <a:rPr lang="en-GB" sz="1100" dirty="0" err="1">
                <a:solidFill>
                  <a:schemeClr val="dk1"/>
                </a:solidFill>
              </a:rPr>
              <a:t>sam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učinio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prije</a:t>
            </a:r>
            <a:r>
              <a:rPr lang="en-GB" sz="1100" dirty="0">
                <a:solidFill>
                  <a:schemeClr val="dk1"/>
                </a:solidFill>
              </a:rPr>
              <a:t>!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 err="1">
                <a:solidFill>
                  <a:schemeClr val="dk1"/>
                </a:solidFill>
              </a:rPr>
              <a:t>Ako</a:t>
            </a:r>
            <a:r>
              <a:rPr lang="en-GB" sz="1100" dirty="0">
                <a:solidFill>
                  <a:schemeClr val="dk1"/>
                </a:solidFill>
              </a:rPr>
              <a:t> se </a:t>
            </a:r>
            <a:r>
              <a:rPr lang="en-GB" sz="1100" dirty="0" err="1">
                <a:solidFill>
                  <a:schemeClr val="dk1"/>
                </a:solidFill>
              </a:rPr>
              <a:t>moje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srce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utrkuje</a:t>
            </a:r>
            <a:r>
              <a:rPr lang="en-GB" sz="1100" dirty="0">
                <a:solidFill>
                  <a:schemeClr val="dk1"/>
                </a:solidFill>
              </a:rPr>
              <a:t>, </a:t>
            </a:r>
            <a:r>
              <a:rPr lang="en-GB" sz="1100" dirty="0" err="1">
                <a:solidFill>
                  <a:schemeClr val="dk1"/>
                </a:solidFill>
              </a:rPr>
              <a:t>znojim</a:t>
            </a:r>
            <a:r>
              <a:rPr lang="en-GB" sz="1100" dirty="0">
                <a:solidFill>
                  <a:schemeClr val="dk1"/>
                </a:solidFill>
              </a:rPr>
              <a:t> se, </a:t>
            </a:r>
            <a:r>
              <a:rPr lang="en-GB" sz="1100" dirty="0" err="1">
                <a:solidFill>
                  <a:schemeClr val="dk1"/>
                </a:solidFill>
              </a:rPr>
              <a:t>boli</a:t>
            </a:r>
            <a:r>
              <a:rPr lang="en-GB" sz="1100" dirty="0">
                <a:solidFill>
                  <a:schemeClr val="dk1"/>
                </a:solidFill>
              </a:rPr>
              <a:t> me </a:t>
            </a:r>
            <a:r>
              <a:rPr lang="en-GB" sz="1100" dirty="0" err="1">
                <a:solidFill>
                  <a:schemeClr val="dk1"/>
                </a:solidFill>
              </a:rPr>
              <a:t>trbuh</a:t>
            </a:r>
            <a:r>
              <a:rPr lang="en-GB" sz="1100" dirty="0">
                <a:solidFill>
                  <a:schemeClr val="dk1"/>
                </a:solidFill>
              </a:rPr>
              <a:t>, to je </a:t>
            </a:r>
            <a:r>
              <a:rPr lang="en-GB" sz="1100" dirty="0" err="1">
                <a:solidFill>
                  <a:schemeClr val="dk1"/>
                </a:solidFill>
              </a:rPr>
              <a:t>moja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anksioznost</a:t>
            </a:r>
            <a:r>
              <a:rPr lang="en-GB" sz="1100" dirty="0">
                <a:solidFill>
                  <a:schemeClr val="dk1"/>
                </a:solidFill>
              </a:rPr>
              <a:t>. </a:t>
            </a:r>
            <a:r>
              <a:rPr lang="en-GB" sz="1100" dirty="0" err="1">
                <a:solidFill>
                  <a:schemeClr val="dk1"/>
                </a:solidFill>
              </a:rPr>
              <a:t>Nisam</a:t>
            </a:r>
            <a:r>
              <a:rPr lang="en-GB" sz="1100" dirty="0">
                <a:solidFill>
                  <a:schemeClr val="dk1"/>
                </a:solidFill>
              </a:rPr>
              <a:t> u </a:t>
            </a:r>
            <a:r>
              <a:rPr lang="en-GB" sz="1100" dirty="0" err="1">
                <a:solidFill>
                  <a:schemeClr val="dk1"/>
                </a:solidFill>
              </a:rPr>
              <a:t>opasnosti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 err="1">
                <a:solidFill>
                  <a:schemeClr val="dk1"/>
                </a:solidFill>
              </a:rPr>
              <a:t>Sada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bih</a:t>
            </a:r>
            <a:r>
              <a:rPr lang="en-GB" sz="1100" dirty="0">
                <a:solidFill>
                  <a:schemeClr val="dk1"/>
                </a:solidFill>
              </a:rPr>
              <a:t> se </a:t>
            </a:r>
            <a:r>
              <a:rPr lang="en-GB" sz="1100" dirty="0" err="1">
                <a:solidFill>
                  <a:schemeClr val="dk1"/>
                </a:solidFill>
              </a:rPr>
              <a:t>mogao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opustiti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Prim</a:t>
            </a:r>
            <a:r>
              <a:rPr lang="hr-HR" dirty="0" smtClean="0"/>
              <a:t>j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/>
              <a:t>2: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</a:rPr>
              <a:t>Susan se </a:t>
            </a:r>
            <a:r>
              <a:rPr lang="en-GB" sz="1100" dirty="0" err="1">
                <a:solidFill>
                  <a:schemeClr val="dk1"/>
                </a:solidFill>
              </a:rPr>
              <a:t>vrlo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zabrinjava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kad</a:t>
            </a:r>
            <a:r>
              <a:rPr lang="en-GB" sz="1100" dirty="0">
                <a:solidFill>
                  <a:schemeClr val="dk1"/>
                </a:solidFill>
              </a:rPr>
              <a:t> je u </a:t>
            </a:r>
            <a:r>
              <a:rPr lang="en-GB" sz="1100" dirty="0" err="1">
                <a:solidFill>
                  <a:schemeClr val="dk1"/>
                </a:solidFill>
              </a:rPr>
              <a:t>školi</a:t>
            </a:r>
            <a:r>
              <a:rPr lang="en-GB" sz="1100" dirty="0">
                <a:solidFill>
                  <a:schemeClr val="dk1"/>
                </a:solidFill>
              </a:rPr>
              <a:t>. </a:t>
            </a:r>
            <a:r>
              <a:rPr lang="en-GB" sz="1100" dirty="0" err="1">
                <a:solidFill>
                  <a:schemeClr val="dk1"/>
                </a:solidFill>
              </a:rPr>
              <a:t>Zabrinuta</a:t>
            </a:r>
            <a:r>
              <a:rPr lang="en-GB" sz="1100" dirty="0">
                <a:solidFill>
                  <a:schemeClr val="dk1"/>
                </a:solidFill>
              </a:rPr>
              <a:t> je, da se </a:t>
            </a:r>
            <a:r>
              <a:rPr lang="en-GB" sz="1100" dirty="0" err="1">
                <a:solidFill>
                  <a:schemeClr val="dk1"/>
                </a:solidFill>
              </a:rPr>
              <a:t>drugima</a:t>
            </a:r>
            <a:r>
              <a:rPr lang="en-GB" sz="1100" dirty="0">
                <a:solidFill>
                  <a:schemeClr val="dk1"/>
                </a:solidFill>
              </a:rPr>
              <a:t> ne </a:t>
            </a:r>
            <a:r>
              <a:rPr lang="en-GB" sz="1100" dirty="0" err="1">
                <a:solidFill>
                  <a:schemeClr val="dk1"/>
                </a:solidFill>
              </a:rPr>
              <a:t>sviđa</a:t>
            </a:r>
            <a:r>
              <a:rPr lang="en-GB" sz="1100" dirty="0">
                <a:solidFill>
                  <a:schemeClr val="dk1"/>
                </a:solidFill>
              </a:rPr>
              <a:t>, a da </a:t>
            </a:r>
            <a:r>
              <a:rPr lang="en-GB" sz="1100" dirty="0" err="1">
                <a:solidFill>
                  <a:schemeClr val="dk1"/>
                </a:solidFill>
              </a:rPr>
              <a:t>znaju</a:t>
            </a:r>
            <a:r>
              <a:rPr lang="en-GB" sz="1100" dirty="0">
                <a:solidFill>
                  <a:schemeClr val="dk1"/>
                </a:solidFill>
              </a:rPr>
              <a:t> da je </a:t>
            </a:r>
            <a:r>
              <a:rPr lang="en-GB" sz="1100" dirty="0" err="1">
                <a:solidFill>
                  <a:schemeClr val="dk1"/>
                </a:solidFill>
              </a:rPr>
              <a:t>anksiozna</a:t>
            </a:r>
            <a:r>
              <a:rPr lang="en-GB" sz="1100" dirty="0">
                <a:solidFill>
                  <a:schemeClr val="dk1"/>
                </a:solidFill>
              </a:rPr>
              <a:t>, </a:t>
            </a:r>
            <a:r>
              <a:rPr lang="en-GB" sz="1100" dirty="0" err="1">
                <a:solidFill>
                  <a:schemeClr val="dk1"/>
                </a:solidFill>
              </a:rPr>
              <a:t>oni</a:t>
            </a:r>
            <a:r>
              <a:rPr lang="en-GB" sz="1100" dirty="0">
                <a:solidFill>
                  <a:schemeClr val="dk1"/>
                </a:solidFill>
              </a:rPr>
              <a:t> bi se </a:t>
            </a:r>
            <a:r>
              <a:rPr lang="en-GB" sz="1100" dirty="0" err="1">
                <a:solidFill>
                  <a:schemeClr val="dk1"/>
                </a:solidFill>
              </a:rPr>
              <a:t>smijali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  <a:br>
              <a:rPr lang="en-GB" sz="1100" dirty="0">
                <a:solidFill>
                  <a:schemeClr val="dk1"/>
                </a:solidFill>
              </a:rPr>
            </a:br>
            <a:r>
              <a:rPr lang="en-GB" sz="1100" dirty="0" err="1">
                <a:solidFill>
                  <a:schemeClr val="dk1"/>
                </a:solidFill>
              </a:rPr>
              <a:t>Naučila</a:t>
            </a:r>
            <a:r>
              <a:rPr lang="en-GB" sz="1100" dirty="0">
                <a:solidFill>
                  <a:schemeClr val="dk1"/>
                </a:solidFill>
              </a:rPr>
              <a:t> je, da </a:t>
            </a:r>
            <a:r>
              <a:rPr lang="en-GB" sz="1100" dirty="0" err="1">
                <a:solidFill>
                  <a:schemeClr val="dk1"/>
                </a:solidFill>
              </a:rPr>
              <a:t>prepozna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svoje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tjeskobne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misli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pokušava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razmišljati</a:t>
            </a:r>
            <a:r>
              <a:rPr lang="en-GB" sz="1100" dirty="0">
                <a:solidFill>
                  <a:schemeClr val="dk1"/>
                </a:solidFill>
              </a:rPr>
              <a:t> o </a:t>
            </a:r>
            <a:r>
              <a:rPr lang="en-GB" sz="1100" dirty="0" err="1">
                <a:solidFill>
                  <a:schemeClr val="dk1"/>
                </a:solidFill>
              </a:rPr>
              <a:t>realnom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stanju</a:t>
            </a:r>
            <a:r>
              <a:rPr lang="en-GB" sz="1100" dirty="0">
                <a:solidFill>
                  <a:schemeClr val="dk1"/>
                </a:solidFill>
              </a:rPr>
              <a:t>.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 err="1">
                <a:solidFill>
                  <a:schemeClr val="dk1"/>
                </a:solidFill>
              </a:rPr>
              <a:t>Kartice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za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nadvladanje</a:t>
            </a:r>
            <a:r>
              <a:rPr lang="en-GB" sz="1100" b="1" dirty="0">
                <a:solidFill>
                  <a:schemeClr val="dk1"/>
                </a:solidFill>
              </a:rPr>
              <a:t> </a:t>
            </a:r>
            <a:r>
              <a:rPr lang="en-GB" sz="1100" b="1" dirty="0" err="1">
                <a:solidFill>
                  <a:schemeClr val="dk1"/>
                </a:solidFill>
              </a:rPr>
              <a:t>anksioznosti</a:t>
            </a:r>
            <a:r>
              <a:rPr lang="en-GB" sz="1100" b="1" dirty="0">
                <a:solidFill>
                  <a:schemeClr val="dk1"/>
                </a:solidFill>
              </a:rPr>
              <a:t>!</a:t>
            </a:r>
            <a:endParaRPr sz="1100" b="1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>
                <a:solidFill>
                  <a:schemeClr val="dk1"/>
                </a:solidFill>
              </a:rPr>
              <a:t>Lice mi je </a:t>
            </a:r>
            <a:r>
              <a:rPr lang="en-GB" sz="1100" dirty="0" err="1">
                <a:solidFill>
                  <a:schemeClr val="dk1"/>
                </a:solidFill>
              </a:rPr>
              <a:t>vruće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hr-HR" sz="1100" dirty="0" smtClean="0">
                <a:solidFill>
                  <a:schemeClr val="dk1"/>
                </a:solidFill>
              </a:rPr>
              <a:t>vrti</a:t>
            </a:r>
            <a:r>
              <a:rPr lang="en-GB" sz="1100" dirty="0" smtClean="0">
                <a:solidFill>
                  <a:schemeClr val="dk1"/>
                </a:solidFill>
              </a:rPr>
              <a:t> mi</a:t>
            </a:r>
            <a:r>
              <a:rPr lang="hr-HR" sz="1100" dirty="0" smtClean="0">
                <a:solidFill>
                  <a:schemeClr val="dk1"/>
                </a:solidFill>
              </a:rPr>
              <a:t> se u glavi</a:t>
            </a:r>
            <a:r>
              <a:rPr lang="en-GB" sz="1100" dirty="0" smtClean="0">
                <a:solidFill>
                  <a:schemeClr val="dk1"/>
                </a:solidFill>
              </a:rPr>
              <a:t>!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 err="1">
                <a:solidFill>
                  <a:schemeClr val="dk1"/>
                </a:solidFill>
              </a:rPr>
              <a:t>Možda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moram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koristiti</a:t>
            </a:r>
            <a:r>
              <a:rPr lang="en-GB" sz="1100" dirty="0">
                <a:solidFill>
                  <a:schemeClr val="dk1"/>
                </a:solidFill>
              </a:rPr>
              <a:t> STOP plan </a:t>
            </a:r>
            <a:r>
              <a:rPr lang="en-GB" sz="1100" dirty="0" err="1">
                <a:solidFill>
                  <a:schemeClr val="dk1"/>
                </a:solidFill>
              </a:rPr>
              <a:t>sada</a:t>
            </a:r>
            <a:r>
              <a:rPr lang="en-GB" sz="1100" dirty="0">
                <a:solidFill>
                  <a:schemeClr val="dk1"/>
                </a:solidFill>
              </a:rPr>
              <a:t>! * (</a:t>
            </a:r>
            <a:r>
              <a:rPr lang="en-GB" sz="1000" dirty="0">
                <a:solidFill>
                  <a:schemeClr val="dk1"/>
                </a:solidFill>
              </a:rPr>
              <a:t>Scared? Thoughts? Other helpful thoughts? Praise and Plan</a:t>
            </a:r>
            <a:r>
              <a:rPr lang="en-GB" sz="1000" dirty="0" smtClean="0">
                <a:solidFill>
                  <a:schemeClr val="dk1"/>
                </a:solidFill>
              </a:rPr>
              <a:t>!</a:t>
            </a:r>
            <a:r>
              <a:rPr lang="hr-HR" sz="1000" dirty="0" smtClean="0">
                <a:solidFill>
                  <a:schemeClr val="dk1"/>
                </a:solidFill>
              </a:rPr>
              <a:t>)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 err="1">
                <a:solidFill>
                  <a:schemeClr val="dk1"/>
                </a:solidFill>
              </a:rPr>
              <a:t>Ako</a:t>
            </a:r>
            <a:r>
              <a:rPr lang="en-GB" sz="1100" dirty="0">
                <a:solidFill>
                  <a:schemeClr val="dk1"/>
                </a:solidFill>
              </a:rPr>
              <a:t> se </a:t>
            </a:r>
            <a:r>
              <a:rPr lang="en-GB" sz="1100" dirty="0" err="1">
                <a:solidFill>
                  <a:schemeClr val="dk1"/>
                </a:solidFill>
              </a:rPr>
              <a:t>osjećam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tjeskobno</a:t>
            </a:r>
            <a:r>
              <a:rPr lang="en-GB" sz="1100" dirty="0">
                <a:solidFill>
                  <a:schemeClr val="dk1"/>
                </a:solidFill>
              </a:rPr>
              <a:t>, </a:t>
            </a:r>
            <a:r>
              <a:rPr lang="en-GB" sz="1100" dirty="0" err="1">
                <a:solidFill>
                  <a:schemeClr val="dk1"/>
                </a:solidFill>
              </a:rPr>
              <a:t>mogao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bih</a:t>
            </a:r>
            <a:r>
              <a:rPr lang="en-GB" sz="1100" dirty="0">
                <a:solidFill>
                  <a:schemeClr val="dk1"/>
                </a:solidFill>
              </a:rPr>
              <a:t> se </a:t>
            </a:r>
            <a:r>
              <a:rPr lang="en-GB" sz="1100" dirty="0" err="1">
                <a:solidFill>
                  <a:schemeClr val="dk1"/>
                </a:solidFill>
              </a:rPr>
              <a:t>smiriti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mirnim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disanjem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sz="1100" dirty="0">
                <a:solidFill>
                  <a:schemeClr val="dk1"/>
                </a:solidFill>
              </a:rPr>
              <a:t>Imam </a:t>
            </a:r>
            <a:r>
              <a:rPr lang="en-GB" sz="1100" dirty="0" err="1">
                <a:solidFill>
                  <a:schemeClr val="dk1"/>
                </a:solidFill>
              </a:rPr>
              <a:t>puno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prijatelja</a:t>
            </a:r>
            <a:r>
              <a:rPr lang="en-GB" sz="1100" dirty="0">
                <a:solidFill>
                  <a:schemeClr val="dk1"/>
                </a:solidFill>
              </a:rPr>
              <a:t> u </a:t>
            </a:r>
            <a:r>
              <a:rPr lang="en-GB" sz="1100" dirty="0" err="1">
                <a:solidFill>
                  <a:schemeClr val="dk1"/>
                </a:solidFill>
              </a:rPr>
              <a:t>školi</a:t>
            </a:r>
            <a:r>
              <a:rPr lang="en-GB" sz="1100" dirty="0">
                <a:solidFill>
                  <a:schemeClr val="dk1"/>
                </a:solidFill>
              </a:rPr>
              <a:t>, </a:t>
            </a:r>
            <a:r>
              <a:rPr lang="en-GB" sz="1100" dirty="0" err="1">
                <a:solidFill>
                  <a:schemeClr val="dk1"/>
                </a:solidFill>
              </a:rPr>
              <a:t>oni</a:t>
            </a:r>
            <a:r>
              <a:rPr lang="en-GB" sz="1100" dirty="0">
                <a:solidFill>
                  <a:schemeClr val="dk1"/>
                </a:solidFill>
              </a:rPr>
              <a:t> me </a:t>
            </a:r>
            <a:r>
              <a:rPr lang="en-GB" sz="1100" dirty="0" err="1" smtClean="0">
                <a:solidFill>
                  <a:schemeClr val="dk1"/>
                </a:solidFill>
              </a:rPr>
              <a:t>vol</a:t>
            </a:r>
            <a:r>
              <a:rPr lang="hr-HR" sz="1100" dirty="0" smtClean="0">
                <a:solidFill>
                  <a:schemeClr val="dk1"/>
                </a:solidFill>
              </a:rPr>
              <a:t>e</a:t>
            </a:r>
            <a:r>
              <a:rPr lang="en-GB" sz="1100" dirty="0" smtClean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čak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kad</a:t>
            </a:r>
            <a:r>
              <a:rPr lang="en-GB" sz="1100" dirty="0">
                <a:solidFill>
                  <a:schemeClr val="dk1"/>
                </a:solidFill>
              </a:rPr>
              <a:t> se </a:t>
            </a:r>
            <a:r>
              <a:rPr lang="en-GB" sz="1100" dirty="0" err="1">
                <a:solidFill>
                  <a:schemeClr val="dk1"/>
                </a:solidFill>
              </a:rPr>
              <a:t>zabrinem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dirty="0" smtClean="0"/>
              <a:t>             STOP plan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65911"/>
              </p:ext>
            </p:extLst>
          </p:nvPr>
        </p:nvGraphicFramePr>
        <p:xfrm>
          <a:off x="1097969" y="3345293"/>
          <a:ext cx="6096000" cy="1437640"/>
        </p:xfrm>
        <a:graphic>
          <a:graphicData uri="http://schemas.openxmlformats.org/drawingml/2006/table">
            <a:tbl>
              <a:tblPr firstRow="1" bandRow="1">
                <a:tableStyleId>{8CE7A95B-8CB0-4508-A791-13ED6C244680}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457041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965052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50683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37956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i="0" dirty="0" smtClean="0"/>
                        <a:t>Prestrašen?</a:t>
                      </a:r>
                    </a:p>
                    <a:p>
                      <a:r>
                        <a:rPr lang="hr-HR" sz="1200" i="1" dirty="0" smtClean="0"/>
                        <a:t>Što</a:t>
                      </a:r>
                      <a:r>
                        <a:rPr lang="hr-HR" sz="1200" i="1" baseline="0" dirty="0" smtClean="0"/>
                        <a:t> se događa u mom tijelu?</a:t>
                      </a:r>
                      <a:endParaRPr lang="hr-H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0" dirty="0" smtClean="0"/>
                        <a:t>Misli</a:t>
                      </a:r>
                    </a:p>
                    <a:p>
                      <a:r>
                        <a:rPr lang="hr-HR" sz="1200" i="1" dirty="0" smtClean="0"/>
                        <a:t>Što mi prolazi</a:t>
                      </a:r>
                      <a:r>
                        <a:rPr lang="hr-HR" sz="1200" i="1" baseline="0" dirty="0" smtClean="0"/>
                        <a:t> kroz glavu?</a:t>
                      </a:r>
                      <a:endParaRPr lang="hr-H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Ostale pomažuće misli</a:t>
                      </a:r>
                    </a:p>
                    <a:p>
                      <a:r>
                        <a:rPr lang="hr-HR" sz="1200" i="1" dirty="0" smtClean="0"/>
                        <a:t>O čemu bih drugome mogao razmišljati?</a:t>
                      </a:r>
                      <a:endParaRPr lang="hr-H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Pohvala i plan</a:t>
                      </a:r>
                    </a:p>
                    <a:p>
                      <a:r>
                        <a:rPr lang="hr-HR" sz="1200" i="1" dirty="0" smtClean="0"/>
                        <a:t>Što bih sebi lijepo mogao reći? Što mogu napraviti idući put?</a:t>
                      </a:r>
                      <a:endParaRPr lang="hr-H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1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7868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l="51236" b="69132"/>
          <a:stretch/>
        </p:blipFill>
        <p:spPr>
          <a:xfrm>
            <a:off x="675125" y="695275"/>
            <a:ext cx="2257401" cy="158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l="-1800" t="35509" r="1800" b="34333"/>
          <a:stretch/>
        </p:blipFill>
        <p:spPr>
          <a:xfrm>
            <a:off x="675125" y="2282900"/>
            <a:ext cx="3865901" cy="129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l="49891" t="65341" r="1797"/>
          <a:stretch/>
        </p:blipFill>
        <p:spPr>
          <a:xfrm>
            <a:off x="2932526" y="794200"/>
            <a:ext cx="1867650" cy="14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501" y="1721626"/>
            <a:ext cx="3666798" cy="14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8536" y="519522"/>
            <a:ext cx="7429500" cy="85725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38761D"/>
                </a:solidFill>
              </a:rPr>
              <a:t>Dnevnik aktivnosti</a:t>
            </a:r>
            <a:r>
              <a:rPr lang="hr-HR" dirty="0" smtClean="0"/>
              <a:t> (opažanje i planiranje)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3063" y="1383618"/>
            <a:ext cx="7678881" cy="3365027"/>
          </a:xfrm>
        </p:spPr>
        <p:txBody>
          <a:bodyPr/>
          <a:lstStyle/>
          <a:p>
            <a:pPr marL="114300" indent="0">
              <a:buNone/>
            </a:pPr>
            <a:r>
              <a:rPr lang="hr-HR" dirty="0" smtClean="0"/>
              <a:t>Karta aktivnosti je tablica s naznačenim danima u tjednu na vrhu i satima na lijevoj </a:t>
            </a:r>
            <a:r>
              <a:rPr lang="hr-HR" dirty="0" smtClean="0"/>
              <a:t>strani- korisno kod identifikacije a.m., depresivnih klijenata, ljutitih klijenata...</a:t>
            </a:r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82719"/>
              </p:ext>
            </p:extLst>
          </p:nvPr>
        </p:nvGraphicFramePr>
        <p:xfrm>
          <a:off x="1709682" y="2565461"/>
          <a:ext cx="5832649" cy="164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1.dan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2.dan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3. </a:t>
                      </a:r>
                      <a:r>
                        <a:rPr lang="hr-HR" sz="1100" b="0" dirty="0" smtClean="0"/>
                        <a:t>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4. 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5.dan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6.</a:t>
                      </a:r>
                      <a:r>
                        <a:rPr lang="hr-HR" sz="1100" b="0" baseline="0" dirty="0" smtClean="0"/>
                        <a:t>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b="0" dirty="0" smtClean="0"/>
                        <a:t>7.dan</a:t>
                      </a:r>
                      <a:endParaRPr lang="hr-HR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8-9h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800" dirty="0" smtClean="0"/>
                        <a:t>Jutarnji </a:t>
                      </a:r>
                    </a:p>
                    <a:p>
                      <a:r>
                        <a:rPr lang="hr-HR" sz="800" dirty="0" smtClean="0"/>
                        <a:t>poslovi</a:t>
                      </a:r>
                    </a:p>
                    <a:p>
                      <a:r>
                        <a:rPr lang="hr-HR" sz="800" dirty="0" smtClean="0"/>
                        <a:t>Z=2</a:t>
                      </a:r>
                      <a:r>
                        <a:rPr lang="hr-HR" sz="800" baseline="0" dirty="0" smtClean="0"/>
                        <a:t> </a:t>
                      </a:r>
                      <a:r>
                        <a:rPr lang="hr-HR" sz="800" dirty="0" smtClean="0"/>
                        <a:t>P=0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9-10h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800" dirty="0" smtClean="0"/>
                        <a:t>Učenje</a:t>
                      </a:r>
                    </a:p>
                    <a:p>
                      <a:r>
                        <a:rPr lang="hr-HR" sz="800" dirty="0" smtClean="0"/>
                        <a:t>Z=2 p=0</a:t>
                      </a:r>
                      <a:endParaRPr lang="hr-H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10-11h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800" dirty="0" smtClean="0"/>
                        <a:t>Sat</a:t>
                      </a:r>
                      <a:r>
                        <a:rPr lang="hr-HR" sz="800" baseline="0" dirty="0" smtClean="0"/>
                        <a:t> kemije</a:t>
                      </a:r>
                    </a:p>
                    <a:p>
                      <a:r>
                        <a:rPr lang="hr-HR" sz="800" baseline="0" dirty="0" smtClean="0"/>
                        <a:t>Z=3 p=3</a:t>
                      </a:r>
                      <a:endParaRPr lang="hr-HR" sz="8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11-12h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800" dirty="0" smtClean="0"/>
                        <a:t>Terapija</a:t>
                      </a:r>
                    </a:p>
                    <a:p>
                      <a:r>
                        <a:rPr lang="hr-HR" sz="800" dirty="0" smtClean="0"/>
                        <a:t>3=5 p=4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709682" y="4375815"/>
            <a:ext cx="27158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 dirty="0"/>
              <a:t>*Z </a:t>
            </a:r>
            <a:r>
              <a:rPr lang="hr-HR" sz="1050" dirty="0"/>
              <a:t>= ZADOVOLJSTVO;  </a:t>
            </a:r>
            <a:r>
              <a:rPr lang="hr-HR" sz="1050" dirty="0"/>
              <a:t>P=POSTIGNUĆE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494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916700" y="243200"/>
            <a:ext cx="53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/>
              <a:t>Zabilješk</a:t>
            </a:r>
            <a:r>
              <a:rPr lang="hr-HR" sz="2000" b="1" dirty="0" smtClean="0"/>
              <a:t>e</a:t>
            </a:r>
            <a:r>
              <a:rPr lang="en-GB" sz="2000" b="1" dirty="0" smtClean="0"/>
              <a:t> </a:t>
            </a:r>
            <a:r>
              <a:rPr lang="en-GB" sz="2000" b="1" dirty="0"/>
              <a:t>o </a:t>
            </a:r>
            <a:r>
              <a:rPr lang="en-GB" sz="2000" b="1" dirty="0" err="1"/>
              <a:t>sebi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pozitivne</a:t>
            </a:r>
            <a:r>
              <a:rPr lang="en-GB" sz="2000" b="1" dirty="0"/>
              <a:t> </a:t>
            </a:r>
            <a:r>
              <a:rPr lang="en-GB" sz="2000" b="1" dirty="0" err="1"/>
              <a:t>izjave</a:t>
            </a:r>
            <a:r>
              <a:rPr lang="en-GB" sz="2000" b="1" dirty="0"/>
              <a:t> o </a:t>
            </a:r>
            <a:r>
              <a:rPr lang="en-GB" sz="2000" b="1" dirty="0" err="1"/>
              <a:t>sebi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b="1" dirty="0"/>
              <a:t>(Self-comparisons and credit lists)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 err="1">
                <a:solidFill>
                  <a:srgbClr val="000000"/>
                </a:solidFill>
              </a:rPr>
              <a:t>Klijenti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obrađuju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informacije</a:t>
            </a:r>
            <a:r>
              <a:rPr lang="hr-HR" dirty="0" smtClean="0">
                <a:solidFill>
                  <a:srgbClr val="000000"/>
                </a:solidFill>
              </a:rPr>
              <a:t> na negativan način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negativno</a:t>
            </a:r>
            <a:r>
              <a:rPr lang="hr-HR" dirty="0" smtClean="0">
                <a:solidFill>
                  <a:srgbClr val="000000"/>
                </a:solidFill>
              </a:rPr>
              <a:t> se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procjenjuju</a:t>
            </a:r>
            <a:r>
              <a:rPr lang="en-GB" dirty="0">
                <a:solidFill>
                  <a:srgbClr val="000000"/>
                </a:solidFill>
              </a:rPr>
              <a:t> - </a:t>
            </a:r>
            <a:r>
              <a:rPr lang="en-GB" dirty="0" err="1">
                <a:solidFill>
                  <a:srgbClr val="000000"/>
                </a:solidFill>
              </a:rPr>
              <a:t>kroz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mentalni </a:t>
            </a:r>
            <a:r>
              <a:rPr lang="en-GB" dirty="0" smtClean="0">
                <a:solidFill>
                  <a:srgbClr val="000000"/>
                </a:solidFill>
              </a:rPr>
              <a:t>filter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 err="1">
                <a:solidFill>
                  <a:srgbClr val="000000"/>
                </a:solidFill>
              </a:rPr>
              <a:t>Selektivno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odabiru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negativne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informacije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ignoriraju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ili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odbacuju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pozitivne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informacije</a:t>
            </a:r>
            <a:r>
              <a:rPr lang="en-GB" dirty="0">
                <a:solidFill>
                  <a:srgbClr val="000000"/>
                </a:solidFill>
              </a:rPr>
              <a:t>. </a:t>
            </a:r>
            <a:br>
              <a:rPr lang="en-GB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 err="1">
                <a:solidFill>
                  <a:srgbClr val="000000"/>
                </a:solidFill>
              </a:rPr>
              <a:t>Imaju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disfunkcionalne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usporedbe</a:t>
            </a:r>
            <a:r>
              <a:rPr lang="en-GB" dirty="0">
                <a:solidFill>
                  <a:srgbClr val="000000"/>
                </a:solidFill>
              </a:rPr>
              <a:t>: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dirty="0" err="1" smtClean="0">
                <a:solidFill>
                  <a:srgbClr val="000000"/>
                </a:solidFill>
              </a:rPr>
              <a:t>kli</a:t>
            </a:r>
            <a:r>
              <a:rPr lang="hr-HR" dirty="0" smtClean="0">
                <a:solidFill>
                  <a:srgbClr val="000000"/>
                </a:solidFill>
              </a:rPr>
              <a:t>j</a:t>
            </a:r>
            <a:r>
              <a:rPr lang="en-GB" dirty="0" err="1" smtClean="0">
                <a:solidFill>
                  <a:srgbClr val="000000"/>
                </a:solidFill>
              </a:rPr>
              <a:t>ent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drugi</a:t>
            </a:r>
            <a:r>
              <a:rPr lang="en-GB" dirty="0">
                <a:solidFill>
                  <a:srgbClr val="000000"/>
                </a:solidFill>
              </a:rPr>
              <a:t>,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dirty="0" err="1" smtClean="0">
                <a:solidFill>
                  <a:srgbClr val="000000"/>
                </a:solidFill>
              </a:rPr>
              <a:t>kli</a:t>
            </a:r>
            <a:r>
              <a:rPr lang="hr-HR" dirty="0" smtClean="0">
                <a:solidFill>
                  <a:srgbClr val="000000"/>
                </a:solidFill>
              </a:rPr>
              <a:t>j</a:t>
            </a:r>
            <a:r>
              <a:rPr lang="en-GB" dirty="0" err="1" smtClean="0">
                <a:solidFill>
                  <a:srgbClr val="000000"/>
                </a:solidFill>
              </a:rPr>
              <a:t>ent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sad - </a:t>
            </a:r>
            <a:r>
              <a:rPr lang="en-GB" dirty="0" err="1" smtClean="0">
                <a:solidFill>
                  <a:srgbClr val="000000"/>
                </a:solidFill>
              </a:rPr>
              <a:t>kli</a:t>
            </a:r>
            <a:r>
              <a:rPr lang="hr-HR" dirty="0" smtClean="0">
                <a:solidFill>
                  <a:srgbClr val="000000"/>
                </a:solidFill>
              </a:rPr>
              <a:t>j</a:t>
            </a:r>
            <a:r>
              <a:rPr lang="en-GB" dirty="0" err="1" smtClean="0">
                <a:solidFill>
                  <a:srgbClr val="000000"/>
                </a:solidFill>
              </a:rPr>
              <a:t>ent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prije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zdrav</a:t>
            </a:r>
            <a:r>
              <a:rPr lang="en-GB" dirty="0">
                <a:solidFill>
                  <a:srgbClr val="000000"/>
                </a:solidFill>
              </a:rPr>
              <a:t>,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dirty="0" err="1" smtClean="0">
                <a:solidFill>
                  <a:srgbClr val="000000"/>
                </a:solidFill>
              </a:rPr>
              <a:t>kli</a:t>
            </a:r>
            <a:r>
              <a:rPr lang="hr-HR" dirty="0" smtClean="0">
                <a:solidFill>
                  <a:srgbClr val="000000"/>
                </a:solidFill>
              </a:rPr>
              <a:t>j</a:t>
            </a:r>
            <a:r>
              <a:rPr lang="en-GB" dirty="0" err="1" smtClean="0">
                <a:solidFill>
                  <a:srgbClr val="000000"/>
                </a:solidFill>
              </a:rPr>
              <a:t>ent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kakav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želi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biti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738" y="23822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91411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rgbClr val="000000"/>
                </a:solidFill>
              </a:rPr>
              <a:t>Terape</a:t>
            </a:r>
            <a:r>
              <a:rPr lang="hr-HR" dirty="0" smtClean="0">
                <a:solidFill>
                  <a:srgbClr val="000000"/>
                </a:solidFill>
              </a:rPr>
              <a:t>u</a:t>
            </a:r>
            <a:r>
              <a:rPr lang="en-GB" dirty="0" smtClean="0">
                <a:solidFill>
                  <a:srgbClr val="000000"/>
                </a:solidFill>
              </a:rPr>
              <a:t>t </a:t>
            </a:r>
            <a:r>
              <a:rPr lang="en-GB" dirty="0" err="1" smtClean="0">
                <a:solidFill>
                  <a:srgbClr val="000000"/>
                </a:solidFill>
              </a:rPr>
              <a:t>kli</a:t>
            </a:r>
            <a:r>
              <a:rPr lang="hr-HR" dirty="0" smtClean="0">
                <a:solidFill>
                  <a:srgbClr val="000000"/>
                </a:solidFill>
              </a:rPr>
              <a:t>j</a:t>
            </a:r>
            <a:r>
              <a:rPr lang="en-GB" dirty="0" err="1" smtClean="0">
                <a:solidFill>
                  <a:srgbClr val="000000"/>
                </a:solidFill>
              </a:rPr>
              <a:t>entu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pom</a:t>
            </a:r>
            <a:r>
              <a:rPr lang="hr-HR" dirty="0" smtClean="0">
                <a:solidFill>
                  <a:srgbClr val="000000"/>
                </a:solidFill>
              </a:rPr>
              <a:t>aže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da </a:t>
            </a:r>
            <a:r>
              <a:rPr lang="en-GB" dirty="0" err="1">
                <a:solidFill>
                  <a:srgbClr val="000000"/>
                </a:solidFill>
              </a:rPr>
              <a:t>otkrije</a:t>
            </a:r>
            <a:r>
              <a:rPr lang="en-GB" dirty="0">
                <a:solidFill>
                  <a:srgbClr val="000000"/>
                </a:solidFill>
              </a:rPr>
              <a:t> da </a:t>
            </a:r>
            <a:r>
              <a:rPr lang="en-GB" dirty="0" err="1">
                <a:solidFill>
                  <a:srgbClr val="000000"/>
                </a:solidFill>
              </a:rPr>
              <a:t>su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neke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usporedbe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disfunkcionalne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kako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vršiti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uspored</a:t>
            </a:r>
            <a:r>
              <a:rPr lang="hr-HR" dirty="0" smtClean="0">
                <a:solidFill>
                  <a:srgbClr val="000000"/>
                </a:solidFill>
              </a:rPr>
              <a:t>be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dirty="0" err="1">
                <a:solidFill>
                  <a:srgbClr val="000000"/>
                </a:solidFill>
              </a:rPr>
              <a:t>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primjer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sa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samim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sobom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najnižoj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točki</a:t>
            </a:r>
            <a:r>
              <a:rPr lang="en-GB" dirty="0">
                <a:solidFill>
                  <a:srgbClr val="000000"/>
                </a:solidFill>
              </a:rPr>
              <a:t>).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170" name="Google Shape;170;p30"/>
          <p:cNvGraphicFramePr/>
          <p:nvPr>
            <p:extLst>
              <p:ext uri="{D42A27DB-BD31-4B8C-83A1-F6EECF244321}">
                <p14:modId xmlns:p14="http://schemas.microsoft.com/office/powerpoint/2010/main" val="2275515171"/>
              </p:ext>
            </p:extLst>
          </p:nvPr>
        </p:nvGraphicFramePr>
        <p:xfrm>
          <a:off x="311700" y="1808864"/>
          <a:ext cx="8655654" cy="3238380"/>
        </p:xfrm>
        <a:graphic>
          <a:graphicData uri="http://schemas.openxmlformats.org/drawingml/2006/table">
            <a:tbl>
              <a:tblPr>
                <a:noFill/>
                <a:tableStyleId>{8CE7A95B-8CB0-4508-A791-13ED6C244680}</a:tableStyleId>
              </a:tblPr>
              <a:tblGrid>
                <a:gridCol w="432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i="1" dirty="0" err="1"/>
                        <a:t>Što</a:t>
                      </a:r>
                      <a:r>
                        <a:rPr lang="en-GB" b="1" i="1" dirty="0"/>
                        <a:t> </a:t>
                      </a:r>
                      <a:r>
                        <a:rPr lang="en-GB" b="1" i="1" dirty="0" err="1"/>
                        <a:t>sam</a:t>
                      </a:r>
                      <a:r>
                        <a:rPr lang="en-GB" b="1" i="1" dirty="0"/>
                        <a:t> </a:t>
                      </a:r>
                      <a:r>
                        <a:rPr lang="en-GB" b="1" i="1" dirty="0" err="1"/>
                        <a:t>ovaj</a:t>
                      </a:r>
                      <a:r>
                        <a:rPr lang="en-GB" b="1" i="1" dirty="0"/>
                        <a:t> </a:t>
                      </a:r>
                      <a:r>
                        <a:rPr lang="en-GB" b="1" i="1" dirty="0" err="1"/>
                        <a:t>tjedan</a:t>
                      </a:r>
                      <a:r>
                        <a:rPr lang="en-GB" b="1" i="1" dirty="0"/>
                        <a:t> </a:t>
                      </a:r>
                      <a:r>
                        <a:rPr lang="en-GB" b="1" i="1" dirty="0" err="1"/>
                        <a:t>postigao</a:t>
                      </a:r>
                      <a:r>
                        <a:rPr lang="en-GB" b="1" i="1" dirty="0"/>
                        <a:t>?</a:t>
                      </a:r>
                      <a:endParaRPr b="1" i="1" dirty="0"/>
                    </a:p>
                  </a:txBody>
                  <a:tcPr marL="91425" marR="91425" marT="91425" marB="914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u="sng" dirty="0" err="1">
                          <a:solidFill>
                            <a:schemeClr val="tx1"/>
                          </a:solidFill>
                        </a:rPr>
                        <a:t>Usporedba</a:t>
                      </a:r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 s </a:t>
                      </a:r>
                      <a:r>
                        <a:rPr lang="en-GB" u="sng" dirty="0" err="1" smtClean="0">
                          <a:solidFill>
                            <a:schemeClr val="tx1"/>
                          </a:solidFill>
                        </a:rPr>
                        <a:t>drugima</a:t>
                      </a:r>
                      <a:r>
                        <a:rPr lang="hr-HR" u="sng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i="1" dirty="0" smtClean="0">
                          <a:solidFill>
                            <a:schemeClr val="tx1"/>
                          </a:solidFill>
                        </a:rPr>
                        <a:t>Nisam uspio zapamtiti istu količinu gradiva</a:t>
                      </a:r>
                      <a:r>
                        <a:rPr lang="hr-HR" i="1" baseline="0" dirty="0" smtClean="0">
                          <a:solidFill>
                            <a:schemeClr val="tx1"/>
                          </a:solidFill>
                        </a:rPr>
                        <a:t> kao drugi. Padam više ispita nego drugi.</a:t>
                      </a:r>
                      <a:endParaRPr i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Mislite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, da je ok, da se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usporedimo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s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drugima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? S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kim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bi se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mogao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usporediti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GB" dirty="0">
                          <a:solidFill>
                            <a:schemeClr val="tx1"/>
                          </a:solidFill>
                        </a:rPr>
                      </a:b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Mislite li da ste prestrogi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prema sebi? Bi li bilo u redu da se utrkujete s drugima dok imate iščašen gležanj?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 dirty="0" err="1" smtClean="0"/>
                        <a:t>Kli</a:t>
                      </a:r>
                      <a:r>
                        <a:rPr lang="hr-HR" u="sng" dirty="0" smtClean="0"/>
                        <a:t>j</a:t>
                      </a:r>
                      <a:r>
                        <a:rPr lang="en-GB" u="sng" dirty="0" err="1" smtClean="0"/>
                        <a:t>ent</a:t>
                      </a:r>
                      <a:r>
                        <a:rPr lang="en-GB" u="sng" dirty="0" smtClean="0"/>
                        <a:t> </a:t>
                      </a:r>
                      <a:r>
                        <a:rPr lang="en-GB" u="sng" dirty="0" err="1" smtClean="0"/>
                        <a:t>želi</a:t>
                      </a:r>
                      <a:r>
                        <a:rPr lang="en-GB" u="sng" dirty="0" smtClean="0"/>
                        <a:t> </a:t>
                      </a:r>
                      <a:r>
                        <a:rPr lang="en-GB" u="sng" dirty="0" err="1" smtClean="0"/>
                        <a:t>biti</a:t>
                      </a:r>
                      <a:r>
                        <a:rPr lang="hr-HR" u="sng" dirty="0" smtClean="0"/>
                        <a:t> kakav </a:t>
                      </a:r>
                      <a:r>
                        <a:rPr lang="en-GB" u="sng" dirty="0" smtClean="0"/>
                        <a:t>je </a:t>
                      </a:r>
                      <a:r>
                        <a:rPr lang="en-GB" u="sng" dirty="0"/>
                        <a:t>bio </a:t>
                      </a:r>
                      <a:r>
                        <a:rPr lang="en-GB" u="sng" dirty="0" err="1" smtClean="0"/>
                        <a:t>prije</a:t>
                      </a:r>
                      <a:r>
                        <a:rPr lang="hr-HR" u="sng" dirty="0" smtClean="0"/>
                        <a:t>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i="1" dirty="0" err="1">
                          <a:solidFill>
                            <a:schemeClr val="dk1"/>
                          </a:solidFill>
                        </a:rPr>
                        <a:t>Trebao</a:t>
                      </a:r>
                      <a:r>
                        <a:rPr lang="en-GB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i="1" dirty="0" smtClean="0">
                          <a:solidFill>
                            <a:schemeClr val="dk1"/>
                          </a:solidFill>
                        </a:rPr>
                        <a:t>bi</a:t>
                      </a:r>
                      <a:r>
                        <a:rPr lang="hr-HR" i="1" dirty="0" smtClean="0">
                          <a:solidFill>
                            <a:schemeClr val="dk1"/>
                          </a:solidFill>
                        </a:rPr>
                        <a:t>h</a:t>
                      </a:r>
                      <a:r>
                        <a:rPr lang="en-GB" i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i="1" dirty="0" err="1">
                          <a:solidFill>
                            <a:schemeClr val="dk1"/>
                          </a:solidFill>
                        </a:rPr>
                        <a:t>brže</a:t>
                      </a:r>
                      <a:r>
                        <a:rPr lang="en-GB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i="1" dirty="0" err="1" smtClean="0">
                          <a:solidFill>
                            <a:schemeClr val="dk1"/>
                          </a:solidFill>
                        </a:rPr>
                        <a:t>obav</a:t>
                      </a:r>
                      <a:r>
                        <a:rPr lang="hr-HR" i="1" dirty="0" smtClean="0">
                          <a:solidFill>
                            <a:schemeClr val="dk1"/>
                          </a:solidFill>
                        </a:rPr>
                        <a:t>lja</a:t>
                      </a:r>
                      <a:r>
                        <a:rPr lang="en-GB" i="1" dirty="0" err="1" smtClean="0">
                          <a:solidFill>
                            <a:schemeClr val="dk1"/>
                          </a:solidFill>
                        </a:rPr>
                        <a:t>ti</a:t>
                      </a:r>
                      <a:r>
                        <a:rPr lang="en-GB" i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i="1" dirty="0" err="1">
                          <a:solidFill>
                            <a:schemeClr val="dk1"/>
                          </a:solidFill>
                        </a:rPr>
                        <a:t>stvari</a:t>
                      </a:r>
                      <a:r>
                        <a:rPr lang="en-GB" i="1" dirty="0">
                          <a:solidFill>
                            <a:schemeClr val="dk1"/>
                          </a:solidFill>
                        </a:rPr>
                        <a:t>.</a:t>
                      </a:r>
                      <a:endParaRPr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i="1" dirty="0" smtClean="0">
                          <a:solidFill>
                            <a:schemeClr val="dk1"/>
                          </a:solidFill>
                        </a:rPr>
                        <a:t>Ranije</a:t>
                      </a:r>
                      <a:r>
                        <a:rPr lang="en-GB" i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i="1" dirty="0" err="1">
                          <a:solidFill>
                            <a:schemeClr val="dk1"/>
                          </a:solidFill>
                        </a:rPr>
                        <a:t>sam</a:t>
                      </a:r>
                      <a:r>
                        <a:rPr lang="en-GB" i="1" dirty="0">
                          <a:solidFill>
                            <a:schemeClr val="dk1"/>
                          </a:solidFill>
                        </a:rPr>
                        <a:t> to </a:t>
                      </a:r>
                      <a:r>
                        <a:rPr lang="hr-HR" i="1" dirty="0" smtClean="0">
                          <a:solidFill>
                            <a:schemeClr val="dk1"/>
                          </a:solidFill>
                        </a:rPr>
                        <a:t>mogao u</a:t>
                      </a:r>
                      <a:r>
                        <a:rPr lang="en-GB" i="1" dirty="0" err="1" smtClean="0">
                          <a:solidFill>
                            <a:schemeClr val="dk1"/>
                          </a:solidFill>
                        </a:rPr>
                        <a:t>čini</a:t>
                      </a:r>
                      <a:r>
                        <a:rPr lang="hr-HR" i="1" dirty="0" smtClean="0">
                          <a:solidFill>
                            <a:schemeClr val="dk1"/>
                          </a:solidFill>
                        </a:rPr>
                        <a:t>ti</a:t>
                      </a:r>
                      <a:r>
                        <a:rPr lang="en-GB" i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i="1" dirty="0">
                          <a:solidFill>
                            <a:schemeClr val="dk1"/>
                          </a:solidFill>
                        </a:rPr>
                        <a:t>bez </a:t>
                      </a:r>
                      <a:r>
                        <a:rPr lang="en-GB" i="1" dirty="0" err="1">
                          <a:solidFill>
                            <a:schemeClr val="dk1"/>
                          </a:solidFill>
                        </a:rPr>
                        <a:t>problema</a:t>
                      </a: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.</a:t>
                      </a:r>
                      <a:endParaRPr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/>
                        <a:t>Fokus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koliko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smo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napredovali</a:t>
                      </a:r>
                      <a:r>
                        <a:rPr lang="en-GB" dirty="0"/>
                        <a:t> od </a:t>
                      </a:r>
                      <a:r>
                        <a:rPr lang="en-GB" dirty="0" err="1"/>
                        <a:t>najgoreg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razdoblja</a:t>
                      </a:r>
                      <a:r>
                        <a:rPr lang="en-GB" dirty="0"/>
                        <a:t>.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/>
                        <a:t>Fokus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cilj</a:t>
                      </a:r>
                      <a:r>
                        <a:rPr lang="en-GB" dirty="0"/>
                        <a:t> (</a:t>
                      </a:r>
                      <a:r>
                        <a:rPr lang="en-GB" dirty="0" err="1"/>
                        <a:t>što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trebam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još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učiniti</a:t>
                      </a:r>
                      <a:r>
                        <a:rPr lang="en-GB" dirty="0"/>
                        <a:t>).</a:t>
                      </a:r>
                      <a:endParaRPr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dirty="0" smtClean="0"/>
                        <a:t>Podsjetiti ga kakav je bio u najgorem razdoblju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 smtClean="0"/>
                        <a:t>Fokus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cilj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akcijski</a:t>
                      </a:r>
                      <a:r>
                        <a:rPr lang="en-GB" dirty="0"/>
                        <a:t> plan.</a:t>
                      </a:r>
                      <a:endParaRPr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841664" y="243200"/>
            <a:ext cx="63856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/>
              <a:t>Mijenjanje samousporedbi i usporedbi s drugima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Pozitivne izjave o sebi/</a:t>
            </a:r>
            <a:r>
              <a:rPr lang="en-GB" dirty="0" smtClean="0"/>
              <a:t>Credit </a:t>
            </a:r>
            <a:r>
              <a:rPr lang="en-GB" dirty="0" err="1"/>
              <a:t>liste</a:t>
            </a:r>
            <a:endParaRPr dirty="0"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24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Dnevni</a:t>
            </a:r>
            <a:r>
              <a:rPr lang="en-GB" dirty="0"/>
              <a:t> </a:t>
            </a:r>
            <a:r>
              <a:rPr lang="en-GB" dirty="0" err="1"/>
              <a:t>popisi</a:t>
            </a:r>
            <a:r>
              <a:rPr lang="en-GB" dirty="0"/>
              <a:t> (</a:t>
            </a:r>
            <a:r>
              <a:rPr lang="en-GB" dirty="0" err="1"/>
              <a:t>mentalni</a:t>
            </a:r>
            <a:r>
              <a:rPr lang="en-GB" dirty="0" smtClean="0"/>
              <a:t>,</a:t>
            </a:r>
            <a:r>
              <a:rPr lang="hr-HR" dirty="0" smtClean="0"/>
              <a:t> ali</a:t>
            </a:r>
            <a:r>
              <a:rPr lang="en-GB" dirty="0" smtClean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 smtClean="0"/>
              <a:t>zabilje</a:t>
            </a:r>
            <a:r>
              <a:rPr lang="hr-HR" dirty="0" smtClean="0"/>
              <a:t>š</a:t>
            </a:r>
            <a:r>
              <a:rPr lang="en-GB" dirty="0" err="1" smtClean="0"/>
              <a:t>ke</a:t>
            </a:r>
            <a:r>
              <a:rPr lang="en-GB" dirty="0"/>
              <a:t>) o tome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radi</a:t>
            </a:r>
            <a:r>
              <a:rPr lang="en-GB" dirty="0"/>
              <a:t>, </a:t>
            </a:r>
            <a:r>
              <a:rPr lang="en-GB" dirty="0" err="1"/>
              <a:t>zašto</a:t>
            </a:r>
            <a:r>
              <a:rPr lang="en-GB" dirty="0"/>
              <a:t> </a:t>
            </a:r>
            <a:r>
              <a:rPr lang="en-GB" dirty="0" err="1"/>
              <a:t>zaslužuje</a:t>
            </a:r>
            <a:r>
              <a:rPr lang="en-GB" dirty="0"/>
              <a:t> </a:t>
            </a:r>
            <a:r>
              <a:rPr lang="en-GB" dirty="0" err="1"/>
              <a:t>pohvalu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err="1"/>
              <a:t>Negativne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  <a:r>
              <a:rPr lang="en-GB" dirty="0" err="1"/>
              <a:t>utjecu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negativne</a:t>
            </a:r>
            <a:r>
              <a:rPr lang="en-GB" dirty="0"/>
              <a:t> </a:t>
            </a:r>
            <a:r>
              <a:rPr lang="en-GB" dirty="0" err="1"/>
              <a:t>emocije</a:t>
            </a:r>
            <a:r>
              <a:rPr lang="en-GB" dirty="0"/>
              <a:t> -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pozitivno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zadatak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pomaže</a:t>
            </a:r>
            <a:r>
              <a:rPr lang="en-GB" dirty="0"/>
              <a:t> u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bazičnimi</a:t>
            </a:r>
            <a:r>
              <a:rPr lang="en-GB" dirty="0"/>
              <a:t> </a:t>
            </a:r>
            <a:r>
              <a:rPr lang="en-GB" dirty="0" err="1"/>
              <a:t>vjerovanji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800" y="2571750"/>
            <a:ext cx="2086975" cy="20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Popis tehnika</a:t>
            </a:r>
            <a:endParaRPr/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3849406384"/>
              </p:ext>
            </p:extLst>
          </p:nvPr>
        </p:nvGraphicFramePr>
        <p:xfrm>
          <a:off x="889850" y="1494725"/>
          <a:ext cx="7239000" cy="3231328"/>
        </p:xfrm>
        <a:graphic>
          <a:graphicData uri="http://schemas.openxmlformats.org/drawingml/2006/table">
            <a:tbl>
              <a:tblPr>
                <a:noFill/>
                <a:tableStyleId>{8CE7A95B-8CB0-4508-A791-13ED6C244680}</a:tableStyleId>
              </a:tblPr>
              <a:tblGrid>
                <a:gridCol w="384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38761D"/>
                          </a:solidFill>
                        </a:rPr>
                        <a:t>KOGNITIVNE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38761D"/>
                          </a:solidFill>
                        </a:rPr>
                        <a:t>BEHAVIORALNE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Problem solving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Donošenje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odluka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Pita </a:t>
                      </a:r>
                      <a:r>
                        <a:rPr lang="en-GB" b="1" dirty="0" err="1" smtClean="0"/>
                        <a:t>tehnika</a:t>
                      </a:r>
                      <a:endParaRPr lang="hr-HR" b="1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b="1" dirty="0" smtClean="0"/>
                        <a:t>Kartice za suočavanje 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Dnevnik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aktivnosti</a:t>
                      </a:r>
                      <a:r>
                        <a:rPr lang="en-GB" b="1" dirty="0"/>
                        <a:t> (</a:t>
                      </a:r>
                      <a:r>
                        <a:rPr lang="en-GB" b="1" dirty="0" err="1" smtClean="0"/>
                        <a:t>evidenc</a:t>
                      </a:r>
                      <a:r>
                        <a:rPr lang="hr-HR" b="1" dirty="0" smtClean="0"/>
                        <a:t>ija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/>
                        <a:t>raspoloženja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i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ponašanja</a:t>
                      </a:r>
                      <a:r>
                        <a:rPr lang="en-GB" b="1" dirty="0"/>
                        <a:t>)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Zabilješki</a:t>
                      </a:r>
                      <a:r>
                        <a:rPr lang="en-GB" b="1" dirty="0"/>
                        <a:t> o </a:t>
                      </a:r>
                      <a:r>
                        <a:rPr lang="en-GB" b="1" dirty="0" err="1"/>
                        <a:t>sebi</a:t>
                      </a:r>
                      <a:r>
                        <a:rPr lang="en-GB" b="1" dirty="0"/>
                        <a:t> (self-comparisons)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Pozitivne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izjave</a:t>
                      </a:r>
                      <a:r>
                        <a:rPr lang="en-GB" b="1" dirty="0"/>
                        <a:t> o </a:t>
                      </a:r>
                      <a:r>
                        <a:rPr lang="en-GB" b="1" dirty="0" err="1"/>
                        <a:t>sebi</a:t>
                      </a:r>
                      <a:r>
                        <a:rPr lang="en-GB" b="1" dirty="0"/>
                        <a:t> (credit list)</a:t>
                      </a:r>
                      <a:endParaRPr b="1" dirty="0"/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Igranje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uloga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b="1" dirty="0" smtClean="0"/>
                        <a:t>Distrakcije i p</a:t>
                      </a:r>
                      <a:r>
                        <a:rPr lang="en-GB" b="1" dirty="0" err="1" smtClean="0"/>
                        <a:t>reusmjeravanje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/>
                        <a:t>pozornosti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Trening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vještina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Tehnike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relaksacije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Mindfulness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Izlaganje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Credit liste - primjer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200" y="1385900"/>
            <a:ext cx="61341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r-HR" dirty="0" smtClean="0"/>
              <a:t>I</a:t>
            </a:r>
            <a:r>
              <a:rPr lang="en-GB" dirty="0" err="1" smtClean="0"/>
              <a:t>granje</a:t>
            </a:r>
            <a:r>
              <a:rPr lang="en-GB" dirty="0" smtClean="0"/>
              <a:t> </a:t>
            </a:r>
            <a:r>
              <a:rPr lang="en-GB" dirty="0" err="1" smtClean="0"/>
              <a:t>uloga</a:t>
            </a:r>
            <a:r>
              <a:rPr lang="hr-HR" dirty="0" smtClean="0"/>
              <a:t>/</a:t>
            </a:r>
            <a:r>
              <a:rPr lang="en-GB" dirty="0" smtClean="0"/>
              <a:t>Role </a:t>
            </a:r>
            <a:r>
              <a:rPr lang="en-GB" dirty="0" smtClean="0"/>
              <a:t>play</a:t>
            </a:r>
            <a:endParaRPr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46500" y="1159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F81BD"/>
                </a:solidFill>
              </a:rPr>
              <a:t></a:t>
            </a:r>
            <a:r>
              <a:rPr lang="en-GB" sz="2550" dirty="0">
                <a:solidFill>
                  <a:srgbClr val="3891A7"/>
                </a:solidFill>
              </a:rPr>
              <a:t></a:t>
            </a:r>
            <a:r>
              <a:rPr lang="en-GB" sz="1400" dirty="0" err="1">
                <a:solidFill>
                  <a:schemeClr val="dk1"/>
                </a:solidFill>
              </a:rPr>
              <a:t>Može</a:t>
            </a:r>
            <a:r>
              <a:rPr lang="en-GB" sz="1400" dirty="0">
                <a:solidFill>
                  <a:schemeClr val="dk1"/>
                </a:solidFill>
              </a:rPr>
              <a:t> se </a:t>
            </a:r>
            <a:r>
              <a:rPr lang="en-GB" sz="1400" dirty="0" err="1">
                <a:solidFill>
                  <a:schemeClr val="dk1"/>
                </a:solidFill>
              </a:rPr>
              <a:t>primjenjivati</a:t>
            </a:r>
            <a:r>
              <a:rPr lang="en-GB" sz="1400" dirty="0">
                <a:solidFill>
                  <a:schemeClr val="dk1"/>
                </a:solidFill>
              </a:rPr>
              <a:t> u </a:t>
            </a:r>
            <a:r>
              <a:rPr lang="en-GB" sz="1400" dirty="0" err="1">
                <a:solidFill>
                  <a:schemeClr val="dk1"/>
                </a:solidFill>
              </a:rPr>
              <a:t>različite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svrhe</a:t>
            </a:r>
            <a:r>
              <a:rPr lang="en-GB" sz="1400" dirty="0">
                <a:solidFill>
                  <a:schemeClr val="dk1"/>
                </a:solidFill>
              </a:rPr>
              <a:t>: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 </a:t>
            </a:r>
            <a:r>
              <a:rPr lang="en-GB" sz="1400" dirty="0" err="1">
                <a:solidFill>
                  <a:schemeClr val="dk1"/>
                </a:solidFill>
              </a:rPr>
              <a:t>otkrivanje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automatskih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misli</a:t>
            </a:r>
            <a:r>
              <a:rPr lang="en-GB" sz="1400" dirty="0">
                <a:solidFill>
                  <a:schemeClr val="dk1"/>
                </a:solidFill>
              </a:rPr>
              <a:t>,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 </a:t>
            </a:r>
            <a:r>
              <a:rPr lang="en-GB" sz="1400" dirty="0" err="1">
                <a:solidFill>
                  <a:schemeClr val="dk1"/>
                </a:solidFill>
              </a:rPr>
              <a:t>razvijanje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racionalnog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odgovora</a:t>
            </a:r>
            <a:r>
              <a:rPr lang="en-GB" sz="1400" dirty="0">
                <a:solidFill>
                  <a:schemeClr val="dk1"/>
                </a:solidFill>
              </a:rPr>
              <a:t>,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 </a:t>
            </a:r>
            <a:r>
              <a:rPr lang="en-GB" sz="1400" dirty="0" err="1">
                <a:solidFill>
                  <a:schemeClr val="dk1"/>
                </a:solidFill>
              </a:rPr>
              <a:t>mijenjanje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posredujućih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bazičnih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vjerovanja</a:t>
            </a:r>
            <a:r>
              <a:rPr lang="en-GB" sz="1400" dirty="0">
                <a:solidFill>
                  <a:schemeClr val="dk1"/>
                </a:solidFill>
              </a:rPr>
              <a:t>,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 </a:t>
            </a:r>
            <a:r>
              <a:rPr lang="en-GB" sz="1400" dirty="0" err="1">
                <a:solidFill>
                  <a:schemeClr val="dk1"/>
                </a:solidFill>
              </a:rPr>
              <a:t>učenje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uvježbavanje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b="1" dirty="0" err="1">
                <a:solidFill>
                  <a:schemeClr val="dk1"/>
                </a:solidFill>
              </a:rPr>
              <a:t>socijalnih</a:t>
            </a:r>
            <a:r>
              <a:rPr lang="en-GB" sz="1400" b="1" dirty="0">
                <a:solidFill>
                  <a:schemeClr val="dk1"/>
                </a:solidFill>
              </a:rPr>
              <a:t> </a:t>
            </a:r>
            <a:r>
              <a:rPr lang="en-GB" sz="1400" b="1" dirty="0" err="1" smtClean="0">
                <a:solidFill>
                  <a:schemeClr val="dk1"/>
                </a:solidFill>
              </a:rPr>
              <a:t>vještina</a:t>
            </a:r>
            <a:r>
              <a:rPr lang="hr-HR" sz="1400" b="1" dirty="0" smtClean="0">
                <a:solidFill>
                  <a:schemeClr val="dk1"/>
                </a:solidFill>
              </a:rPr>
              <a:t> i asertivnog ponašanja</a:t>
            </a:r>
            <a:r>
              <a:rPr lang="en-GB" sz="1400" b="1" dirty="0" smtClean="0">
                <a:solidFill>
                  <a:schemeClr val="dk1"/>
                </a:solidFill>
              </a:rPr>
              <a:t>.</a:t>
            </a:r>
            <a:endParaRPr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3891A7"/>
                </a:solidFill>
              </a:rPr>
              <a:t></a:t>
            </a:r>
            <a:br>
              <a:rPr lang="en-GB" sz="1400" dirty="0">
                <a:solidFill>
                  <a:srgbClr val="3891A7"/>
                </a:solidFill>
              </a:rPr>
            </a:br>
            <a:r>
              <a:rPr lang="en-GB" sz="1400" dirty="0">
                <a:solidFill>
                  <a:srgbClr val="3891A7"/>
                </a:solidFill>
              </a:rPr>
              <a:t></a:t>
            </a:r>
            <a:r>
              <a:rPr lang="en-GB" sz="1400" dirty="0" err="1">
                <a:solidFill>
                  <a:schemeClr val="dk1"/>
                </a:solidFill>
              </a:rPr>
              <a:t>Terapeut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uvijek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prvo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igra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ulogu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klijenta</a:t>
            </a:r>
            <a:r>
              <a:rPr lang="en-GB" sz="1400" dirty="0">
                <a:solidFill>
                  <a:schemeClr val="dk1"/>
                </a:solidFill>
              </a:rPr>
              <a:t>, a </a:t>
            </a:r>
            <a:r>
              <a:rPr lang="en-GB" sz="1400" dirty="0" err="1">
                <a:solidFill>
                  <a:schemeClr val="dk1"/>
                </a:solidFill>
              </a:rPr>
              <a:t>zatim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mijenjaju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uloge</a:t>
            </a:r>
            <a:r>
              <a:rPr lang="en-GB" sz="1400" dirty="0">
                <a:solidFill>
                  <a:schemeClr val="dk1"/>
                </a:solidFill>
              </a:rPr>
              <a:t>!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1708" y="744575"/>
            <a:ext cx="8520600" cy="61663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38761D"/>
                </a:solidFill>
              </a:rPr>
              <a:t>Distrakcije i preusmjeravanje pažnje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>
          <a:xfrm>
            <a:off x="311700" y="1441738"/>
            <a:ext cx="8520600" cy="792600"/>
          </a:xfrm>
        </p:spPr>
        <p:txBody>
          <a:bodyPr/>
          <a:lstStyle/>
          <a:p>
            <a:r>
              <a:rPr lang="hr-HR" sz="2000" dirty="0" smtClean="0"/>
              <a:t>Posebno korisno u situacijama u kojima je potrebna potpuna pažnja (npr. završavanje poslovnih zadataka, održavanje konverzacije ili vožnja)</a:t>
            </a:r>
          </a:p>
          <a:p>
            <a:endParaRPr lang="hr-HR" dirty="0"/>
          </a:p>
          <a:p>
            <a:r>
              <a:rPr lang="hr-HR" sz="2000" dirty="0" smtClean="0"/>
              <a:t>Kod usmjeravanja pažnje, terapeut podučava klijenta kako namjerno skrenuti pažnju na </a:t>
            </a:r>
            <a:r>
              <a:rPr lang="hr-HR" sz="2000" dirty="0" smtClean="0"/>
              <a:t>aktivnost.</a:t>
            </a:r>
          </a:p>
          <a:p>
            <a:r>
              <a:rPr lang="hr-HR" sz="2000" dirty="0"/>
              <a:t>Ukoliko se klijent ne može refokusirati jer ga neugodne misli previše ometaju, distrakcije su korisna tehnika.</a:t>
            </a:r>
          </a:p>
          <a:p>
            <a:r>
              <a:rPr lang="hr-HR" sz="2000" dirty="0"/>
              <a:t>Ukoliko distrakcija i preusmjeravanje pažnje ne pomažu, korisno koristiti vrednovanje automatskih misli koje se s terapeutom ranije uvježbalo.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84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5676" y="465516"/>
            <a:ext cx="5268558" cy="857250"/>
          </a:xfrm>
        </p:spPr>
        <p:txBody>
          <a:bodyPr/>
          <a:lstStyle/>
          <a:p>
            <a:r>
              <a:rPr lang="hr-HR" dirty="0" smtClean="0">
                <a:solidFill>
                  <a:srgbClr val="38761D"/>
                </a:solidFill>
              </a:rPr>
              <a:t>Relaksacija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Učiti klijenta da primjenjuje relaksacijske tehnike</a:t>
            </a:r>
          </a:p>
          <a:p>
            <a:endParaRPr lang="hr-HR" dirty="0"/>
          </a:p>
          <a:p>
            <a:r>
              <a:rPr lang="hr-HR" dirty="0" smtClean="0"/>
              <a:t>Ukoliko relaksacija klijenta čini napetijim, onda se može raditi na anksioznim mislima koje se kroz relaksaciju pojave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62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9682" y="465516"/>
            <a:ext cx="5268558" cy="857250"/>
          </a:xfrm>
        </p:spPr>
        <p:txBody>
          <a:bodyPr/>
          <a:lstStyle/>
          <a:p>
            <a:r>
              <a:rPr lang="hr-HR" dirty="0" smtClean="0">
                <a:solidFill>
                  <a:srgbClr val="38761D"/>
                </a:solidFill>
              </a:rPr>
              <a:t>Postupno izlaganje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5736" y="1545636"/>
            <a:ext cx="6483928" cy="2631733"/>
          </a:xfrm>
        </p:spPr>
        <p:txBody>
          <a:bodyPr/>
          <a:lstStyle/>
          <a:p>
            <a:r>
              <a:rPr lang="hr-HR" dirty="0" smtClean="0"/>
              <a:t>Početi s aktivnosti koja je povezana s niskom ili umjerenom anksioznošću te prelaziti na sljedeći korak u hijerarhiji dok i njega klijent ne savlada</a:t>
            </a:r>
          </a:p>
          <a:p>
            <a:endParaRPr lang="hr-HR" dirty="0"/>
          </a:p>
          <a:p>
            <a:r>
              <a:rPr lang="hr-HR" dirty="0" smtClean="0"/>
              <a:t>Korisno imati grafički prikaz koji će klijenta ohrabriti i usmjeriti na trenutni korak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/>
          </p:nvPr>
        </p:nvGraphicFramePr>
        <p:xfrm>
          <a:off x="4463988" y="3489852"/>
          <a:ext cx="2340006" cy="17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jagram 4"/>
          <p:cNvGraphicFramePr/>
          <p:nvPr>
            <p:extLst/>
          </p:nvPr>
        </p:nvGraphicFramePr>
        <p:xfrm>
          <a:off x="6894258" y="3140884"/>
          <a:ext cx="693204" cy="114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Jednakokračni trokut 5"/>
          <p:cNvSpPr/>
          <p:nvPr/>
        </p:nvSpPr>
        <p:spPr>
          <a:xfrm>
            <a:off x="6678234" y="3651870"/>
            <a:ext cx="123986" cy="123986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83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097" y="933650"/>
            <a:ext cx="585669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39393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Beck, J.S. (2011). Cognitive Therapy: Basics and Beyond, Second edition. New York: The Guilford Press.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Nada Anić ... [et al.] (2007). Izbrane teme iz vedenjsko kognitivne terapije Zbornik II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Literatura: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 solving/rješavanje problema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 err="1">
                <a:solidFill>
                  <a:srgbClr val="000000"/>
                </a:solidFill>
              </a:rPr>
              <a:t>Realni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problemi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koji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su</a:t>
            </a:r>
            <a:r>
              <a:rPr lang="en-GB" dirty="0">
                <a:solidFill>
                  <a:srgbClr val="000000"/>
                </a:solidFill>
              </a:rPr>
              <a:t> se </a:t>
            </a:r>
            <a:r>
              <a:rPr lang="en-GB" dirty="0" err="1">
                <a:solidFill>
                  <a:srgbClr val="000000"/>
                </a:solidFill>
              </a:rPr>
              <a:t>pojavili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između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dvi</a:t>
            </a:r>
            <a:r>
              <a:rPr lang="hr-HR" dirty="0" smtClean="0">
                <a:solidFill>
                  <a:srgbClr val="000000"/>
                </a:solidFill>
              </a:rPr>
              <a:t>ju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seansi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ili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ih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očekuj</a:t>
            </a:r>
            <a:r>
              <a:rPr lang="hr-HR" dirty="0" smtClean="0">
                <a:solidFill>
                  <a:srgbClr val="000000"/>
                </a:solidFill>
              </a:rPr>
              <a:t>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u </a:t>
            </a:r>
            <a:r>
              <a:rPr lang="en-GB" dirty="0" err="1">
                <a:solidFill>
                  <a:srgbClr val="000000"/>
                </a:solidFill>
              </a:rPr>
              <a:t>budućnosti</a:t>
            </a:r>
            <a:r>
              <a:rPr lang="en-GB" dirty="0">
                <a:solidFill>
                  <a:srgbClr val="000000"/>
                </a:solidFill>
              </a:rPr>
              <a:t>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sz="1450" dirty="0">
                <a:solidFill>
                  <a:srgbClr val="000000"/>
                </a:solidFill>
              </a:rPr>
              <a:t></a:t>
            </a:r>
            <a:r>
              <a:rPr lang="en-GB" sz="1900" dirty="0" err="1">
                <a:solidFill>
                  <a:srgbClr val="000000"/>
                </a:solidFill>
              </a:rPr>
              <a:t>Za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svakodnevne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životne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probleme</a:t>
            </a:r>
            <a:r>
              <a:rPr lang="en-GB" sz="1900" dirty="0">
                <a:solidFill>
                  <a:srgbClr val="000000"/>
                </a:solidFill>
              </a:rPr>
              <a:t> (</a:t>
            </a:r>
            <a:r>
              <a:rPr lang="en-GB" sz="1900" dirty="0" err="1">
                <a:solidFill>
                  <a:srgbClr val="000000"/>
                </a:solidFill>
              </a:rPr>
              <a:t>npr</a:t>
            </a:r>
            <a:r>
              <a:rPr lang="en-GB" sz="1900" dirty="0">
                <a:solidFill>
                  <a:srgbClr val="000000"/>
                </a:solidFill>
              </a:rPr>
              <a:t>. </a:t>
            </a:r>
            <a:r>
              <a:rPr lang="en-GB" sz="1900" dirty="0" err="1">
                <a:solidFill>
                  <a:srgbClr val="000000"/>
                </a:solidFill>
              </a:rPr>
              <a:t>poteškoće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pri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koncentraciji</a:t>
            </a:r>
            <a:r>
              <a:rPr lang="en-GB" sz="1900" dirty="0">
                <a:solidFill>
                  <a:srgbClr val="000000"/>
                </a:solidFill>
              </a:rPr>
              <a:t>, </a:t>
            </a:r>
            <a:r>
              <a:rPr lang="en-GB" sz="1900" dirty="0" err="1">
                <a:solidFill>
                  <a:srgbClr val="000000"/>
                </a:solidFill>
              </a:rPr>
              <a:t>nesigurnosti</a:t>
            </a:r>
            <a:r>
              <a:rPr lang="en-GB" sz="1900" dirty="0">
                <a:solidFill>
                  <a:srgbClr val="000000"/>
                </a:solidFill>
              </a:rPr>
              <a:t> u </a:t>
            </a:r>
            <a:r>
              <a:rPr lang="en-GB" sz="1900" dirty="0" err="1">
                <a:solidFill>
                  <a:srgbClr val="000000"/>
                </a:solidFill>
              </a:rPr>
              <a:t>poslu</a:t>
            </a:r>
            <a:r>
              <a:rPr lang="en-GB" sz="1900" dirty="0">
                <a:solidFill>
                  <a:srgbClr val="000000"/>
                </a:solidFill>
              </a:rPr>
              <a:t>, </a:t>
            </a:r>
            <a:r>
              <a:rPr lang="en-GB" sz="1900" dirty="0" err="1">
                <a:solidFill>
                  <a:srgbClr val="000000"/>
                </a:solidFill>
              </a:rPr>
              <a:t>nezadovoljstvo</a:t>
            </a:r>
            <a:r>
              <a:rPr lang="en-GB" sz="1900" dirty="0">
                <a:solidFill>
                  <a:srgbClr val="000000"/>
                </a:solidFill>
              </a:rPr>
              <a:t> u </a:t>
            </a:r>
            <a:r>
              <a:rPr lang="en-GB" sz="1900" dirty="0" err="1">
                <a:solidFill>
                  <a:srgbClr val="000000"/>
                </a:solidFill>
              </a:rPr>
              <a:t>vezi</a:t>
            </a:r>
            <a:r>
              <a:rPr lang="en-GB" sz="1900" dirty="0">
                <a:solidFill>
                  <a:srgbClr val="000000"/>
                </a:solidFill>
              </a:rPr>
              <a:t>).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-GB" sz="1450" u="sng" dirty="0">
                <a:solidFill>
                  <a:srgbClr val="000000"/>
                </a:solidFill>
              </a:rPr>
              <a:t></a:t>
            </a:r>
            <a:r>
              <a:rPr lang="en-GB" sz="1900" u="sng" dirty="0" err="1">
                <a:solidFill>
                  <a:srgbClr val="000000"/>
                </a:solidFill>
              </a:rPr>
              <a:t>Kod</a:t>
            </a:r>
            <a:r>
              <a:rPr lang="en-GB" sz="1900" u="sng" dirty="0">
                <a:solidFill>
                  <a:srgbClr val="000000"/>
                </a:solidFill>
              </a:rPr>
              <a:t> </a:t>
            </a:r>
            <a:r>
              <a:rPr lang="en-GB" sz="1900" u="sng" dirty="0" err="1">
                <a:solidFill>
                  <a:srgbClr val="000000"/>
                </a:solidFill>
              </a:rPr>
              <a:t>klijenata</a:t>
            </a:r>
            <a:r>
              <a:rPr lang="en-GB" sz="1900" u="sng" dirty="0">
                <a:solidFill>
                  <a:srgbClr val="000000"/>
                </a:solidFill>
              </a:rPr>
              <a:t> </a:t>
            </a:r>
            <a:r>
              <a:rPr lang="en-GB" sz="1900" u="sng" dirty="0" err="1">
                <a:solidFill>
                  <a:srgbClr val="000000"/>
                </a:solidFill>
              </a:rPr>
              <a:t>koji</a:t>
            </a:r>
            <a:r>
              <a:rPr lang="en-GB" sz="1900" u="sng" dirty="0">
                <a:solidFill>
                  <a:srgbClr val="000000"/>
                </a:solidFill>
              </a:rPr>
              <a:t> </a:t>
            </a:r>
            <a:r>
              <a:rPr lang="en-GB" sz="1900" u="sng" dirty="0" err="1">
                <a:solidFill>
                  <a:srgbClr val="000000"/>
                </a:solidFill>
              </a:rPr>
              <a:t>nemaju</a:t>
            </a:r>
            <a:r>
              <a:rPr lang="en-GB" sz="1900" u="sng" dirty="0">
                <a:solidFill>
                  <a:srgbClr val="000000"/>
                </a:solidFill>
              </a:rPr>
              <a:t> dobro </a:t>
            </a:r>
            <a:r>
              <a:rPr lang="en-GB" sz="1900" u="sng" dirty="0" err="1">
                <a:solidFill>
                  <a:srgbClr val="000000"/>
                </a:solidFill>
              </a:rPr>
              <a:t>razvijenu</a:t>
            </a:r>
            <a:r>
              <a:rPr lang="en-GB" sz="1900" u="sng" dirty="0">
                <a:solidFill>
                  <a:srgbClr val="000000"/>
                </a:solidFill>
              </a:rPr>
              <a:t> </a:t>
            </a:r>
            <a:r>
              <a:rPr lang="en-GB" sz="1900" u="sng" dirty="0" err="1">
                <a:solidFill>
                  <a:srgbClr val="000000"/>
                </a:solidFill>
              </a:rPr>
              <a:t>vještinu</a:t>
            </a:r>
            <a:r>
              <a:rPr lang="en-GB" sz="1900" u="sng" dirty="0">
                <a:solidFill>
                  <a:srgbClr val="000000"/>
                </a:solidFill>
              </a:rPr>
              <a:t> </a:t>
            </a:r>
            <a:r>
              <a:rPr lang="en-GB" sz="1900" u="sng" dirty="0" err="1">
                <a:solidFill>
                  <a:srgbClr val="000000"/>
                </a:solidFill>
              </a:rPr>
              <a:t>rješavanja</a:t>
            </a:r>
            <a:r>
              <a:rPr lang="en-GB" sz="1900" u="sng" dirty="0">
                <a:solidFill>
                  <a:srgbClr val="000000"/>
                </a:solidFill>
              </a:rPr>
              <a:t> </a:t>
            </a:r>
            <a:r>
              <a:rPr lang="en-GB" sz="1900" u="sng" dirty="0" err="1">
                <a:solidFill>
                  <a:srgbClr val="000000"/>
                </a:solidFill>
              </a:rPr>
              <a:t>problema</a:t>
            </a:r>
            <a:r>
              <a:rPr lang="en-GB" sz="1900" u="sng" dirty="0">
                <a:solidFill>
                  <a:srgbClr val="000000"/>
                </a:solidFill>
              </a:rPr>
              <a:t>: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poticati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na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nabrajanje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mogućih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rješenja</a:t>
            </a:r>
            <a:r>
              <a:rPr lang="en-GB" sz="1900" b="1" dirty="0">
                <a:solidFill>
                  <a:srgbClr val="000000"/>
                </a:solidFill>
              </a:rPr>
              <a:t>, </a:t>
            </a:r>
            <a:r>
              <a:rPr lang="en-GB" sz="1900" b="1" dirty="0" err="1">
                <a:solidFill>
                  <a:srgbClr val="000000"/>
                </a:solidFill>
              </a:rPr>
              <a:t>odabir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rješenja</a:t>
            </a:r>
            <a:r>
              <a:rPr lang="en-GB" sz="1900" b="1" dirty="0">
                <a:solidFill>
                  <a:srgbClr val="000000"/>
                </a:solidFill>
              </a:rPr>
              <a:t>, </a:t>
            </a:r>
            <a:r>
              <a:rPr lang="en-GB" sz="1900" b="1" dirty="0" err="1">
                <a:solidFill>
                  <a:srgbClr val="000000"/>
                </a:solidFill>
              </a:rPr>
              <a:t>primjenu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i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vrednovanje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efikasnosti</a:t>
            </a:r>
            <a:r>
              <a:rPr lang="en-GB" sz="1900" b="1" dirty="0">
                <a:solidFill>
                  <a:srgbClr val="000000"/>
                </a:solidFill>
              </a:rPr>
              <a:t> </a:t>
            </a:r>
            <a:r>
              <a:rPr lang="en-GB" sz="1900" b="1" dirty="0" err="1">
                <a:solidFill>
                  <a:srgbClr val="000000"/>
                </a:solidFill>
              </a:rPr>
              <a:t>rješenja</a:t>
            </a:r>
            <a:r>
              <a:rPr lang="en-GB" sz="1900" b="1" dirty="0" smtClean="0">
                <a:solidFill>
                  <a:srgbClr val="000000"/>
                </a:solidFill>
              </a:rPr>
              <a:t>.</a:t>
            </a:r>
            <a:endParaRPr lang="hr-HR" sz="1900" b="1" dirty="0" smtClean="0">
              <a:solidFill>
                <a:srgbClr val="000000"/>
              </a:solidFill>
            </a:endParaRPr>
          </a:p>
          <a:p>
            <a:pPr indent="-349250">
              <a:buClr>
                <a:srgbClr val="000000"/>
              </a:buClr>
              <a:buSzPts val="1900"/>
            </a:pPr>
            <a:r>
              <a:rPr lang="hr-HR" sz="2000" u="sng" dirty="0">
                <a:solidFill>
                  <a:schemeClr val="tx1"/>
                </a:solidFill>
              </a:rPr>
              <a:t>Kod klijenata koji posjeduju </a:t>
            </a:r>
            <a:r>
              <a:rPr lang="hr-HR" sz="2000" u="sng" dirty="0" smtClean="0">
                <a:solidFill>
                  <a:schemeClr val="tx1"/>
                </a:solidFill>
              </a:rPr>
              <a:t>vještinu rješavanja problema</a:t>
            </a:r>
            <a:r>
              <a:rPr lang="hr-HR" sz="2000" dirty="0" smtClean="0">
                <a:solidFill>
                  <a:schemeClr val="tx1"/>
                </a:solidFill>
              </a:rPr>
              <a:t>: </a:t>
            </a:r>
            <a:r>
              <a:rPr lang="hr-HR" sz="2000" b="1" dirty="0">
                <a:solidFill>
                  <a:schemeClr val="tx1"/>
                </a:solidFill>
              </a:rPr>
              <a:t>testiranje disfunkcionalnih vjerovanja</a:t>
            </a:r>
            <a:r>
              <a:rPr lang="hr-HR" sz="2000" dirty="0">
                <a:solidFill>
                  <a:schemeClr val="tx1"/>
                </a:solidFill>
              </a:rPr>
              <a:t> (npr. problem na poslu može se riješiti kontaktiranjem suradnika, ali  prisutno vjerovanje ,,nije dobro tražiti pomoć, nisam dovoljno pametan’’)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endParaRPr sz="1900" b="1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-GB" sz="1450" dirty="0">
                <a:solidFill>
                  <a:srgbClr val="000000"/>
                </a:solidFill>
              </a:rPr>
              <a:t></a:t>
            </a:r>
            <a:r>
              <a:rPr lang="en-GB" sz="1900" dirty="0" err="1">
                <a:solidFill>
                  <a:srgbClr val="000000"/>
                </a:solidFill>
              </a:rPr>
              <a:t>Terapeut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može</a:t>
            </a:r>
            <a:r>
              <a:rPr lang="en-GB" sz="1900" dirty="0">
                <a:solidFill>
                  <a:srgbClr val="000000"/>
                </a:solidFill>
              </a:rPr>
              <a:t> u </a:t>
            </a:r>
            <a:r>
              <a:rPr lang="en-GB" sz="1900" dirty="0" err="1">
                <a:solidFill>
                  <a:srgbClr val="000000"/>
                </a:solidFill>
              </a:rPr>
              <a:t>početku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nuditi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više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rješenja</a:t>
            </a:r>
            <a:r>
              <a:rPr lang="en-GB" sz="1900" dirty="0">
                <a:solidFill>
                  <a:srgbClr val="000000"/>
                </a:solidFill>
              </a:rPr>
              <a:t>, </a:t>
            </a:r>
            <a:r>
              <a:rPr lang="en-GB" sz="1900" dirty="0" err="1">
                <a:solidFill>
                  <a:srgbClr val="000000"/>
                </a:solidFill>
              </a:rPr>
              <a:t>ali</a:t>
            </a:r>
            <a:r>
              <a:rPr lang="en-GB" sz="1900" dirty="0">
                <a:solidFill>
                  <a:srgbClr val="000000"/>
                </a:solidFill>
              </a:rPr>
              <a:t> s </a:t>
            </a:r>
            <a:r>
              <a:rPr lang="en-GB" sz="1900" dirty="0" err="1">
                <a:solidFill>
                  <a:srgbClr val="000000"/>
                </a:solidFill>
              </a:rPr>
              <a:t>vremenom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klijent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sve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samostalnije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predlaže</a:t>
            </a:r>
            <a:r>
              <a:rPr lang="en-GB" sz="1900" dirty="0">
                <a:solidFill>
                  <a:srgbClr val="000000"/>
                </a:solidFill>
              </a:rPr>
              <a:t> </a:t>
            </a:r>
            <a:r>
              <a:rPr lang="en-GB" sz="1900" dirty="0" err="1">
                <a:solidFill>
                  <a:srgbClr val="000000"/>
                </a:solidFill>
              </a:rPr>
              <a:t>rješenja</a:t>
            </a:r>
            <a:r>
              <a:rPr lang="en-GB" sz="1900" dirty="0">
                <a:solidFill>
                  <a:srgbClr val="000000"/>
                </a:solidFill>
              </a:rPr>
              <a:t> - </a:t>
            </a:r>
            <a:r>
              <a:rPr lang="en-GB" dirty="0" err="1">
                <a:solidFill>
                  <a:srgbClr val="000000"/>
                </a:solidFill>
              </a:rPr>
              <a:t>cilj</a:t>
            </a:r>
            <a:r>
              <a:rPr lang="en-GB" dirty="0">
                <a:solidFill>
                  <a:srgbClr val="000000"/>
                </a:solidFill>
              </a:rPr>
              <a:t> je </a:t>
            </a:r>
            <a:r>
              <a:rPr lang="en-GB" dirty="0" err="1">
                <a:solidFill>
                  <a:srgbClr val="000000"/>
                </a:solidFill>
              </a:rPr>
              <a:t>stjecanje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vještina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 err="1">
                <a:solidFill>
                  <a:schemeClr val="dk1"/>
                </a:solidFill>
              </a:rPr>
              <a:t>Ako</a:t>
            </a:r>
            <a:r>
              <a:rPr lang="en-GB" dirty="0">
                <a:solidFill>
                  <a:schemeClr val="dk1"/>
                </a:solidFill>
              </a:rPr>
              <a:t> je </a:t>
            </a:r>
            <a:r>
              <a:rPr lang="en-GB" dirty="0" err="1">
                <a:solidFill>
                  <a:schemeClr val="dk1"/>
                </a:solidFill>
              </a:rPr>
              <a:t>potrebno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 err="1">
                <a:solidFill>
                  <a:schemeClr val="dk1"/>
                </a:solidFill>
              </a:rPr>
              <a:t>terapeut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može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ponuditi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rješenje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 solving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0000"/>
                </a:solidFill>
              </a:rPr>
              <a:t>Primjer</a:t>
            </a:r>
            <a:r>
              <a:rPr lang="en-GB" dirty="0">
                <a:solidFill>
                  <a:srgbClr val="000000"/>
                </a:solidFill>
              </a:rPr>
              <a:t> 1: </a:t>
            </a:r>
            <a:r>
              <a:rPr lang="en-GB" dirty="0" err="1" smtClean="0">
                <a:solidFill>
                  <a:srgbClr val="000000"/>
                </a:solidFill>
              </a:rPr>
              <a:t>Kli</a:t>
            </a:r>
            <a:r>
              <a:rPr lang="hr-HR" dirty="0" smtClean="0">
                <a:solidFill>
                  <a:srgbClr val="000000"/>
                </a:solidFill>
              </a:rPr>
              <a:t>j</a:t>
            </a:r>
            <a:r>
              <a:rPr lang="en-GB" dirty="0" err="1" smtClean="0">
                <a:solidFill>
                  <a:srgbClr val="000000"/>
                </a:solidFill>
              </a:rPr>
              <a:t>ent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ima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teškoće</a:t>
            </a:r>
            <a:r>
              <a:rPr lang="en-GB" dirty="0">
                <a:solidFill>
                  <a:srgbClr val="000000"/>
                </a:solidFill>
              </a:rPr>
              <a:t> s </a:t>
            </a:r>
            <a:r>
              <a:rPr lang="en-GB" dirty="0" err="1">
                <a:solidFill>
                  <a:srgbClr val="000000"/>
                </a:solidFill>
              </a:rPr>
              <a:t>pozornošću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kad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uči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000000"/>
                </a:solidFill>
              </a:rPr>
              <a:t>Mo</a:t>
            </a:r>
            <a:r>
              <a:rPr lang="hr-HR" dirty="0" smtClean="0">
                <a:solidFill>
                  <a:srgbClr val="000000"/>
                </a:solidFill>
              </a:rPr>
              <a:t>guća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rješenja</a:t>
            </a:r>
            <a:r>
              <a:rPr lang="en-GB" dirty="0">
                <a:solidFill>
                  <a:srgbClr val="000000"/>
                </a:solidFill>
              </a:rPr>
              <a:t>: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započeti</a:t>
            </a:r>
            <a:r>
              <a:rPr lang="en-GB" dirty="0">
                <a:solidFill>
                  <a:srgbClr val="000000"/>
                </a:solidFill>
              </a:rPr>
              <a:t> s </a:t>
            </a:r>
            <a:r>
              <a:rPr lang="en-GB" dirty="0" err="1">
                <a:solidFill>
                  <a:srgbClr val="000000"/>
                </a:solidFill>
              </a:rPr>
              <a:t>najlakšim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zadatkom</a:t>
            </a:r>
            <a:r>
              <a:rPr lang="en-GB" dirty="0">
                <a:solidFill>
                  <a:srgbClr val="000000"/>
                </a:solidFill>
              </a:rPr>
              <a:t>,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prvo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provjeriti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najvažnije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bilješke</a:t>
            </a:r>
            <a:r>
              <a:rPr lang="en-GB" dirty="0">
                <a:solidFill>
                  <a:srgbClr val="000000"/>
                </a:solidFill>
              </a:rPr>
              <a:t>,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napraviti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pauzu</a:t>
            </a:r>
            <a:r>
              <a:rPr lang="en-GB" dirty="0" smtClean="0">
                <a:solidFill>
                  <a:srgbClr val="000000"/>
                </a:solidFill>
              </a:rPr>
              <a:t>,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ponoviti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već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naučeno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Donošenje odluke/Decision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337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 smtClean="0"/>
              <a:t>Kli</a:t>
            </a:r>
            <a:r>
              <a:rPr lang="hr-HR" dirty="0" smtClean="0"/>
              <a:t>j</a:t>
            </a:r>
            <a:r>
              <a:rPr lang="en-GB" dirty="0" err="1" smtClean="0"/>
              <a:t>ent</a:t>
            </a:r>
            <a:r>
              <a:rPr lang="en-GB" dirty="0" smtClean="0"/>
              <a:t> </a:t>
            </a:r>
            <a:r>
              <a:rPr lang="en-GB" dirty="0" err="1"/>
              <a:t>dobije</a:t>
            </a:r>
            <a:r>
              <a:rPr lang="en-GB" dirty="0"/>
              <a:t> </a:t>
            </a:r>
            <a:r>
              <a:rPr lang="en-GB" dirty="0" err="1" smtClean="0"/>
              <a:t>zadatak</a:t>
            </a:r>
            <a:r>
              <a:rPr lang="en-GB" dirty="0" smtClean="0"/>
              <a:t> </a:t>
            </a:r>
            <a:r>
              <a:rPr lang="en-GB" dirty="0"/>
              <a:t>da </a:t>
            </a:r>
            <a:r>
              <a:rPr lang="en-GB" dirty="0" err="1"/>
              <a:t>napiše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nedostatke</a:t>
            </a:r>
            <a:r>
              <a:rPr lang="en-GB" dirty="0"/>
              <a:t> </a:t>
            </a:r>
            <a:r>
              <a:rPr lang="en-GB" dirty="0" err="1"/>
              <a:t>svake</a:t>
            </a:r>
            <a:r>
              <a:rPr lang="en-GB" dirty="0"/>
              <a:t> </a:t>
            </a:r>
            <a:r>
              <a:rPr lang="en-GB" dirty="0" err="1"/>
              <a:t>opcije</a:t>
            </a:r>
            <a:r>
              <a:rPr lang="en-GB" dirty="0"/>
              <a:t>. </a:t>
            </a:r>
            <a:br>
              <a:rPr lang="en-GB" dirty="0"/>
            </a:br>
            <a:endParaRPr dirty="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538" y="23209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Primjer: </a:t>
            </a:r>
            <a:r>
              <a:rPr lang="en-GB" sz="1600">
                <a:solidFill>
                  <a:schemeClr val="dk2"/>
                </a:solidFill>
              </a:rPr>
              <a:t>Ljetna škola ili raditi tijekom ljeta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graphicFrame>
        <p:nvGraphicFramePr>
          <p:cNvPr id="86" name="Google Shape;86;p18"/>
          <p:cNvGraphicFramePr/>
          <p:nvPr>
            <p:extLst>
              <p:ext uri="{D42A27DB-BD31-4B8C-83A1-F6EECF244321}">
                <p14:modId xmlns:p14="http://schemas.microsoft.com/office/powerpoint/2010/main" val="4039869528"/>
              </p:ext>
            </p:extLst>
          </p:nvPr>
        </p:nvGraphicFramePr>
        <p:xfrm>
          <a:off x="1649350" y="1089838"/>
          <a:ext cx="5770550" cy="3813775"/>
        </p:xfrm>
        <a:graphic>
          <a:graphicData uri="http://schemas.openxmlformats.org/drawingml/2006/table">
            <a:tbl>
              <a:tblPr>
                <a:noFill/>
                <a:tableStyleId>{8CE7A95B-8CB0-4508-A791-13ED6C244680}</a:tableStyleId>
              </a:tblPr>
              <a:tblGrid>
                <a:gridCol w="27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accent1"/>
                          </a:solidFill>
                        </a:rPr>
                        <a:t>Prednosti ljetne škole </a:t>
                      </a: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 smtClean="0">
                          <a:solidFill>
                            <a:schemeClr val="accent1"/>
                          </a:solidFill>
                        </a:rPr>
                        <a:t>Nedosta</a:t>
                      </a:r>
                      <a:r>
                        <a:rPr lang="hr-HR" sz="1200" b="1" dirty="0" smtClean="0">
                          <a:solidFill>
                            <a:schemeClr val="accent1"/>
                          </a:solidFill>
                        </a:rPr>
                        <a:t>c</a:t>
                      </a:r>
                      <a:r>
                        <a:rPr lang="en-GB" sz="1200" b="1" dirty="0" err="1" smtClean="0">
                          <a:solidFill>
                            <a:schemeClr val="accent1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accent1"/>
                          </a:solidFill>
                        </a:rPr>
                        <a:t>ljetne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accent1"/>
                          </a:solidFill>
                        </a:rPr>
                        <a:t>škole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Kolegice idu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Puno slobodnog vremena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Znate raspored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Novi ljudi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Već ste prihvaćeni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 smtClean="0"/>
                        <a:t>M</a:t>
                      </a:r>
                      <a:r>
                        <a:rPr lang="en-GB" sz="1200" dirty="0" err="1" smtClean="0"/>
                        <a:t>oraš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/>
                        <a:t>platiti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školu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Ne </a:t>
                      </a:r>
                      <a:r>
                        <a:rPr lang="en-GB" sz="1200" dirty="0" err="1"/>
                        <a:t>pomaže</a:t>
                      </a:r>
                      <a:r>
                        <a:rPr lang="en-GB" sz="1200" dirty="0"/>
                        <a:t> u </a:t>
                      </a:r>
                      <a:r>
                        <a:rPr lang="en-GB" sz="1200" dirty="0" err="1"/>
                        <a:t>praksi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Nisi </a:t>
                      </a:r>
                      <a:r>
                        <a:rPr lang="en-GB" sz="1200" dirty="0" err="1"/>
                        <a:t>produktivan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Ne </a:t>
                      </a:r>
                      <a:r>
                        <a:rPr lang="en-GB" sz="1200" dirty="0" err="1"/>
                        <a:t>doprinosi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životopisu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CC0000"/>
                          </a:solidFill>
                        </a:rPr>
                        <a:t>Prednosti rada</a:t>
                      </a:r>
                      <a:endParaRPr sz="1200"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 smtClean="0">
                          <a:solidFill>
                            <a:srgbClr val="CC0000"/>
                          </a:solidFill>
                        </a:rPr>
                        <a:t>Nedosta</a:t>
                      </a:r>
                      <a:r>
                        <a:rPr lang="hr-HR" sz="1200" b="1" dirty="0" smtClean="0">
                          <a:solidFill>
                            <a:srgbClr val="CC0000"/>
                          </a:solidFill>
                        </a:rPr>
                        <a:t>c</a:t>
                      </a:r>
                      <a:r>
                        <a:rPr lang="en-GB" sz="1200" b="1" dirty="0" err="1" smtClean="0">
                          <a:solidFill>
                            <a:srgbClr val="CC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CC0000"/>
                          </a:solidFill>
                        </a:rPr>
                        <a:t>rada</a:t>
                      </a:r>
                      <a:endParaRPr sz="12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Novac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Nove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vještine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Radiš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nove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stvari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Različiti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ljudi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Bolji</a:t>
                      </a:r>
                      <a:r>
                        <a:rPr lang="en-GB" sz="1200" dirty="0"/>
                        <a:t> CV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 smtClean="0"/>
                        <a:t>Veća </a:t>
                      </a:r>
                      <a:r>
                        <a:rPr lang="en-GB" sz="1200" dirty="0" err="1" smtClean="0"/>
                        <a:t>produktivn</a:t>
                      </a:r>
                      <a:r>
                        <a:rPr lang="hr-HR" sz="1200" dirty="0" smtClean="0"/>
                        <a:t>ost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Moram</a:t>
                      </a:r>
                      <a:r>
                        <a:rPr lang="en-GB" sz="1200" dirty="0"/>
                        <a:t> </a:t>
                      </a:r>
                      <a:r>
                        <a:rPr lang="hr-HR" sz="1200" dirty="0" smtClean="0"/>
                        <a:t>pro</a:t>
                      </a:r>
                      <a:r>
                        <a:rPr lang="en-GB" sz="1200" dirty="0" err="1" smtClean="0"/>
                        <a:t>naći</a:t>
                      </a:r>
                      <a:r>
                        <a:rPr lang="hr-HR" sz="1200" dirty="0" smtClean="0"/>
                        <a:t> posao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Manje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slobodnog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vremena</a:t>
                      </a:r>
                      <a:endParaRPr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Možda</a:t>
                      </a:r>
                      <a:r>
                        <a:rPr lang="en-GB" sz="1200" dirty="0"/>
                        <a:t> mi se </a:t>
                      </a:r>
                      <a:r>
                        <a:rPr lang="en-GB" sz="1200" dirty="0" smtClean="0"/>
                        <a:t>ne</a:t>
                      </a:r>
                      <a:r>
                        <a:rPr lang="hr-HR" sz="1200" dirty="0" smtClean="0"/>
                        <a:t>će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svi</a:t>
                      </a:r>
                      <a:r>
                        <a:rPr lang="hr-HR" sz="1200" dirty="0" smtClean="0"/>
                        <a:t>djeti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Donošenje odluke/Decision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Pomažemo</a:t>
            </a:r>
            <a:r>
              <a:rPr lang="en-GB" dirty="0"/>
              <a:t> mu, da </a:t>
            </a:r>
            <a:r>
              <a:rPr lang="en-GB" dirty="0" err="1"/>
              <a:t>stvori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 smtClean="0"/>
              <a:t>procjenu</a:t>
            </a:r>
            <a:r>
              <a:rPr lang="hr-HR" dirty="0" smtClean="0"/>
              <a:t> važnosti (ponderirarnje)</a:t>
            </a:r>
            <a:r>
              <a:rPr lang="en-GB" dirty="0" smtClean="0"/>
              <a:t> </a:t>
            </a:r>
            <a:r>
              <a:rPr lang="en-GB" dirty="0" err="1"/>
              <a:t>svake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nedostataka</a:t>
            </a:r>
            <a:r>
              <a:rPr lang="en-GB" dirty="0"/>
              <a:t> -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okružuje</a:t>
            </a:r>
            <a:r>
              <a:rPr lang="en-GB" dirty="0"/>
              <a:t> </a:t>
            </a:r>
            <a:r>
              <a:rPr lang="en-GB" dirty="0" err="1"/>
              <a:t>najvažnije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rangira</a:t>
            </a:r>
            <a:r>
              <a:rPr lang="en-GB" dirty="0"/>
              <a:t> 1-10.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Na </a:t>
            </a:r>
            <a:r>
              <a:rPr lang="en-GB" dirty="0" err="1"/>
              <a:t>temelju</a:t>
            </a:r>
            <a:r>
              <a:rPr lang="en-GB" dirty="0"/>
              <a:t> </a:t>
            </a:r>
            <a:r>
              <a:rPr lang="en-GB" dirty="0" err="1"/>
              <a:t>ovog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</a:t>
            </a:r>
            <a:r>
              <a:rPr lang="en-GB" dirty="0" err="1"/>
              <a:t>donosimo</a:t>
            </a:r>
            <a:r>
              <a:rPr lang="en-GB" dirty="0"/>
              <a:t> </a:t>
            </a:r>
            <a:r>
              <a:rPr lang="en-GB" dirty="0" err="1"/>
              <a:t>zaključak</a:t>
            </a:r>
            <a:r>
              <a:rPr lang="en-GB" dirty="0"/>
              <a:t> o tome, </a:t>
            </a:r>
            <a:r>
              <a:rPr lang="en-GB" dirty="0" err="1"/>
              <a:t>koji</a:t>
            </a:r>
            <a:r>
              <a:rPr lang="en-GB" dirty="0"/>
              <a:t> bi bio </a:t>
            </a:r>
            <a:r>
              <a:rPr lang="en-GB" dirty="0" err="1"/>
              <a:t>najbolji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 smtClean="0"/>
              <a:t>Razgovaramo</a:t>
            </a:r>
            <a:r>
              <a:rPr lang="en-GB" dirty="0" smtClean="0"/>
              <a:t> </a:t>
            </a:r>
            <a:r>
              <a:rPr lang="en-GB" dirty="0"/>
              <a:t>o tome,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sljedeći</a:t>
            </a:r>
            <a:r>
              <a:rPr lang="en-GB" dirty="0"/>
              <a:t> put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ovu</a:t>
            </a:r>
            <a:r>
              <a:rPr lang="en-GB" dirty="0"/>
              <a:t> </a:t>
            </a:r>
            <a:r>
              <a:rPr lang="en-GB" dirty="0" err="1"/>
              <a:t>tehniku</a:t>
            </a:r>
            <a:r>
              <a:rPr lang="en-GB" dirty="0"/>
              <a:t>.</a:t>
            </a:r>
            <a:br>
              <a:rPr lang="en-GB" dirty="0"/>
            </a:br>
            <a:endParaRPr dirty="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025" y="3203638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Pi</a:t>
            </a:r>
            <a:r>
              <a:rPr lang="hr-HR" dirty="0" smtClean="0"/>
              <a:t>ta</a:t>
            </a:r>
            <a:r>
              <a:rPr lang="en-GB" dirty="0" smtClean="0"/>
              <a:t> </a:t>
            </a:r>
            <a:r>
              <a:rPr lang="en-GB" dirty="0" err="1"/>
              <a:t>tehnika</a:t>
            </a: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2654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0000"/>
                </a:solidFill>
              </a:rPr>
              <a:t>Korisni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postavljanje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ciljeva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analizu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sadašnjeg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stanja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određivanju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odgovornosti</a:t>
            </a:r>
            <a:r>
              <a:rPr lang="en-GB" dirty="0">
                <a:solidFill>
                  <a:srgbClr val="000000"/>
                </a:solidFill>
              </a:rPr>
              <a:t> …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</a:t>
            </a:r>
            <a:r>
              <a:rPr lang="en-GB" dirty="0" err="1">
                <a:solidFill>
                  <a:srgbClr val="000000"/>
                </a:solidFill>
              </a:rPr>
              <a:t>Omogućava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klijentu</a:t>
            </a:r>
            <a:r>
              <a:rPr lang="en-GB" dirty="0">
                <a:solidFill>
                  <a:srgbClr val="000000"/>
                </a:solidFill>
              </a:rPr>
              <a:t> da </a:t>
            </a:r>
            <a:r>
              <a:rPr lang="en-GB" dirty="0" err="1">
                <a:solidFill>
                  <a:srgbClr val="000000"/>
                </a:solidFill>
              </a:rPr>
              <a:t>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osnovi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grafičkog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prikaza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uvidi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moguće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uzroke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trenutnih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poteškoća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chemeClr val="dk1"/>
                </a:solidFill>
              </a:rPr>
              <a:t>Kod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djece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koristimo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izraze</a:t>
            </a:r>
            <a:r>
              <a:rPr lang="en-GB" dirty="0">
                <a:solidFill>
                  <a:schemeClr val="dk1"/>
                </a:solidFill>
              </a:rPr>
              <a:t> pica, </a:t>
            </a:r>
            <a:r>
              <a:rPr lang="en-GB" dirty="0" err="1">
                <a:solidFill>
                  <a:schemeClr val="dk1"/>
                </a:solidFill>
              </a:rPr>
              <a:t>torta</a:t>
            </a:r>
            <a:r>
              <a:rPr lang="en-GB" dirty="0">
                <a:solidFill>
                  <a:schemeClr val="dk1"/>
                </a:solidFill>
              </a:rPr>
              <a:t>...</a:t>
            </a:r>
            <a:r>
              <a:rPr lang="en-GB" dirty="0"/>
              <a:t/>
            </a:r>
            <a:br>
              <a:rPr lang="en-GB" dirty="0"/>
            </a:b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575" y="2902348"/>
            <a:ext cx="1843400" cy="17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/>
              <a:t>Pi</a:t>
            </a:r>
            <a:r>
              <a:rPr lang="hr-HR" dirty="0" smtClean="0"/>
              <a:t>ta</a:t>
            </a:r>
            <a:r>
              <a:rPr lang="en-GB" dirty="0" smtClean="0"/>
              <a:t> </a:t>
            </a:r>
            <a:r>
              <a:rPr lang="en-GB" dirty="0" err="1"/>
              <a:t>tehnika</a:t>
            </a:r>
            <a:endParaRPr dirty="0"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b="1" dirty="0" smtClean="0">
                <a:solidFill>
                  <a:schemeClr val="dk1"/>
                </a:solidFill>
              </a:rPr>
              <a:t>1. </a:t>
            </a:r>
            <a:r>
              <a:rPr lang="en-GB" b="1" dirty="0" err="1" smtClean="0">
                <a:solidFill>
                  <a:schemeClr val="dk1"/>
                </a:solidFill>
              </a:rPr>
              <a:t>Određivanje</a:t>
            </a:r>
            <a:r>
              <a:rPr lang="en-GB" b="1" dirty="0" smtClean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ciljeva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i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uspoređivanje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trenutne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i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idealne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situacije</a:t>
            </a:r>
            <a:r>
              <a:rPr lang="en-GB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38" y="1819225"/>
            <a:ext cx="38195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075" y="1819225"/>
            <a:ext cx="3048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1240</Words>
  <Application>Microsoft Office PowerPoint</Application>
  <PresentationFormat>On-screen Show (16:9)</PresentationFormat>
  <Paragraphs>195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</vt:lpstr>
      <vt:lpstr>Verdana</vt:lpstr>
      <vt:lpstr>Simple Light</vt:lpstr>
      <vt:lpstr>Ostale BKT tehnike</vt:lpstr>
      <vt:lpstr>Popis tehnika</vt:lpstr>
      <vt:lpstr>Problem solving/rješavanje problema</vt:lpstr>
      <vt:lpstr>Problem solving </vt:lpstr>
      <vt:lpstr>Donošenje odluke/Decision making </vt:lpstr>
      <vt:lpstr>Primjer: Ljetna škola ili raditi tijekom ljeta  </vt:lpstr>
      <vt:lpstr>Donošenje odluke/Decision making </vt:lpstr>
      <vt:lpstr>Pita tehnika</vt:lpstr>
      <vt:lpstr>Pita tehnika</vt:lpstr>
      <vt:lpstr>Pita tehnika </vt:lpstr>
      <vt:lpstr>Kartice za součavanje</vt:lpstr>
      <vt:lpstr>Kartice za součavanje</vt:lpstr>
      <vt:lpstr>Primjer 1:</vt:lpstr>
      <vt:lpstr>Primjer 2: </vt:lpstr>
      <vt:lpstr>PowerPoint Presentation</vt:lpstr>
      <vt:lpstr>Dnevnik aktivnosti (opažanje i planiranje)</vt:lpstr>
      <vt:lpstr>Zabilješke o sebi i pozitivne izjave o sebi  (Self-comparisons and credit lists) </vt:lpstr>
      <vt:lpstr>Mijenjanje samousporedbi i usporedbi s drugima </vt:lpstr>
      <vt:lpstr>Pozitivne izjave o sebi/Credit liste</vt:lpstr>
      <vt:lpstr>Credit liste - primjer </vt:lpstr>
      <vt:lpstr>Igranje uloga/Role play</vt:lpstr>
      <vt:lpstr>Distrakcije i preusmjeravanje pažnje</vt:lpstr>
      <vt:lpstr>Relaksacija</vt:lpstr>
      <vt:lpstr>Postupno izlaganje</vt:lpstr>
      <vt:lpstr>PowerPoint Presentation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Ostale BKT tehnike</dc:title>
  <dc:creator>Fabi</dc:creator>
  <cp:lastModifiedBy>Nastava</cp:lastModifiedBy>
  <cp:revision>13</cp:revision>
  <dcterms:modified xsi:type="dcterms:W3CDTF">2018-10-08T17:38:55Z</dcterms:modified>
</cp:coreProperties>
</file>