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5E8090B-45E6-4D3F-8837-71D3ED3845D6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1D9F623F-BAE1-4A6C-9AF0-E6082DD51906}" type="slidenum">
              <a:rPr lang="hr-HR" smtClean="0"/>
              <a:t>‹#›</a:t>
            </a:fld>
            <a:endParaRPr lang="hr-HR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37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090B-45E6-4D3F-8837-71D3ED3845D6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623F-BAE1-4A6C-9AF0-E6082DD519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143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5E8090B-45E6-4D3F-8837-71D3ED3845D6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1D9F623F-BAE1-4A6C-9AF0-E6082DD51906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73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090B-45E6-4D3F-8837-71D3ED3845D6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623F-BAE1-4A6C-9AF0-E6082DD519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734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5E8090B-45E6-4D3F-8837-71D3ED3845D6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9F623F-BAE1-4A6C-9AF0-E6082DD51906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30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090B-45E6-4D3F-8837-71D3ED3845D6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623F-BAE1-4A6C-9AF0-E6082DD519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281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090B-45E6-4D3F-8837-71D3ED3845D6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623F-BAE1-4A6C-9AF0-E6082DD519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737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090B-45E6-4D3F-8837-71D3ED3845D6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623F-BAE1-4A6C-9AF0-E6082DD519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634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090B-45E6-4D3F-8837-71D3ED3845D6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623F-BAE1-4A6C-9AF0-E6082DD519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83907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5E8090B-45E6-4D3F-8837-71D3ED3845D6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1D9F623F-BAE1-4A6C-9AF0-E6082DD519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754495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5E8090B-45E6-4D3F-8837-71D3ED3845D6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1D9F623F-BAE1-4A6C-9AF0-E6082DD519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955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5E8090B-45E6-4D3F-8837-71D3ED3845D6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9F623F-BAE1-4A6C-9AF0-E6082DD51906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116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374073"/>
            <a:ext cx="3793678" cy="3999435"/>
          </a:xfrm>
        </p:spPr>
        <p:txBody>
          <a:bodyPr/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b="1" i="1" dirty="0" smtClean="0"/>
              <a:t>Struktura prve</a:t>
            </a:r>
            <a:br>
              <a:rPr lang="hr-HR" b="1" i="1" dirty="0" smtClean="0"/>
            </a:br>
            <a:r>
              <a:rPr lang="hr-HR" b="1" i="1" dirty="0" smtClean="0"/>
              <a:t>terapijske seanse</a:t>
            </a:r>
            <a:endParaRPr lang="hr-HR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r-HR" b="1" i="1" dirty="0" smtClean="0"/>
              <a:t>BKT edukacija – Praktikum II.</a:t>
            </a:r>
          </a:p>
          <a:p>
            <a:pPr algn="ctr"/>
            <a:r>
              <a:rPr lang="hr-HR" b="1" i="1" dirty="0" smtClean="0"/>
              <a:t>Helena Gjurić, mag.psych.</a:t>
            </a:r>
          </a:p>
          <a:p>
            <a:pPr algn="ctr"/>
            <a:endParaRPr lang="hr-HR" b="1" i="1" dirty="0"/>
          </a:p>
        </p:txBody>
      </p:sp>
    </p:spTree>
    <p:extLst>
      <p:ext uri="{BB962C8B-B14F-4D97-AF65-F5344CB8AC3E}">
        <p14:creationId xmlns:p14="http://schemas.microsoft.com/office/powerpoint/2010/main" val="278669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202" y="368840"/>
            <a:ext cx="8897565" cy="1560716"/>
          </a:xfrm>
        </p:spPr>
        <p:txBody>
          <a:bodyPr>
            <a:noAutofit/>
          </a:bodyPr>
          <a:lstStyle/>
          <a:p>
            <a:r>
              <a:rPr lang="hr-HR" sz="3600" b="1" i="1" dirty="0" smtClean="0"/>
              <a:t>3. </a:t>
            </a:r>
            <a:r>
              <a:rPr lang="hr-HR" sz="3600" b="1" i="1" dirty="0"/>
              <a:t>i</a:t>
            </a:r>
            <a:r>
              <a:rPr lang="hr-HR" sz="3600" b="1" i="1" dirty="0" smtClean="0"/>
              <a:t> 4. Pregled iznošenja problema, identifikacije problema i određivanje ciljeva</a:t>
            </a:r>
            <a:endParaRPr lang="hr-HR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36123"/>
            <a:ext cx="8770571" cy="4355869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Terapeut </a:t>
            </a:r>
            <a:r>
              <a:rPr lang="hr-HR" b="1" dirty="0" smtClean="0"/>
              <a:t>sažima</a:t>
            </a:r>
            <a:r>
              <a:rPr lang="hr-HR" dirty="0" smtClean="0"/>
              <a:t> pacijentove probleme i </a:t>
            </a:r>
            <a:r>
              <a:rPr lang="hr-HR" b="1" dirty="0" smtClean="0"/>
              <a:t>postavlja pitanja </a:t>
            </a:r>
            <a:r>
              <a:rPr lang="hr-HR" dirty="0" smtClean="0"/>
              <a:t>da bi provjerio je li razumio razloge pacijentova dolaska.</a:t>
            </a:r>
          </a:p>
          <a:p>
            <a:r>
              <a:rPr lang="hr-HR" dirty="0" smtClean="0"/>
              <a:t>Terapeut obavezno procjenjuje postoji li rizik za suicid i ako postoji o tome razgovara s pacijentom.</a:t>
            </a:r>
          </a:p>
          <a:p>
            <a:r>
              <a:rPr lang="hr-HR" dirty="0" smtClean="0"/>
              <a:t>Terapeut u razgovoru </a:t>
            </a:r>
            <a:r>
              <a:rPr lang="hr-HR" b="1" dirty="0" smtClean="0"/>
              <a:t>pomaže </a:t>
            </a:r>
            <a:r>
              <a:rPr lang="hr-HR" dirty="0" smtClean="0"/>
              <a:t>pacijentu </a:t>
            </a:r>
            <a:r>
              <a:rPr lang="hr-HR" b="1" dirty="0" smtClean="0"/>
              <a:t>usmjeriti pažnju </a:t>
            </a:r>
            <a:r>
              <a:rPr lang="hr-HR" dirty="0" smtClean="0"/>
              <a:t>i </a:t>
            </a:r>
            <a:r>
              <a:rPr lang="hr-HR" b="1" dirty="0" smtClean="0"/>
              <a:t>rastavlja probleme </a:t>
            </a:r>
            <a:r>
              <a:rPr lang="hr-HR" dirty="0" smtClean="0"/>
              <a:t>u nekoliko manjih na kojima se može raditi: „Čini mi se da imate dva glavna problema…”.</a:t>
            </a:r>
          </a:p>
          <a:p>
            <a:r>
              <a:rPr lang="hr-HR" dirty="0" smtClean="0"/>
              <a:t>Isto tako potiče pacijenta da aktivno sudjeluje u procesu postavljanja ciljeva navodeći pacijenta na to da sastavi </a:t>
            </a:r>
            <a:r>
              <a:rPr lang="hr-HR" b="1" dirty="0" smtClean="0"/>
              <a:t>listu ciljeva </a:t>
            </a:r>
            <a:r>
              <a:rPr lang="hr-HR" dirty="0" smtClean="0"/>
              <a:t>i da općenite ciljeve („Htio bi biti sretniji”) </a:t>
            </a:r>
            <a:r>
              <a:rPr lang="hr-HR" b="1" dirty="0" smtClean="0"/>
              <a:t>odredi u bihevioralnim terminima </a:t>
            </a:r>
            <a:r>
              <a:rPr lang="hr-HR" dirty="0" smtClean="0"/>
              <a:t>(„Družiti ću se sa meni dragim ljudima barem tri puta tjedno.”).</a:t>
            </a:r>
          </a:p>
          <a:p>
            <a:r>
              <a:rPr lang="hr-HR" dirty="0"/>
              <a:t>Z</a:t>
            </a:r>
            <a:r>
              <a:rPr lang="hr-HR" dirty="0" smtClean="0"/>
              <a:t>a </a:t>
            </a:r>
            <a:r>
              <a:rPr lang="hr-HR" b="1" dirty="0" smtClean="0"/>
              <a:t>domaću zadaću </a:t>
            </a:r>
            <a:r>
              <a:rPr lang="hr-HR" dirty="0" smtClean="0"/>
              <a:t>terapeut može odrediti pacijentu da razmisli o još nekim ciljevima.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3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742912"/>
            <a:ext cx="8897565" cy="1560716"/>
          </a:xfrm>
        </p:spPr>
        <p:txBody>
          <a:bodyPr>
            <a:normAutofit/>
          </a:bodyPr>
          <a:lstStyle/>
          <a:p>
            <a:r>
              <a:rPr lang="hr-HR" sz="4000" b="1" i="1" dirty="0" smtClean="0"/>
              <a:t>5. Educiranje pacijenta o kognitivnom modelu</a:t>
            </a:r>
            <a:endParaRPr lang="hr-HR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169622"/>
            <a:ext cx="8770571" cy="392028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400" b="1" dirty="0" smtClean="0"/>
              <a:t>Važan cilj terapije je naučiti pacijenta da postane svoj vlastiti terapeut!</a:t>
            </a:r>
          </a:p>
          <a:p>
            <a:pPr>
              <a:buFontTx/>
              <a:buChar char="-"/>
            </a:pPr>
            <a:r>
              <a:rPr lang="hr-HR" dirty="0" smtClean="0"/>
              <a:t>U početku terapeut pita pacijenta što zna o terapiji, a zatim educira pacijenta o kognitivnom modelu koristeći njegove vlastite primjere.</a:t>
            </a:r>
          </a:p>
          <a:p>
            <a:pPr>
              <a:buFontTx/>
              <a:buChar char="-"/>
            </a:pPr>
            <a:endParaRPr lang="hr-HR" sz="2400" b="1" dirty="0" smtClean="0"/>
          </a:p>
          <a:p>
            <a:pPr marL="0" indent="0" algn="ctr">
              <a:buNone/>
            </a:pPr>
            <a:endParaRPr lang="hr-HR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883050"/>
            <a:ext cx="7611688" cy="267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1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44436"/>
            <a:ext cx="8770571" cy="440574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Terapeut objašnjenje iznosi u jednostavnim rečenicama i provjerava je li pacijent razumio.</a:t>
            </a:r>
          </a:p>
          <a:p>
            <a:r>
              <a:rPr lang="hr-HR" sz="2400" dirty="0" smtClean="0"/>
              <a:t>Upućuje se pacijenta da pokuša identificirati </a:t>
            </a:r>
            <a:r>
              <a:rPr lang="hr-HR" sz="2400" b="1" dirty="0" smtClean="0"/>
              <a:t>automatske misli </a:t>
            </a:r>
            <a:r>
              <a:rPr lang="hr-HR" sz="2400" dirty="0" smtClean="0"/>
              <a:t>koje doprinose lošem raspoloženju i da ih zapiše i zapis donese na sljedeću seansu.</a:t>
            </a:r>
          </a:p>
          <a:p>
            <a:r>
              <a:rPr lang="hr-HR" sz="2400" dirty="0" smtClean="0"/>
              <a:t>Važno je pacijentima objasniti da automatske misli mogu doći i u </a:t>
            </a:r>
            <a:r>
              <a:rPr lang="hr-HR" sz="2400" b="1" dirty="0" smtClean="0"/>
              <a:t>obliku slika. </a:t>
            </a:r>
          </a:p>
          <a:p>
            <a:r>
              <a:rPr lang="hr-HR" sz="2400" dirty="0" smtClean="0"/>
              <a:t>Isto tako je važno poticati pacijenta da zapisuje sve o čemu razgovarate da ima podsjetnik na sve naučeno.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102" y="58190"/>
            <a:ext cx="2734169" cy="209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8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202" y="1133610"/>
            <a:ext cx="8897565" cy="1560716"/>
          </a:xfrm>
        </p:spPr>
        <p:txBody>
          <a:bodyPr/>
          <a:lstStyle/>
          <a:p>
            <a:r>
              <a:rPr lang="hr-HR" b="1" i="1" dirty="0" smtClean="0"/>
              <a:t>6. Očekivanja od terapije</a:t>
            </a:r>
            <a:endParaRPr lang="hr-HR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399"/>
            <a:ext cx="8770571" cy="4228407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Pacijenti često dolaze sa predodžbama o mističnosti terapije i njenoj neshvatljivosti.</a:t>
            </a:r>
          </a:p>
          <a:p>
            <a:r>
              <a:rPr lang="hr-HR" dirty="0" smtClean="0"/>
              <a:t>Terapeut upoznaje pacijenta s terapijom i objašnjava mu da će i on sam </a:t>
            </a:r>
            <a:r>
              <a:rPr lang="hr-HR" b="1" dirty="0" smtClean="0"/>
              <a:t>bolje razumjeti svoje probleme</a:t>
            </a:r>
            <a:r>
              <a:rPr lang="hr-HR" dirty="0" smtClean="0"/>
              <a:t> i </a:t>
            </a:r>
            <a:r>
              <a:rPr lang="hr-HR" b="1" dirty="0" smtClean="0"/>
              <a:t>naučiti ih sam rješavati </a:t>
            </a:r>
            <a:r>
              <a:rPr lang="hr-HR" dirty="0" smtClean="0"/>
              <a:t>te da su i terapeut i pacijent </a:t>
            </a:r>
            <a:r>
              <a:rPr lang="hr-HR" b="1" dirty="0" smtClean="0"/>
              <a:t>jednako odgovorni za uspjeh </a:t>
            </a:r>
            <a:r>
              <a:rPr lang="hr-HR" dirty="0" smtClean="0"/>
              <a:t>terapije.</a:t>
            </a:r>
          </a:p>
          <a:p>
            <a:r>
              <a:rPr lang="hr-HR" dirty="0" smtClean="0"/>
              <a:t>Na početnoj seansi poželjno je dati procjenu o trajanju terapije - najbolje je odrediti granicu </a:t>
            </a:r>
            <a:r>
              <a:rPr lang="hr-HR" b="1" dirty="0" smtClean="0"/>
              <a:t>od 1,5 mjeseci do 4 mjeseca </a:t>
            </a:r>
            <a:r>
              <a:rPr lang="hr-HR" dirty="0" smtClean="0"/>
              <a:t>za većinu pacijenata.</a:t>
            </a:r>
          </a:p>
          <a:p>
            <a:r>
              <a:rPr lang="hr-HR" dirty="0" smtClean="0"/>
              <a:t>Oni s </a:t>
            </a:r>
            <a:r>
              <a:rPr lang="hr-HR" b="1" dirty="0" smtClean="0"/>
              <a:t>kroničnim psihičkim teškoćama i poremećajima ličnosti </a:t>
            </a:r>
            <a:r>
              <a:rPr lang="hr-HR" dirty="0" smtClean="0"/>
              <a:t>mogu ostati na terapiji </a:t>
            </a:r>
            <a:r>
              <a:rPr lang="hr-HR" b="1" dirty="0" smtClean="0"/>
              <a:t>1 godinu</a:t>
            </a:r>
            <a:r>
              <a:rPr lang="hr-HR" dirty="0" smtClean="0"/>
              <a:t>, pa i duže.</a:t>
            </a:r>
          </a:p>
          <a:p>
            <a:r>
              <a:rPr lang="hr-HR" dirty="0" smtClean="0"/>
              <a:t>Predlaže se održavati </a:t>
            </a:r>
            <a:r>
              <a:rPr lang="hr-HR" b="1" dirty="0" smtClean="0"/>
              <a:t>redovite tjedne seanse </a:t>
            </a:r>
            <a:r>
              <a:rPr lang="hr-HR" dirty="0" smtClean="0"/>
              <a:t>koje se </a:t>
            </a:r>
            <a:r>
              <a:rPr lang="hr-HR" b="1" dirty="0" smtClean="0"/>
              <a:t>pred kraj terapije prorjeđuju </a:t>
            </a:r>
            <a:r>
              <a:rPr lang="hr-HR" dirty="0" smtClean="0"/>
              <a:t>kako bi pacijent imao mogućnost samostalnog rješavanja problema, donošenja odluka i korištenja naučenog.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1177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668097"/>
            <a:ext cx="8897565" cy="1560716"/>
          </a:xfrm>
        </p:spPr>
        <p:txBody>
          <a:bodyPr/>
          <a:lstStyle/>
          <a:p>
            <a:r>
              <a:rPr lang="hr-HR" b="1" i="1" dirty="0" smtClean="0"/>
              <a:t>7. Educiranje pacijenta o njegovu poremećaju </a:t>
            </a:r>
            <a:endParaRPr lang="hr-HR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620514"/>
            <a:ext cx="8770571" cy="4221863"/>
          </a:xfrm>
        </p:spPr>
        <p:txBody>
          <a:bodyPr/>
          <a:lstStyle/>
          <a:p>
            <a:r>
              <a:rPr lang="hr-HR" dirty="0" smtClean="0"/>
              <a:t>Većina pacijenata želi:</a:t>
            </a:r>
          </a:p>
          <a:p>
            <a:pPr lvl="1"/>
            <a:r>
              <a:rPr lang="hr-HR" dirty="0" smtClean="0"/>
              <a:t>znati svoju dijagnozu</a:t>
            </a:r>
          </a:p>
          <a:p>
            <a:pPr lvl="1"/>
            <a:r>
              <a:rPr lang="hr-HR" dirty="0" smtClean="0"/>
              <a:t>žele potvrdu da nisu „ludi”</a:t>
            </a:r>
          </a:p>
          <a:p>
            <a:pPr lvl="1"/>
            <a:r>
              <a:rPr lang="hr-HR" dirty="0" smtClean="0"/>
              <a:t>znati da postoje i drugi ljudi sa sličnim problemima i da im je njihov terapeut uspio pomoći</a:t>
            </a:r>
          </a:p>
          <a:p>
            <a:r>
              <a:rPr lang="hr-HR" dirty="0" smtClean="0"/>
              <a:t>Poželjno je da terapeut da pacijentu osnovne informacije o njegovom poremećaju kako bi pacijent počeo neke svoje probleme pripisivati svom poremećaju i na taj način smanjiti samokritičnost.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0118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668098"/>
            <a:ext cx="8897565" cy="1560716"/>
          </a:xfrm>
        </p:spPr>
        <p:txBody>
          <a:bodyPr/>
          <a:lstStyle/>
          <a:p>
            <a:r>
              <a:rPr lang="hr-HR" b="1" i="1" dirty="0" smtClean="0"/>
              <a:t>8. i 9. Sažetak i zadavanje domaće zadaće</a:t>
            </a:r>
            <a:endParaRPr lang="hr-HR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28814"/>
            <a:ext cx="8770571" cy="4155361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Na kraju svake seanse predlaže se da terapeut:</a:t>
            </a:r>
          </a:p>
          <a:p>
            <a:pPr lvl="1"/>
            <a:r>
              <a:rPr lang="hr-HR" dirty="0" smtClean="0"/>
              <a:t>rezimira i naglasi sve važne točke seanse</a:t>
            </a:r>
          </a:p>
          <a:p>
            <a:pPr lvl="1"/>
            <a:r>
              <a:rPr lang="hr-HR" dirty="0" smtClean="0"/>
              <a:t>napravi pregled domaće zadaće na koju je pacijent pristao</a:t>
            </a:r>
          </a:p>
          <a:p>
            <a:r>
              <a:rPr lang="hr-HR" dirty="0" smtClean="0"/>
              <a:t>Na početku terapije uvijek terapeut rezimira seansu, ali kako terapija odmiče ohrabruje se i pacijenta da napravi rezime seanse.</a:t>
            </a:r>
          </a:p>
          <a:p>
            <a:r>
              <a:rPr lang="hr-HR" dirty="0" smtClean="0"/>
              <a:t>U ovoj točci je važno procijeniti je li pacijent dovoljno motiviran da napravi domaću zadaću. Moguće je:</a:t>
            </a:r>
          </a:p>
          <a:p>
            <a:pPr lvl="1"/>
            <a:r>
              <a:rPr lang="hr-HR" dirty="0" smtClean="0"/>
              <a:t>promijeniti naziv </a:t>
            </a:r>
            <a:r>
              <a:rPr lang="hr-HR" b="1" dirty="0" smtClean="0">
                <a:solidFill>
                  <a:srgbClr val="FF0000"/>
                </a:solidFill>
              </a:rPr>
              <a:t>„domaća zadaća” </a:t>
            </a:r>
            <a:r>
              <a:rPr lang="hr-HR" dirty="0" smtClean="0"/>
              <a:t>u </a:t>
            </a:r>
            <a:r>
              <a:rPr lang="hr-HR" b="1" dirty="0" smtClean="0">
                <a:solidFill>
                  <a:srgbClr val="00B050"/>
                </a:solidFill>
              </a:rPr>
              <a:t>„</a:t>
            </a:r>
            <a:r>
              <a:rPr lang="hr-HR" b="1" dirty="0" err="1" smtClean="0">
                <a:solidFill>
                  <a:srgbClr val="00B050"/>
                </a:solidFill>
              </a:rPr>
              <a:t>samopomažuće</a:t>
            </a:r>
            <a:r>
              <a:rPr lang="hr-HR" b="1" dirty="0" smtClean="0">
                <a:solidFill>
                  <a:srgbClr val="00B050"/>
                </a:solidFill>
              </a:rPr>
              <a:t> aktivnosti”  </a:t>
            </a:r>
            <a:r>
              <a:rPr lang="hr-HR" dirty="0" smtClean="0"/>
              <a:t>objasniti pacijentu razliku između </a:t>
            </a:r>
            <a:r>
              <a:rPr lang="hr-HR" b="1" dirty="0" smtClean="0"/>
              <a:t>školske zadaće </a:t>
            </a:r>
            <a:r>
              <a:rPr lang="hr-HR" dirty="0" smtClean="0"/>
              <a:t>(</a:t>
            </a:r>
            <a:r>
              <a:rPr lang="hr-HR" b="1" dirty="0" smtClean="0"/>
              <a:t>nije individualizirana i može biti nekorisna</a:t>
            </a:r>
            <a:r>
              <a:rPr lang="hr-HR" dirty="0" smtClean="0"/>
              <a:t>) i </a:t>
            </a:r>
            <a:r>
              <a:rPr lang="hr-HR" b="1" dirty="0" smtClean="0"/>
              <a:t>terapeutske zadaće </a:t>
            </a:r>
            <a:r>
              <a:rPr lang="hr-HR" dirty="0" smtClean="0"/>
              <a:t>(cilj je da se </a:t>
            </a:r>
            <a:r>
              <a:rPr lang="hr-HR" b="1" dirty="0" smtClean="0"/>
              <a:t>pacijent osjeća bolje </a:t>
            </a:r>
            <a:r>
              <a:rPr lang="hr-HR" dirty="0" smtClean="0"/>
              <a:t>i da </a:t>
            </a:r>
            <a:r>
              <a:rPr lang="hr-HR" b="1" dirty="0" smtClean="0"/>
              <a:t>radi na svojim problemima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da terapeut povuče dio zadaće i ostavi je za neku kasniju seansu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1801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074" y="2737659"/>
            <a:ext cx="8770571" cy="3651504"/>
          </a:xfrm>
        </p:spPr>
        <p:txBody>
          <a:bodyPr/>
          <a:lstStyle/>
          <a:p>
            <a:r>
              <a:rPr lang="hr-HR" dirty="0" smtClean="0"/>
              <a:t>Uobičajene domaće zadaće na prvoj seansi:</a:t>
            </a:r>
          </a:p>
          <a:p>
            <a:pPr marL="0" indent="0">
              <a:buNone/>
            </a:pPr>
            <a:endParaRPr lang="hr-HR" dirty="0" smtClean="0"/>
          </a:p>
          <a:p>
            <a:pPr lvl="1"/>
            <a:r>
              <a:rPr lang="hr-HR" b="1" dirty="0" smtClean="0"/>
              <a:t>edukacija</a:t>
            </a:r>
            <a:r>
              <a:rPr lang="hr-HR" dirty="0" smtClean="0"/>
              <a:t> iz određenog područja (pacijent dobije brošuru ili poglavlje knjige za čitanje)</a:t>
            </a:r>
          </a:p>
          <a:p>
            <a:pPr lvl="1"/>
            <a:r>
              <a:rPr lang="hr-HR" b="1" dirty="0" err="1" smtClean="0"/>
              <a:t>samomotrenje</a:t>
            </a:r>
            <a:r>
              <a:rPr lang="hr-HR" dirty="0" smtClean="0"/>
              <a:t> i/ili </a:t>
            </a:r>
            <a:r>
              <a:rPr lang="hr-HR" b="1" dirty="0" smtClean="0"/>
              <a:t>planiranja i pravljenja rasporeda </a:t>
            </a:r>
            <a:r>
              <a:rPr lang="hr-HR" dirty="0" smtClean="0"/>
              <a:t>za veću aktivaciju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665" y="0"/>
            <a:ext cx="306938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0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050484"/>
            <a:ext cx="8897565" cy="1110826"/>
          </a:xfrm>
        </p:spPr>
        <p:txBody>
          <a:bodyPr/>
          <a:lstStyle/>
          <a:p>
            <a:r>
              <a:rPr lang="hr-HR" b="1" i="1" dirty="0" smtClean="0"/>
              <a:t>10. Povratna informacija</a:t>
            </a:r>
            <a:endParaRPr lang="hr-HR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161309"/>
            <a:ext cx="8770571" cy="4206239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Važno je tražiti povratnu informaciju od pacijenta jer na taj način:</a:t>
            </a:r>
          </a:p>
          <a:p>
            <a:pPr lvl="1"/>
            <a:r>
              <a:rPr lang="hr-HR" dirty="0" smtClean="0"/>
              <a:t>pokazujemo da nam je stalo do pacijentova mišljenja što utječe na izgradnju kvalitetnog odnosa između terapeuta i pacijenta; </a:t>
            </a:r>
          </a:p>
          <a:p>
            <a:pPr lvl="1"/>
            <a:r>
              <a:rPr lang="hr-HR" dirty="0" smtClean="0"/>
              <a:t>dajemo priliku pacijentu da se izrazi</a:t>
            </a:r>
          </a:p>
          <a:p>
            <a:pPr lvl="1"/>
            <a:r>
              <a:rPr lang="hr-HR" dirty="0" smtClean="0"/>
              <a:t>imamo priliku razjasniti eventualne nesporazume</a:t>
            </a:r>
          </a:p>
          <a:p>
            <a:pPr marL="320040" lvl="1" indent="0">
              <a:buNone/>
            </a:pPr>
            <a:endParaRPr lang="hr-HR" dirty="0" smtClean="0"/>
          </a:p>
          <a:p>
            <a:r>
              <a:rPr lang="hr-HR" dirty="0" smtClean="0"/>
              <a:t>Osim verbalne povratne informacije terapeut može tražiti i ispunjavanje </a:t>
            </a:r>
            <a:r>
              <a:rPr lang="hr-HR" b="1" dirty="0" smtClean="0"/>
              <a:t>pismenog izvješća s terapije - Terapijsko izvješće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966314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05" y="789708"/>
            <a:ext cx="8242121" cy="55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19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194560"/>
            <a:ext cx="8770571" cy="3895344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Ponekad pacijent ima </a:t>
            </a:r>
            <a:r>
              <a:rPr lang="hr-HR" dirty="0" smtClean="0">
                <a:solidFill>
                  <a:srgbClr val="FF0000"/>
                </a:solidFill>
              </a:rPr>
              <a:t>negativnu reakciju </a:t>
            </a:r>
            <a:r>
              <a:rPr lang="hr-HR" dirty="0" smtClean="0"/>
              <a:t>na prvu seansu.</a:t>
            </a:r>
          </a:p>
          <a:p>
            <a:r>
              <a:rPr lang="hr-HR" dirty="0" smtClean="0"/>
              <a:t>Npr. pacijent nje siguran da je ova terapija za njega; on ima stvarne probleme,  nisu to samo njegove misli.</a:t>
            </a:r>
          </a:p>
          <a:p>
            <a:r>
              <a:rPr lang="hr-HR" dirty="0" smtClean="0"/>
              <a:t>Terapeut </a:t>
            </a:r>
            <a:r>
              <a:rPr lang="hr-HR" dirty="0" smtClean="0">
                <a:solidFill>
                  <a:srgbClr val="00B050"/>
                </a:solidFill>
              </a:rPr>
              <a:t>pokazuje razumijevanje </a:t>
            </a:r>
            <a:r>
              <a:rPr lang="hr-HR" dirty="0" smtClean="0"/>
              <a:t>za probleme pacijenta i </a:t>
            </a:r>
            <a:r>
              <a:rPr lang="hr-HR" dirty="0" smtClean="0">
                <a:solidFill>
                  <a:srgbClr val="00B050"/>
                </a:solidFill>
              </a:rPr>
              <a:t>odgovara na povratnu informaciju.</a:t>
            </a:r>
          </a:p>
          <a:p>
            <a:pPr marL="0" indent="0">
              <a:buNone/>
            </a:pPr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/>
              <a:t>Traženjem povratne informacije </a:t>
            </a:r>
            <a:r>
              <a:rPr lang="hr-HR" dirty="0" smtClean="0">
                <a:solidFill>
                  <a:srgbClr val="00B050"/>
                </a:solidFill>
              </a:rPr>
              <a:t>jača se terapijski savez </a:t>
            </a:r>
            <a:r>
              <a:rPr lang="hr-HR" dirty="0" smtClean="0"/>
              <a:t>terapeuta i pacijenta.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993" y="77932"/>
            <a:ext cx="4039984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0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86000"/>
            <a:ext cx="8770571" cy="3803904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Najvažniji cilj terapeuta je učiniti terapijski proces razumljivim pacijentu te što efikasnije voditi terapiju, a to postiže pridržavanjem standardne strukture.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Većina pacijenata osjeća se ugodnije ako zna što očekivati, razumiju svoju odgovornost i odgovornost terapeuta i jasno razumiju strukturu seanse koje se terapeut i drži.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781" y="182880"/>
            <a:ext cx="5752408" cy="17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10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202" y="1482745"/>
            <a:ext cx="8897565" cy="1560716"/>
          </a:xfrm>
        </p:spPr>
        <p:txBody>
          <a:bodyPr/>
          <a:lstStyle/>
          <a:p>
            <a:r>
              <a:rPr lang="hr-HR" b="1" i="1" dirty="0" smtClean="0"/>
              <a:t>Literatura </a:t>
            </a:r>
            <a:endParaRPr lang="hr-HR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b="1" dirty="0" smtClean="0"/>
          </a:p>
          <a:p>
            <a:pPr marL="0" indent="0" algn="ctr">
              <a:buNone/>
            </a:pPr>
            <a:r>
              <a:rPr lang="hr-HR" b="1" dirty="0" smtClean="0"/>
              <a:t>„Kognitivna terapija”</a:t>
            </a:r>
          </a:p>
          <a:p>
            <a:pPr marL="0" indent="0" algn="ctr">
              <a:buNone/>
            </a:pPr>
            <a:r>
              <a:rPr lang="hr-HR" b="1" dirty="0" err="1" smtClean="0"/>
              <a:t>Judith</a:t>
            </a:r>
            <a:r>
              <a:rPr lang="hr-HR" b="1" dirty="0" smtClean="0"/>
              <a:t> S. </a:t>
            </a:r>
            <a:r>
              <a:rPr lang="hr-HR" b="1" dirty="0" err="1" smtClean="0"/>
              <a:t>Beck</a:t>
            </a:r>
            <a:endParaRPr lang="hr-HR" b="1" dirty="0" smtClean="0"/>
          </a:p>
          <a:p>
            <a:pPr marL="0" indent="0" algn="ctr">
              <a:buNone/>
            </a:pPr>
            <a:r>
              <a:rPr lang="hr-HR" b="1" dirty="0" smtClean="0"/>
              <a:t>Naklada Slap, 2007.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444784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 smtClean="0"/>
              <a:t>Hvala na pažnji!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210" y="3428999"/>
            <a:ext cx="2682092" cy="203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1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Terapeut zapisuje točke dnevnog reda o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kojima želi razgovarati na inicijalnoj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seansi (ili bilo kojoj drugoj seansi) u </a:t>
            </a:r>
            <a:r>
              <a:rPr lang="hr-HR" b="1" i="1" dirty="0" smtClean="0"/>
              <a:t>Obrazac zabilješki s terapije.</a:t>
            </a:r>
            <a:endParaRPr lang="hr-HR" b="1" i="1" dirty="0"/>
          </a:p>
        </p:txBody>
      </p:sp>
    </p:spTree>
    <p:extLst>
      <p:ext uri="{BB962C8B-B14F-4D97-AF65-F5344CB8AC3E}">
        <p14:creationId xmlns:p14="http://schemas.microsoft.com/office/powerpoint/2010/main" val="421170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44" y="133004"/>
            <a:ext cx="4721629" cy="672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4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r-HR" sz="2200" b="1" i="1" dirty="0" smtClean="0"/>
              <a:t>Ciljevi inicijalne seanse</a:t>
            </a:r>
          </a:p>
          <a:p>
            <a:pPr marL="457200" indent="-457200">
              <a:buAutoNum type="arabicPeriod"/>
            </a:pPr>
            <a:r>
              <a:rPr lang="hr-HR" dirty="0" smtClean="0"/>
              <a:t>Uspostavljanje povjerenja i suradnje</a:t>
            </a:r>
          </a:p>
          <a:p>
            <a:pPr marL="457200" indent="-457200">
              <a:buAutoNum type="arabicPeriod"/>
            </a:pPr>
            <a:r>
              <a:rPr lang="hr-HR" dirty="0" smtClean="0"/>
              <a:t>Upoznavanje pacijenta s kognitivnom terapijom</a:t>
            </a:r>
          </a:p>
          <a:p>
            <a:pPr marL="457200" indent="-457200">
              <a:buAutoNum type="arabicPeriod"/>
            </a:pPr>
            <a:r>
              <a:rPr lang="hr-HR" dirty="0" smtClean="0"/>
              <a:t>Educiranje pacijenta o njegovom poremećaju, o kognitivnom modelu i terapijskom procesu</a:t>
            </a:r>
          </a:p>
          <a:p>
            <a:pPr marL="457200" indent="-457200">
              <a:buAutoNum type="arabicPeriod"/>
            </a:pPr>
            <a:r>
              <a:rPr lang="hr-HR" dirty="0" smtClean="0"/>
              <a:t>Normaliziranje pacijentovih teškoća i ulijevanje nade</a:t>
            </a:r>
          </a:p>
          <a:p>
            <a:pPr marL="457200" indent="-457200">
              <a:buAutoNum type="arabicPeriod"/>
            </a:pPr>
            <a:r>
              <a:rPr lang="hr-HR" dirty="0" smtClean="0"/>
              <a:t>Otkrivanje (i po potrebi ispravljanje) pacijentovih očekivanja od terapije</a:t>
            </a:r>
          </a:p>
          <a:p>
            <a:pPr marL="457200" indent="-457200">
              <a:buAutoNum type="arabicPeriod"/>
            </a:pPr>
            <a:r>
              <a:rPr lang="hr-HR" dirty="0" smtClean="0"/>
              <a:t>Prikupljanje dodatnih informacija o pacijentovim teškoćama</a:t>
            </a:r>
          </a:p>
          <a:p>
            <a:pPr marL="457200" indent="-457200">
              <a:buAutoNum type="arabicPeriod"/>
            </a:pPr>
            <a:r>
              <a:rPr lang="hr-HR" dirty="0" smtClean="0"/>
              <a:t>Upotreba tih informacija radi sastavljanja liste ciljeva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615" y="124691"/>
            <a:ext cx="4272740" cy="196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5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266614"/>
            <a:ext cx="8897565" cy="1560716"/>
          </a:xfrm>
        </p:spPr>
        <p:txBody>
          <a:bodyPr/>
          <a:lstStyle/>
          <a:p>
            <a:r>
              <a:rPr lang="hr-HR" dirty="0" smtClean="0"/>
              <a:t>Struktura inicijalne seanse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77687"/>
            <a:ext cx="8770571" cy="458031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r-HR" dirty="0" smtClean="0"/>
              <a:t>Sastavljanje dnevnog reda (i osiguravanje objašnjenja za takav postupak)</a:t>
            </a:r>
          </a:p>
          <a:p>
            <a:pPr marL="457200" indent="-457200">
              <a:buAutoNum type="arabicPeriod"/>
            </a:pPr>
            <a:r>
              <a:rPr lang="hr-HR" dirty="0" smtClean="0"/>
              <a:t>Provjera raspoloženja, uključujući i rezultate objektivnog mjerenja</a:t>
            </a:r>
          </a:p>
          <a:p>
            <a:pPr marL="457200" indent="-457200">
              <a:buAutoNum type="arabicPeriod"/>
            </a:pPr>
            <a:r>
              <a:rPr lang="hr-HR" dirty="0" smtClean="0"/>
              <a:t>Kratki pregled iznijetih problema i sređivanje podataka</a:t>
            </a:r>
          </a:p>
          <a:p>
            <a:pPr marL="457200" indent="-457200">
              <a:buAutoNum type="arabicPeriod"/>
            </a:pPr>
            <a:r>
              <a:rPr lang="hr-HR" dirty="0" smtClean="0"/>
              <a:t>Identificiranje problema i postavljanje ciljeva</a:t>
            </a:r>
          </a:p>
          <a:p>
            <a:pPr marL="457200" indent="-457200">
              <a:buAutoNum type="arabicPeriod"/>
            </a:pPr>
            <a:r>
              <a:rPr lang="hr-HR" dirty="0" smtClean="0"/>
              <a:t>Educiranje pacijenta o kognitivnom modelu</a:t>
            </a:r>
          </a:p>
          <a:p>
            <a:pPr marL="457200" indent="-457200">
              <a:buAutoNum type="arabicPeriod"/>
            </a:pPr>
            <a:r>
              <a:rPr lang="hr-HR" dirty="0" smtClean="0"/>
              <a:t>Otkrivanje pacijentovih očekivanja od terapije</a:t>
            </a:r>
          </a:p>
          <a:p>
            <a:pPr marL="457200" indent="-457200">
              <a:buAutoNum type="arabicPeriod"/>
            </a:pPr>
            <a:r>
              <a:rPr lang="hr-HR" dirty="0" smtClean="0"/>
              <a:t>Educiranje pacijenta o njegovom poremećaju</a:t>
            </a:r>
          </a:p>
          <a:p>
            <a:pPr marL="457200" indent="-457200">
              <a:buAutoNum type="arabicPeriod"/>
            </a:pPr>
            <a:r>
              <a:rPr lang="hr-HR" dirty="0" smtClean="0"/>
              <a:t>Zadavanje domaće zadaće</a:t>
            </a:r>
          </a:p>
          <a:p>
            <a:pPr marL="457200" indent="-457200">
              <a:buAutoNum type="arabicPeriod"/>
            </a:pPr>
            <a:r>
              <a:rPr lang="hr-HR" dirty="0" smtClean="0"/>
              <a:t>Osiguravanje sažetaka</a:t>
            </a:r>
          </a:p>
          <a:p>
            <a:pPr marL="457200" indent="-457200">
              <a:buAutoNum type="arabicPeriod"/>
            </a:pPr>
            <a:r>
              <a:rPr lang="hr-HR" dirty="0" smtClean="0"/>
              <a:t>Povratna informacija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910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27811"/>
            <a:ext cx="8770571" cy="3862093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Ukoliko </a:t>
            </a:r>
            <a:r>
              <a:rPr lang="hr-HR" b="1" dirty="0" smtClean="0"/>
              <a:t>pacijent uzima lijekove ili ako se radi o zlouporabi droge ili alkohola </a:t>
            </a:r>
            <a:r>
              <a:rPr lang="hr-HR" dirty="0" smtClean="0"/>
              <a:t>terapeut će i to staviti kao jednu od točaka dnevnog reda.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Ciljevi i struktura prve početne seanse se razlikuju u slučaju da </a:t>
            </a:r>
            <a:r>
              <a:rPr lang="hr-HR" b="1" dirty="0" smtClean="0"/>
              <a:t>pacijent ima suicidalne namjere. </a:t>
            </a:r>
            <a:r>
              <a:rPr lang="hr-HR" dirty="0"/>
              <a:t>P</a:t>
            </a:r>
            <a:r>
              <a:rPr lang="hr-HR" dirty="0" smtClean="0"/>
              <a:t>otrebno je procijeniti stupanj pacijentove suicidalnosti i otkriti razloge beznađa te se u tom slučaju provode krizne intervencije.</a:t>
            </a:r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468" y="0"/>
            <a:ext cx="4733033" cy="198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67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366367"/>
            <a:ext cx="8897565" cy="1077575"/>
          </a:xfrm>
        </p:spPr>
        <p:txBody>
          <a:bodyPr>
            <a:normAutofit/>
          </a:bodyPr>
          <a:lstStyle/>
          <a:p>
            <a:r>
              <a:rPr lang="hr-HR" sz="4000" b="1" i="1" dirty="0" smtClean="0"/>
              <a:t>1. Sastavljanje dnevnog reda</a:t>
            </a:r>
            <a:endParaRPr lang="hr-HR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11185"/>
            <a:ext cx="8770571" cy="4422371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Terapeut objašnjava pacijentu da se seansa počinje određivanjem dnevnog reda i da je to važno da bi bili sigurni da će imati vremena za sve što planiraju.</a:t>
            </a:r>
          </a:p>
          <a:p>
            <a:r>
              <a:rPr lang="hr-HR" dirty="0" smtClean="0"/>
              <a:t>Zatim pita pacijenta o tome kako se osjećao, što ga je dovelo na terapiju, što želi postići, koji su problemi koje ima i što očekuje od terapije.</a:t>
            </a:r>
          </a:p>
          <a:p>
            <a:r>
              <a:rPr lang="hr-HR" dirty="0" smtClean="0"/>
              <a:t>Kaže pacijentu i da će mu objasniti kako će terapija ići, što će imati a domaću zadaću i na kraju će rezimirati sve što su govorili.</a:t>
            </a:r>
          </a:p>
          <a:p>
            <a:r>
              <a:rPr lang="hr-HR" dirty="0" smtClean="0"/>
              <a:t>Terapeut pacijentu ostavlja prostora za postavljanje pitanja i izražavanje nedoumica te ga pita je li razumio dnevni red.</a:t>
            </a:r>
          </a:p>
          <a:p>
            <a:r>
              <a:rPr lang="hr-HR" dirty="0" smtClean="0"/>
              <a:t>Sastavljanje dnevnog reda obično ide brzo.</a:t>
            </a:r>
          </a:p>
          <a:p>
            <a:r>
              <a:rPr lang="hr-HR" dirty="0"/>
              <a:t>A</a:t>
            </a:r>
            <a:r>
              <a:rPr lang="hr-HR" dirty="0" smtClean="0"/>
              <a:t>ko dođe do neuspjeha to može rezultirati neproduktivnim razgovorom koji može odvući od usmjeravanja na teme koje su pacijentu važne.</a:t>
            </a:r>
          </a:p>
          <a:p>
            <a:r>
              <a:rPr lang="hr-HR" dirty="0" smtClean="0"/>
              <a:t>Jedna od domaćih zadaća može biti i da razmisli što bi želio staviti na dnevni red na sljedećoj seansi.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600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297094"/>
            <a:ext cx="8897565" cy="1044324"/>
          </a:xfrm>
        </p:spPr>
        <p:txBody>
          <a:bodyPr>
            <a:normAutofit/>
          </a:bodyPr>
          <a:lstStyle/>
          <a:p>
            <a:r>
              <a:rPr lang="hr-HR" sz="4000" b="1" i="1" dirty="0" smtClean="0"/>
              <a:t>2. Provjera raspoloženja</a:t>
            </a:r>
            <a:endParaRPr lang="hr-HR" sz="40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Terapeut može koristiti: </a:t>
            </a:r>
          </a:p>
          <a:p>
            <a:pPr lvl="1"/>
            <a:r>
              <a:rPr lang="hr-HR" dirty="0" smtClean="0"/>
              <a:t>Pacijentovo subjektivno izvješće </a:t>
            </a:r>
          </a:p>
          <a:p>
            <a:pPr lvl="1"/>
            <a:r>
              <a:rPr lang="hr-HR" dirty="0" smtClean="0"/>
              <a:t>(skala od 0 do 100; nisko/srednje/jako)</a:t>
            </a:r>
          </a:p>
          <a:p>
            <a:pPr lvl="1"/>
            <a:r>
              <a:rPr lang="hr-HR" dirty="0" smtClean="0"/>
              <a:t>Objektivne upitnike poput: </a:t>
            </a:r>
          </a:p>
          <a:p>
            <a:pPr lvl="2"/>
            <a:r>
              <a:rPr lang="hr-HR" i="0" dirty="0" err="1" smtClean="0"/>
              <a:t>Beckove</a:t>
            </a:r>
            <a:r>
              <a:rPr lang="hr-HR" i="0" dirty="0" smtClean="0"/>
              <a:t> skale depresivnosti</a:t>
            </a:r>
          </a:p>
          <a:p>
            <a:pPr lvl="2"/>
            <a:r>
              <a:rPr lang="hr-HR" i="0" dirty="0" err="1" smtClean="0"/>
              <a:t>Beckove</a:t>
            </a:r>
            <a:r>
              <a:rPr lang="hr-HR" i="0" dirty="0" smtClean="0"/>
              <a:t> skale anksioznosti </a:t>
            </a:r>
            <a:endParaRPr lang="hr-HR" i="0" dirty="0"/>
          </a:p>
          <a:p>
            <a:pPr lvl="2"/>
            <a:r>
              <a:rPr lang="hr-HR" i="0" dirty="0" err="1" smtClean="0"/>
              <a:t>Beckove</a:t>
            </a:r>
            <a:r>
              <a:rPr lang="hr-HR" i="0" dirty="0" smtClean="0"/>
              <a:t> skale beznađa.</a:t>
            </a:r>
          </a:p>
          <a:p>
            <a:r>
              <a:rPr lang="hr-HR" dirty="0" smtClean="0"/>
              <a:t>Objektivne upitnike možemo primjenjivati i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prije svake seanse i na kraju grafički prikazati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pacijentove rezultate da on ima bolji prikaz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napretka.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482" y="2244436"/>
            <a:ext cx="4532747" cy="429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53535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889</TotalTime>
  <Words>1206</Words>
  <Application>Microsoft Office PowerPoint</Application>
  <PresentationFormat>Custom</PresentationFormat>
  <Paragraphs>110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Feathered</vt:lpstr>
      <vt:lpstr> Struktura prve terapijske seanse</vt:lpstr>
      <vt:lpstr>PowerPoint Presentation</vt:lpstr>
      <vt:lpstr>PowerPoint Presentation</vt:lpstr>
      <vt:lpstr>PowerPoint Presentation</vt:lpstr>
      <vt:lpstr>PowerPoint Presentation</vt:lpstr>
      <vt:lpstr>Struktura inicijalne seanse</vt:lpstr>
      <vt:lpstr>PowerPoint Presentation</vt:lpstr>
      <vt:lpstr>1. Sastavljanje dnevnog reda</vt:lpstr>
      <vt:lpstr>2. Provjera raspoloženja</vt:lpstr>
      <vt:lpstr>3. i 4. Pregled iznošenja problema, identifikacije problema i određivanje ciljeva</vt:lpstr>
      <vt:lpstr>5. Educiranje pacijenta o kognitivnom modelu</vt:lpstr>
      <vt:lpstr>PowerPoint Presentation</vt:lpstr>
      <vt:lpstr>6. Očekivanja od terapije</vt:lpstr>
      <vt:lpstr>7. Educiranje pacijenta o njegovu poremećaju </vt:lpstr>
      <vt:lpstr>8. i 9. Sažetak i zadavanje domaće zadaće</vt:lpstr>
      <vt:lpstr>PowerPoint Presentation</vt:lpstr>
      <vt:lpstr>10. Povratna informacija</vt:lpstr>
      <vt:lpstr>PowerPoint Presentation</vt:lpstr>
      <vt:lpstr>PowerPoint Presentation</vt:lpstr>
      <vt:lpstr>Literatura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prve terapijske seanse</dc:title>
  <dc:creator>Hrvoje Gjurić</dc:creator>
  <cp:lastModifiedBy>HUBIKOT</cp:lastModifiedBy>
  <cp:revision>51</cp:revision>
  <dcterms:created xsi:type="dcterms:W3CDTF">2018-10-03T16:40:02Z</dcterms:created>
  <dcterms:modified xsi:type="dcterms:W3CDTF">2018-10-18T09:59:21Z</dcterms:modified>
</cp:coreProperties>
</file>