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4794-E6DF-408F-80BE-F1DF718702FA}" type="datetimeFigureOut">
              <a:rPr lang="hr-HR" smtClean="0"/>
              <a:t>5.11.2018.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A4376-4C8B-4D74-8E7D-3B292A2D3554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4794-E6DF-408F-80BE-F1DF718702FA}" type="datetimeFigureOut">
              <a:rPr lang="hr-HR" smtClean="0"/>
              <a:t>5.11.2018.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A4376-4C8B-4D74-8E7D-3B292A2D355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4794-E6DF-408F-80BE-F1DF718702FA}" type="datetimeFigureOut">
              <a:rPr lang="hr-HR" smtClean="0"/>
              <a:t>5.11.2018.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A4376-4C8B-4D74-8E7D-3B292A2D355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4794-E6DF-408F-80BE-F1DF718702FA}" type="datetimeFigureOut">
              <a:rPr lang="hr-HR" smtClean="0"/>
              <a:t>5.11.2018.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A4376-4C8B-4D74-8E7D-3B292A2D3554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4794-E6DF-408F-80BE-F1DF718702FA}" type="datetimeFigureOut">
              <a:rPr lang="hr-HR" smtClean="0"/>
              <a:t>5.11.2018.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A4376-4C8B-4D74-8E7D-3B292A2D355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4794-E6DF-408F-80BE-F1DF718702FA}" type="datetimeFigureOut">
              <a:rPr lang="hr-HR" smtClean="0"/>
              <a:t>5.11.2018.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A4376-4C8B-4D74-8E7D-3B292A2D3554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4794-E6DF-408F-80BE-F1DF718702FA}" type="datetimeFigureOut">
              <a:rPr lang="hr-HR" smtClean="0"/>
              <a:t>5.11.2018.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A4376-4C8B-4D74-8E7D-3B292A2D3554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4794-E6DF-408F-80BE-F1DF718702FA}" type="datetimeFigureOut">
              <a:rPr lang="hr-HR" smtClean="0"/>
              <a:t>5.11.2018.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A4376-4C8B-4D74-8E7D-3B292A2D355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4794-E6DF-408F-80BE-F1DF718702FA}" type="datetimeFigureOut">
              <a:rPr lang="hr-HR" smtClean="0"/>
              <a:t>5.11.2018.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A4376-4C8B-4D74-8E7D-3B292A2D355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4794-E6DF-408F-80BE-F1DF718702FA}" type="datetimeFigureOut">
              <a:rPr lang="hr-HR" smtClean="0"/>
              <a:t>5.11.2018.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A4376-4C8B-4D74-8E7D-3B292A2D355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4794-E6DF-408F-80BE-F1DF718702FA}" type="datetimeFigureOut">
              <a:rPr lang="hr-HR" smtClean="0"/>
              <a:t>5.11.2018.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A4376-4C8B-4D74-8E7D-3B292A2D3554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114794-E6DF-408F-80BE-F1DF718702FA}" type="datetimeFigureOut">
              <a:rPr lang="hr-HR" smtClean="0"/>
              <a:t>5.11.2018.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27A4376-4C8B-4D74-8E7D-3B292A2D355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m2zRA5zCA6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148064" y="5373216"/>
            <a:ext cx="3546917" cy="882119"/>
          </a:xfrm>
        </p:spPr>
        <p:txBody>
          <a:bodyPr/>
          <a:lstStyle/>
          <a:p>
            <a:pPr algn="r"/>
            <a:r>
              <a:rPr lang="hr-HR" dirty="0" smtClean="0"/>
              <a:t>Ivona </a:t>
            </a:r>
            <a:r>
              <a:rPr lang="hr-HR" dirty="0" err="1" smtClean="0"/>
              <a:t>Maras</a:t>
            </a:r>
            <a:r>
              <a:rPr lang="hr-HR" dirty="0" smtClean="0"/>
              <a:t>, </a:t>
            </a:r>
            <a:r>
              <a:rPr lang="hr-HR" dirty="0" err="1" smtClean="0"/>
              <a:t>mag.psych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57391" y="332656"/>
            <a:ext cx="8208912" cy="1584175"/>
          </a:xfrm>
        </p:spPr>
        <p:txBody>
          <a:bodyPr/>
          <a:lstStyle/>
          <a:p>
            <a:pPr marL="0" lvl="0" indent="0" algn="ctr" fontAlgn="base">
              <a:spcAft>
                <a:spcPct val="0"/>
              </a:spcAft>
              <a:buNone/>
            </a:pPr>
            <a:r>
              <a:rPr lang="hr-HR" sz="3200" dirty="0">
                <a:solidFill>
                  <a:prstClr val="black"/>
                </a:solidFill>
                <a:effectLst/>
                <a:latin typeface="Comic Sans MS" panose="030F0702030302020204" pitchFamily="66" charset="0"/>
                <a:cs typeface="Arial" charset="0"/>
              </a:rPr>
              <a:t>EVALUACIJA AUTOMATSKIH MISLI</a:t>
            </a:r>
            <a:br>
              <a:rPr lang="hr-HR" sz="3200" dirty="0">
                <a:solidFill>
                  <a:prstClr val="black"/>
                </a:solidFill>
                <a:effectLst/>
                <a:latin typeface="Comic Sans MS" panose="030F0702030302020204" pitchFamily="66" charset="0"/>
                <a:cs typeface="Arial" charset="0"/>
              </a:rPr>
            </a:br>
            <a:endParaRPr lang="hr-HR" sz="6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376683" cy="308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wemagazineforwomen.com/wp-content/uploads/sad-depressed-worried-wom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0" y="4144569"/>
            <a:ext cx="3923928" cy="271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757" y="1772816"/>
            <a:ext cx="4362291" cy="272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58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251520" y="692696"/>
            <a:ext cx="5040560" cy="1008112"/>
          </a:xfrm>
        </p:spPr>
        <p:txBody>
          <a:bodyPr>
            <a:noAutofit/>
          </a:bodyPr>
          <a:lstStyle/>
          <a:p>
            <a:pPr marL="45720" indent="0">
              <a:lnSpc>
                <a:spcPct val="170000"/>
              </a:lnSpc>
              <a:buNone/>
            </a:pPr>
            <a:r>
              <a:rPr lang="hr-HR" sz="2400" b="1" dirty="0" smtClean="0">
                <a:latin typeface="Comic Sans MS" panose="030F0702030302020204" pitchFamily="66" charset="0"/>
              </a:rPr>
              <a:t>4. EMOCIONALNO </a:t>
            </a:r>
            <a:r>
              <a:rPr lang="hr-HR" sz="2400" b="1" dirty="0">
                <a:latin typeface="Comic Sans MS" panose="030F0702030302020204" pitchFamily="66" charset="0"/>
              </a:rPr>
              <a:t>ZAKLJUČIVANJE</a:t>
            </a:r>
          </a:p>
          <a:p>
            <a:endParaRPr lang="hr-HR" sz="1200" dirty="0">
              <a:latin typeface="Comic Sans MS" panose="030F0702030302020204" pitchFamily="66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4355976" y="620688"/>
            <a:ext cx="4572000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hr-HR" dirty="0" smtClean="0">
                <a:latin typeface="Comic Sans MS" panose="030F0702030302020204" pitchFamily="66" charset="0"/>
              </a:rPr>
              <a:t>Vjerovanje da je nešto točno jer se to “osjeća” tako jako da se ignoriraju dokazi koji to opovrgavaju.</a:t>
            </a:r>
          </a:p>
          <a:p>
            <a:r>
              <a:rPr lang="hr-HR" i="1" dirty="0" smtClean="0">
                <a:latin typeface="Comic Sans MS" panose="030F0702030302020204" pitchFamily="66" charset="0"/>
              </a:rPr>
              <a:t>“Znam da sam napravio dosta toga na poslu dobro, ali se još uvijek osjećam neuspješno.”</a:t>
            </a:r>
            <a:endParaRPr lang="hr-HR" i="1" dirty="0">
              <a:latin typeface="Comic Sans MS" panose="030F0702030302020204" pitchFamily="66" charset="0"/>
            </a:endParaRPr>
          </a:p>
        </p:txBody>
      </p:sp>
      <p:sp>
        <p:nvSpPr>
          <p:cNvPr id="5" name="Strelica udesno 4"/>
          <p:cNvSpPr/>
          <p:nvPr/>
        </p:nvSpPr>
        <p:spPr>
          <a:xfrm>
            <a:off x="3491880" y="1268760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395536" y="29969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400" b="1" dirty="0" smtClean="0">
                <a:latin typeface="Comic Sans MS" panose="030F0702030302020204" pitchFamily="66" charset="0"/>
              </a:rPr>
              <a:t>5. ETIKETIRANJE, PRIDAVANJE POGREŠNIH OZNAKA</a:t>
            </a:r>
            <a:endParaRPr lang="hr-HR" sz="2400" b="1" dirty="0">
              <a:latin typeface="Comic Sans MS" panose="030F0702030302020204" pitchFamily="66" charset="0"/>
            </a:endParaRPr>
          </a:p>
        </p:txBody>
      </p:sp>
      <p:sp>
        <p:nvSpPr>
          <p:cNvPr id="7" name="Strelica udesno 6"/>
          <p:cNvSpPr/>
          <p:nvPr/>
        </p:nvSpPr>
        <p:spPr>
          <a:xfrm>
            <a:off x="4582481" y="3415446"/>
            <a:ext cx="395536" cy="335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5079683" y="2996952"/>
            <a:ext cx="3848293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hr-HR" dirty="0" smtClean="0">
                <a:latin typeface="Comic Sans MS" panose="030F0702030302020204" pitchFamily="66" charset="0"/>
              </a:rPr>
              <a:t>Stavljanje čvrstih, općih oznaka na sebe i druge bez uvažavanja dokaza koji govore suprotno. </a:t>
            </a:r>
          </a:p>
          <a:p>
            <a:r>
              <a:rPr lang="hr-HR" i="1" dirty="0" smtClean="0">
                <a:latin typeface="Comic Sans MS" panose="030F0702030302020204" pitchFamily="66" charset="0"/>
              </a:rPr>
              <a:t>“Ja sam gubitnik. On nije dobar.”</a:t>
            </a:r>
            <a:endParaRPr lang="hr-HR" i="1" dirty="0">
              <a:latin typeface="Comic Sans MS" panose="030F0702030302020204" pitchFamily="66" charset="0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262866" y="522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400" b="1" dirty="0" smtClean="0">
                <a:latin typeface="Comic Sans MS" panose="030F0702030302020204" pitchFamily="66" charset="0"/>
              </a:rPr>
              <a:t>6. PRETJERANO UVELIČAVANJE/ UMANJIVANJE</a:t>
            </a:r>
            <a:endParaRPr lang="hr-HR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Strelica udesno 9"/>
          <p:cNvSpPr/>
          <p:nvPr/>
        </p:nvSpPr>
        <p:spPr>
          <a:xfrm>
            <a:off x="3635896" y="5577336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/>
          <p:cNvSpPr/>
          <p:nvPr/>
        </p:nvSpPr>
        <p:spPr>
          <a:xfrm>
            <a:off x="4387763" y="5229200"/>
            <a:ext cx="4572000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hr-HR" dirty="0" smtClean="0">
                <a:latin typeface="Comic Sans MS" panose="030F0702030302020204" pitchFamily="66" charset="0"/>
              </a:rPr>
              <a:t>Pri vrednovanju sebe, drugih i situacija nerazumno uvećavanje negativnog.</a:t>
            </a:r>
          </a:p>
          <a:p>
            <a:r>
              <a:rPr lang="hr-HR" i="1" dirty="0" smtClean="0">
                <a:latin typeface="Comic Sans MS" panose="030F0702030302020204" pitchFamily="66" charset="0"/>
              </a:rPr>
              <a:t>“Dobivanje osrednjih ocjena dokazuje moju nesposobnost, a visokih ne znači da sam pametan.”</a:t>
            </a:r>
            <a:endParaRPr lang="hr-HR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39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395536" y="69269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400" b="1" dirty="0" smtClean="0">
                <a:latin typeface="Comic Sans MS" panose="030F0702030302020204" pitchFamily="66" charset="0"/>
              </a:rPr>
              <a:t>7. MENTALNI FILTER – SELEKTIVNA APSTRAKCIJA</a:t>
            </a:r>
            <a:endParaRPr lang="hr-HR" sz="2400" b="1" dirty="0">
              <a:latin typeface="Comic Sans MS" panose="030F0702030302020204" pitchFamily="66" charset="0"/>
            </a:endParaRPr>
          </a:p>
        </p:txBody>
      </p:sp>
      <p:sp>
        <p:nvSpPr>
          <p:cNvPr id="5" name="Strelica udesno 4"/>
          <p:cNvSpPr/>
          <p:nvPr/>
        </p:nvSpPr>
        <p:spPr>
          <a:xfrm>
            <a:off x="4967536" y="964178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5434365" y="476672"/>
            <a:ext cx="3572515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hr-HR" dirty="0" smtClean="0">
                <a:latin typeface="Comic Sans MS" panose="030F0702030302020204" pitchFamily="66" charset="0"/>
              </a:rPr>
              <a:t>Obraćanje pozornosti na negativne detalje umjesto sagledavanje cijele slike. </a:t>
            </a:r>
          </a:p>
          <a:p>
            <a:pPr algn="just"/>
            <a:r>
              <a:rPr lang="hr-HR" i="1" dirty="0" smtClean="0">
                <a:latin typeface="Comic Sans MS" panose="030F0702030302020204" pitchFamily="66" charset="0"/>
              </a:rPr>
              <a:t>“Zbog jedne loše ocjene u svjedodžbi znači da sam napravio loš posao.”</a:t>
            </a:r>
            <a:endParaRPr lang="hr-HR" i="1" dirty="0">
              <a:latin typeface="Comic Sans MS" panose="030F0702030302020204" pitchFamily="66" charset="0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539552" y="3059668"/>
            <a:ext cx="3209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 smtClean="0">
                <a:latin typeface="Comic Sans MS" panose="030F0702030302020204" pitchFamily="66" charset="0"/>
              </a:rPr>
              <a:t>8. ČITANJE MISLI</a:t>
            </a:r>
            <a:endParaRPr lang="hr-HR" sz="2400" b="1" dirty="0">
              <a:latin typeface="Comic Sans MS" panose="030F0702030302020204" pitchFamily="66" charset="0"/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4571533" y="2837354"/>
            <a:ext cx="4572000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vi-VN" dirty="0" smtClean="0"/>
              <a:t>Vjerovanje kako se zna tuđe razmišljanje, ispuštajući druge vjerojatnije mogućnosti.</a:t>
            </a:r>
          </a:p>
          <a:p>
            <a:r>
              <a:rPr lang="vi-VN" i="1" dirty="0" smtClean="0"/>
              <a:t>“On misli kako ja ne znam najvažniju stvar </a:t>
            </a:r>
            <a:r>
              <a:rPr lang="hr-HR" i="1" dirty="0" smtClean="0"/>
              <a:t>o</a:t>
            </a:r>
            <a:r>
              <a:rPr lang="vi-VN" i="1" dirty="0" smtClean="0"/>
              <a:t> ovom projektu.”</a:t>
            </a:r>
            <a:endParaRPr lang="vi-VN" i="1" dirty="0"/>
          </a:p>
        </p:txBody>
      </p:sp>
      <p:sp>
        <p:nvSpPr>
          <p:cNvPr id="9" name="Strelica udesno 8"/>
          <p:cNvSpPr/>
          <p:nvPr/>
        </p:nvSpPr>
        <p:spPr>
          <a:xfrm>
            <a:off x="3749085" y="3178229"/>
            <a:ext cx="606891" cy="224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539552" y="5373215"/>
            <a:ext cx="30155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 smtClean="0">
                <a:latin typeface="Comic Sans MS" panose="030F0702030302020204" pitchFamily="66" charset="0"/>
              </a:rPr>
              <a:t>9. PRETJERANA </a:t>
            </a:r>
          </a:p>
          <a:p>
            <a:r>
              <a:rPr lang="hr-HR" sz="2400" b="1" dirty="0" smtClean="0">
                <a:latin typeface="Comic Sans MS" panose="030F0702030302020204" pitchFamily="66" charset="0"/>
              </a:rPr>
              <a:t>GENERALIZACIJA</a:t>
            </a:r>
            <a:endParaRPr lang="hr-HR" sz="2400" b="1" dirty="0">
              <a:latin typeface="Comic Sans MS" panose="030F0702030302020204" pitchFamily="66" charset="0"/>
            </a:endParaRPr>
          </a:p>
        </p:txBody>
      </p:sp>
      <p:sp>
        <p:nvSpPr>
          <p:cNvPr id="11" name="Strelica udesno 10"/>
          <p:cNvSpPr/>
          <p:nvPr/>
        </p:nvSpPr>
        <p:spPr>
          <a:xfrm>
            <a:off x="3555121" y="5661248"/>
            <a:ext cx="584831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/>
          <p:cNvSpPr/>
          <p:nvPr/>
        </p:nvSpPr>
        <p:spPr>
          <a:xfrm>
            <a:off x="4355976" y="5050049"/>
            <a:ext cx="4572000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just"/>
            <a:r>
              <a:rPr lang="hr-HR" dirty="0" smtClean="0">
                <a:latin typeface="Comic Sans MS" panose="030F0702030302020204" pitchFamily="66" charset="0"/>
              </a:rPr>
              <a:t>Stvaranje negativnih zaključaka koji nadilaze trenutnu situaciju.</a:t>
            </a:r>
          </a:p>
          <a:p>
            <a:pPr algn="just"/>
            <a:r>
              <a:rPr lang="hr-HR" i="1" dirty="0" smtClean="0">
                <a:latin typeface="Comic Sans MS" panose="030F0702030302020204" pitchFamily="66" charset="0"/>
              </a:rPr>
              <a:t>“Zato što sam se osjećao neugodno na druženju nemam ono što je potrebno za prijateljstvo.”</a:t>
            </a:r>
            <a:endParaRPr lang="hr-HR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43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07504" y="476672"/>
            <a:ext cx="3876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 smtClean="0">
                <a:latin typeface="Comic Sans MS" panose="030F0702030302020204" pitchFamily="66" charset="0"/>
              </a:rPr>
              <a:t>10. PERSONALIZACIJA</a:t>
            </a:r>
            <a:endParaRPr lang="hr-HR" sz="2400" b="1" dirty="0">
              <a:latin typeface="Comic Sans MS" panose="030F0702030302020204" pitchFamily="66" charset="0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4427984" y="260648"/>
            <a:ext cx="4572000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hr-HR" dirty="0" smtClean="0">
                <a:latin typeface="Comic Sans MS" panose="030F0702030302020204" pitchFamily="66" charset="0"/>
              </a:rPr>
              <a:t>Vjerovanje kako se drugi ponašaju negativno zbog nas, bez uvažavanja vjerojatnijih objašnjenja.</a:t>
            </a:r>
          </a:p>
          <a:p>
            <a:r>
              <a:rPr lang="hr-HR" i="1" dirty="0" smtClean="0">
                <a:latin typeface="Comic Sans MS" panose="030F0702030302020204" pitchFamily="66" charset="0"/>
              </a:rPr>
              <a:t>“Majstor je bio oštar prema meni jer sam napravio nešto loše.”</a:t>
            </a:r>
            <a:endParaRPr lang="hr-HR" i="1" dirty="0">
              <a:latin typeface="Comic Sans MS" panose="030F0702030302020204" pitchFamily="66" charset="0"/>
            </a:endParaRPr>
          </a:p>
        </p:txBody>
      </p:sp>
      <p:sp>
        <p:nvSpPr>
          <p:cNvPr id="6" name="Strelica udesno 5"/>
          <p:cNvSpPr/>
          <p:nvPr/>
        </p:nvSpPr>
        <p:spPr>
          <a:xfrm>
            <a:off x="3983886" y="592087"/>
            <a:ext cx="372090" cy="230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170021" y="2669399"/>
            <a:ext cx="37048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 smtClean="0">
                <a:latin typeface="Comic Sans MS" panose="030F0702030302020204" pitchFamily="66" charset="0"/>
              </a:rPr>
              <a:t>11. IMPERATIVI</a:t>
            </a:r>
          </a:p>
          <a:p>
            <a:r>
              <a:rPr lang="hr-HR" sz="2400" b="1" dirty="0" smtClean="0">
                <a:latin typeface="Comic Sans MS" panose="030F0702030302020204" pitchFamily="66" charset="0"/>
              </a:rPr>
              <a:t> (TREBATI I MORATI)</a:t>
            </a:r>
            <a:endParaRPr lang="hr-HR" sz="2400" b="1" dirty="0">
              <a:latin typeface="Comic Sans MS" panose="030F0702030302020204" pitchFamily="66" charset="0"/>
            </a:endParaRPr>
          </a:p>
        </p:txBody>
      </p:sp>
      <p:sp>
        <p:nvSpPr>
          <p:cNvPr id="8" name="Strelica udesno 7"/>
          <p:cNvSpPr/>
          <p:nvPr/>
        </p:nvSpPr>
        <p:spPr>
          <a:xfrm>
            <a:off x="3781966" y="2968916"/>
            <a:ext cx="574010" cy="2319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4542796" y="2660602"/>
            <a:ext cx="4572000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hr-HR" dirty="0" smtClean="0">
                <a:latin typeface="Comic Sans MS" panose="030F0702030302020204" pitchFamily="66" charset="0"/>
              </a:rPr>
              <a:t>Precizne i čvrste ideje kako bismo se trebali ponašati i precjenjivanje lošeg ako se tako ne ponašamo. </a:t>
            </a:r>
          </a:p>
          <a:p>
            <a:r>
              <a:rPr lang="hr-HR" i="1" dirty="0" smtClean="0">
                <a:latin typeface="Comic Sans MS" panose="030F0702030302020204" pitchFamily="66" charset="0"/>
              </a:rPr>
              <a:t>“Trebam uvijek dati sve od sebe, greške su nedopustive.”</a:t>
            </a:r>
            <a:endParaRPr lang="hr-HR" i="1" dirty="0">
              <a:latin typeface="Comic Sans MS" panose="030F0702030302020204" pitchFamily="66" charset="0"/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323528" y="5157192"/>
            <a:ext cx="4325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 smtClean="0">
                <a:latin typeface="Comic Sans MS" panose="030F0702030302020204" pitchFamily="66" charset="0"/>
              </a:rPr>
              <a:t>12. TUNELSKO GLEDANJE</a:t>
            </a:r>
            <a:endParaRPr lang="hr-HR" sz="2400" b="1" dirty="0">
              <a:latin typeface="Comic Sans MS" panose="030F0702030302020204" pitchFamily="66" charset="0"/>
            </a:endParaRPr>
          </a:p>
        </p:txBody>
      </p:sp>
      <p:sp>
        <p:nvSpPr>
          <p:cNvPr id="11" name="Strelica udesno 10"/>
          <p:cNvSpPr/>
          <p:nvPr/>
        </p:nvSpPr>
        <p:spPr>
          <a:xfrm>
            <a:off x="4648751" y="5301208"/>
            <a:ext cx="355297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/>
          <p:cNvSpPr/>
          <p:nvPr/>
        </p:nvSpPr>
        <p:spPr>
          <a:xfrm>
            <a:off x="5017922" y="4880193"/>
            <a:ext cx="3863548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dirty="0" smtClean="0"/>
              <a:t>Viđenje samo nekih aspekata situacije.</a:t>
            </a:r>
          </a:p>
          <a:p>
            <a:pPr algn="just"/>
            <a:r>
              <a:rPr lang="vi-VN" i="1" dirty="0" smtClean="0"/>
              <a:t>“Učitelj mog sina ne može ništa napraviti kako treba, kritičan je, neosjetljiv i loš u ponašanju.”</a:t>
            </a:r>
            <a:endParaRPr lang="vi-VN" i="1" dirty="0"/>
          </a:p>
        </p:txBody>
      </p:sp>
    </p:spTree>
    <p:extLst>
      <p:ext uri="{BB962C8B-B14F-4D97-AF65-F5344CB8AC3E}">
        <p14:creationId xmlns:p14="http://schemas.microsoft.com/office/powerpoint/2010/main" val="379250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611560" y="476672"/>
            <a:ext cx="7776864" cy="115212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hr-HR" sz="2400" b="1" dirty="0" smtClean="0">
                <a:latin typeface="Comic Sans MS" panose="030F0702030302020204" pitchFamily="66" charset="0"/>
              </a:rPr>
              <a:t>ISPITIVANJE U SVRHU VREDNOVANJA KORISNOSTI AUTOMATSKIH MISLI</a:t>
            </a:r>
            <a:endParaRPr lang="hr-HR" sz="2400" b="1" dirty="0">
              <a:latin typeface="Comic Sans MS" panose="030F0702030302020204" pitchFamily="66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539552" y="198884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latin typeface="Comic Sans MS" panose="030F0702030302020204" pitchFamily="66" charset="0"/>
              </a:rPr>
              <a:t>Neke AM mogu biti potpuno valjane ili, usprkos vrednovanju, pacijent može i dalje vjerovati kako su sasvim valjane i kad one to nisu.</a:t>
            </a:r>
          </a:p>
          <a:p>
            <a:endParaRPr lang="hr-HR" dirty="0" smtClean="0">
              <a:latin typeface="Comic Sans MS" panose="030F0702030302020204" pitchFamily="66" charset="0"/>
            </a:endParaRPr>
          </a:p>
          <a:p>
            <a:r>
              <a:rPr lang="hr-HR" dirty="0" smtClean="0">
                <a:latin typeface="Comic Sans MS" panose="030F0702030302020204" pitchFamily="66" charset="0"/>
              </a:rPr>
              <a:t>U tom slučaju se procjenjuje </a:t>
            </a:r>
            <a:r>
              <a:rPr lang="hr-HR" b="1" dirty="0" smtClean="0">
                <a:latin typeface="Comic Sans MS" panose="030F0702030302020204" pitchFamily="66" charset="0"/>
              </a:rPr>
              <a:t>KORISNOST MISLI.</a:t>
            </a:r>
            <a:endParaRPr lang="hr-HR" b="1" dirty="0">
              <a:latin typeface="Comic Sans MS" panose="030F0702030302020204" pitchFamily="66" charset="0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1259632" y="3645024"/>
            <a:ext cx="6480720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dirty="0" smtClean="0">
                <a:latin typeface="Comic Sans MS" panose="030F0702030302020204" pitchFamily="66" charset="0"/>
              </a:rPr>
              <a:t>Terapeut pomaže klijentu odrediti učinak svog mišljenja ili tražiti nedostatke i prednosti zadržavanja takve misli nakon čega slijedi </a:t>
            </a:r>
            <a:r>
              <a:rPr lang="hr-HR" b="1" dirty="0" smtClean="0">
                <a:latin typeface="Comic Sans MS" panose="030F0702030302020204" pitchFamily="66" charset="0"/>
              </a:rPr>
              <a:t>adaptivni odgovor na misao.</a:t>
            </a:r>
          </a:p>
          <a:p>
            <a:pPr algn="just">
              <a:lnSpc>
                <a:spcPct val="150000"/>
              </a:lnSpc>
            </a:pPr>
            <a:endParaRPr lang="hr-HR" b="1" dirty="0" smtClean="0">
              <a:latin typeface="Comic Sans MS" panose="030F0702030302020204" pitchFamily="66" charset="0"/>
            </a:endParaRPr>
          </a:p>
          <a:p>
            <a:pPr algn="just"/>
            <a:r>
              <a:rPr lang="hr-HR" dirty="0" smtClean="0">
                <a:latin typeface="Comic Sans MS" panose="030F0702030302020204" pitchFamily="66" charset="0"/>
              </a:rPr>
              <a:t>...Što imate od toga da sebi neprekidno govorite: “Nikad neću dobiti posao”...</a:t>
            </a:r>
            <a:endParaRPr lang="hr-H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73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208912" cy="75326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hr-HR" sz="2400" b="1" dirty="0">
                <a:latin typeface="Comic Sans MS" panose="030F0702030302020204" pitchFamily="66" charset="0"/>
              </a:rPr>
              <a:t>PROCJENA DJELOTVORNOSTI VREDNOVANJA </a:t>
            </a:r>
            <a:r>
              <a:rPr lang="hr-HR" sz="2400" b="1" dirty="0" smtClean="0">
                <a:latin typeface="Comic Sans MS" panose="030F0702030302020204" pitchFamily="66" charset="0"/>
              </a:rPr>
              <a:t>AUTOMATSKE MISLI</a:t>
            </a:r>
            <a:endParaRPr lang="hr-HR" sz="2400" b="1" dirty="0">
              <a:latin typeface="Comic Sans MS" panose="030F0702030302020204" pitchFamily="66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1227571" y="2132856"/>
            <a:ext cx="6984776" cy="17083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dirty="0" smtClean="0">
                <a:latin typeface="Comic Sans MS" panose="030F0702030302020204" pitchFamily="66" charset="0"/>
              </a:rPr>
              <a:t>Ako klijent više ne vjeruje jako u automatsku misao i ako je njegova emocionalna reakcija značajno snižena, </a:t>
            </a:r>
            <a:r>
              <a:rPr lang="pl-PL" dirty="0" smtClean="0">
                <a:latin typeface="Comic Sans MS" panose="030F0702030302020204" pitchFamily="66" charset="0"/>
              </a:rPr>
              <a:t>terapeutu je to znak da može prijeći na nešto drugo. </a:t>
            </a:r>
          </a:p>
          <a:p>
            <a:pPr algn="just">
              <a:lnSpc>
                <a:spcPct val="150000"/>
              </a:lnSpc>
            </a:pPr>
            <a:endParaRPr lang="hr-HR" dirty="0">
              <a:latin typeface="Comic Sans MS" panose="030F0702030302020204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33056"/>
            <a:ext cx="4392488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6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07504" y="548680"/>
            <a:ext cx="8784976" cy="93610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hr-HR" sz="2400" b="1" dirty="0" smtClean="0">
                <a:latin typeface="Comic Sans MS" panose="030F0702030302020204" pitchFamily="66" charset="0"/>
              </a:rPr>
              <a:t>KONCEPTUALIZACIJA UZROKA NEDJELOTVORNOSTI VREDNOVANJA AUTOMATSKE MISLI</a:t>
            </a:r>
            <a:endParaRPr lang="hr-HR" sz="2400" b="1" dirty="0">
              <a:latin typeface="Comic Sans MS" panose="030F0702030302020204" pitchFamily="66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179512" y="1700808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latin typeface="Comic Sans MS" panose="030F0702030302020204" pitchFamily="66" charset="0"/>
              </a:rPr>
              <a:t>U slučaju da pacijent </a:t>
            </a:r>
            <a:r>
              <a:rPr lang="hr-HR" b="1" dirty="0" smtClean="0">
                <a:latin typeface="Comic Sans MS" panose="030F0702030302020204" pitchFamily="66" charset="0"/>
              </a:rPr>
              <a:t>još uvijek značajno vjeruje u AM </a:t>
            </a:r>
            <a:r>
              <a:rPr lang="hr-HR" dirty="0" smtClean="0">
                <a:latin typeface="Comic Sans MS" panose="030F0702030302020204" pitchFamily="66" charset="0"/>
              </a:rPr>
              <a:t>i ne osjeća se emocionalno bolje, terapeut nastoji razumjeti zbog čega pokušaj kognitivne </a:t>
            </a:r>
            <a:r>
              <a:rPr lang="hr-HR" dirty="0" err="1" smtClean="0">
                <a:latin typeface="Comic Sans MS" panose="030F0702030302020204" pitchFamily="66" charset="0"/>
              </a:rPr>
              <a:t>restrukturacije</a:t>
            </a:r>
            <a:r>
              <a:rPr lang="hr-HR" dirty="0" smtClean="0">
                <a:latin typeface="Comic Sans MS" panose="030F0702030302020204" pitchFamily="66" charset="0"/>
              </a:rPr>
              <a:t> nije bio učinkovit.</a:t>
            </a:r>
            <a:endParaRPr lang="hr-HR" dirty="0">
              <a:latin typeface="Comic Sans MS" panose="030F0702030302020204" pitchFamily="66" charset="0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179512" y="2924944"/>
            <a:ext cx="8712968" cy="38318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r-HR" dirty="0" smtClean="0"/>
              <a:t>Mogući razlozi:</a:t>
            </a:r>
          </a:p>
          <a:p>
            <a:endParaRPr lang="hr-HR" dirty="0" smtClean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r-HR" dirty="0" smtClean="0"/>
              <a:t>Postoje druge, važnije misli koje nisu identificirane/vrednovane.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r-HR" dirty="0" smtClean="0"/>
              <a:t>Vrednovanje AM je površno ili neadekvatno.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r-HR" dirty="0" smtClean="0"/>
              <a:t>Klijent nije iznio dovoljno dokaza za koje vjeruje da podržavaju AM.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r-HR" dirty="0" smtClean="0"/>
              <a:t>AM je ujedno i bazično vjerovanje.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r-HR" dirty="0" smtClean="0"/>
              <a:t>Klijent je racionalno shvatio iskrivljenost AM, ali emocionalno joj još ne vjeruje.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r-HR" dirty="0" smtClean="0"/>
              <a:t>Klijent je vrednovanje primio s rezervom.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87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539552" y="692696"/>
            <a:ext cx="8064896" cy="3168352"/>
          </a:xfrm>
        </p:spPr>
        <p:txBody>
          <a:bodyPr/>
          <a:lstStyle/>
          <a:p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www.youtube.com/watch?v=m2zRA5zCA6M</a:t>
            </a:r>
            <a:endParaRPr lang="hr-HR" dirty="0" smtClean="0"/>
          </a:p>
          <a:p>
            <a:pPr marL="45720" indent="0">
              <a:buNone/>
            </a:pPr>
            <a:r>
              <a:rPr lang="hr-HR" dirty="0" smtClean="0"/>
              <a:t>AUTOMATSKE MISLI (video)</a:t>
            </a:r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714259"/>
            <a:ext cx="6768752" cy="507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395536" y="116632"/>
            <a:ext cx="8352928" cy="1152128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45720" indent="0">
              <a:buNone/>
            </a:pPr>
            <a:r>
              <a:rPr lang="hr-HR" b="1" dirty="0">
                <a:latin typeface="Comic Sans MS" panose="030F0702030302020204" pitchFamily="66" charset="0"/>
              </a:rPr>
              <a:t>DONOŠENJE ODLUKE O IZBORU </a:t>
            </a:r>
            <a:r>
              <a:rPr lang="hr-HR" b="1" dirty="0" smtClean="0">
                <a:latin typeface="Comic Sans MS" panose="030F0702030302020204" pitchFamily="66" charset="0"/>
              </a:rPr>
              <a:t>AUTOMATSKIH </a:t>
            </a:r>
            <a:r>
              <a:rPr lang="hr-HR" b="1" dirty="0">
                <a:latin typeface="Comic Sans MS" panose="030F0702030302020204" pitchFamily="66" charset="0"/>
              </a:rPr>
              <a:t>MISLI</a:t>
            </a:r>
            <a:br>
              <a:rPr lang="hr-HR" b="1" dirty="0">
                <a:latin typeface="Comic Sans MS" panose="030F0702030302020204" pitchFamily="66" charset="0"/>
              </a:rPr>
            </a:br>
            <a:r>
              <a:rPr lang="hr-HR" b="1" dirty="0">
                <a:latin typeface="Comic Sans MS" panose="030F0702030302020204" pitchFamily="66" charset="0"/>
              </a:rPr>
              <a:t>              NA KOJE SE TREBA USMJERITI</a:t>
            </a:r>
          </a:p>
        </p:txBody>
      </p:sp>
      <p:sp>
        <p:nvSpPr>
          <p:cNvPr id="4" name="Pravokutnik 3"/>
          <p:cNvSpPr/>
          <p:nvPr/>
        </p:nvSpPr>
        <p:spPr>
          <a:xfrm>
            <a:off x="0" y="1556792"/>
            <a:ext cx="8316416" cy="5314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latin typeface="Comic Sans MS" panose="030F0702030302020204" pitchFamily="66" charset="0"/>
              </a:rPr>
              <a:t>Na seansi možemo otkriti nekoliko ili mnogo AM.</a:t>
            </a:r>
          </a:p>
          <a:p>
            <a:r>
              <a:rPr lang="hr-HR" sz="2000" dirty="0" smtClean="0">
                <a:latin typeface="Comic Sans MS" panose="030F0702030302020204" pitchFamily="66" charset="0"/>
              </a:rPr>
              <a:t>Otkrivši jednu, kako odlučiti što dalje? </a:t>
            </a:r>
          </a:p>
          <a:p>
            <a:r>
              <a:rPr lang="hr-HR" sz="2000" b="1" dirty="0" smtClean="0">
                <a:latin typeface="Comic Sans MS" panose="030F0702030302020204" pitchFamily="66" charset="0"/>
              </a:rPr>
              <a:t>Možemo:</a:t>
            </a:r>
          </a:p>
          <a:p>
            <a:pPr>
              <a:lnSpc>
                <a:spcPct val="150000"/>
              </a:lnSpc>
            </a:pPr>
            <a:endParaRPr lang="hr-HR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hr-HR" sz="2000" dirty="0" smtClean="0">
                <a:latin typeface="Comic Sans MS" panose="030F0702030302020204" pitchFamily="66" charset="0"/>
              </a:rPr>
              <a:t>1. Usmjeriti se na AM.</a:t>
            </a:r>
          </a:p>
          <a:p>
            <a:pPr>
              <a:lnSpc>
                <a:spcPct val="150000"/>
              </a:lnSpc>
            </a:pPr>
            <a:r>
              <a:rPr lang="hr-HR" sz="2000" dirty="0" smtClean="0">
                <a:latin typeface="Comic Sans MS" panose="030F0702030302020204" pitchFamily="66" charset="0"/>
              </a:rPr>
              <a:t>2. Istražiti više o situaciji povezanoj s AM </a:t>
            </a:r>
          </a:p>
          <a:p>
            <a:pPr>
              <a:lnSpc>
                <a:spcPct val="150000"/>
              </a:lnSpc>
            </a:pPr>
            <a:r>
              <a:rPr lang="hr-HR" sz="2000" dirty="0" smtClean="0">
                <a:latin typeface="Comic Sans MS" panose="030F0702030302020204" pitchFamily="66" charset="0"/>
              </a:rPr>
              <a:t>3. Istražiti koliko je tipična AM</a:t>
            </a:r>
          </a:p>
          <a:p>
            <a:pPr>
              <a:lnSpc>
                <a:spcPct val="150000"/>
              </a:lnSpc>
            </a:pPr>
            <a:r>
              <a:rPr lang="hr-HR" sz="2000" dirty="0" smtClean="0">
                <a:latin typeface="Comic Sans MS" panose="030F0702030302020204" pitchFamily="66" charset="0"/>
              </a:rPr>
              <a:t>4. Identificirati druge AM i predodžbe u toj situaciji</a:t>
            </a:r>
          </a:p>
          <a:p>
            <a:pPr>
              <a:lnSpc>
                <a:spcPct val="150000"/>
              </a:lnSpc>
            </a:pPr>
            <a:r>
              <a:rPr lang="hr-HR" sz="2000" dirty="0" smtClean="0">
                <a:latin typeface="Comic Sans MS" panose="030F0702030302020204" pitchFamily="66" charset="0"/>
              </a:rPr>
              <a:t>5. Rješavati problem o situaciji združenoj s AM</a:t>
            </a:r>
          </a:p>
          <a:p>
            <a:pPr>
              <a:lnSpc>
                <a:spcPct val="150000"/>
              </a:lnSpc>
            </a:pPr>
            <a:r>
              <a:rPr lang="hr-HR" sz="2000" dirty="0" smtClean="0">
                <a:latin typeface="Comic Sans MS" panose="030F0702030302020204" pitchFamily="66" charset="0"/>
              </a:rPr>
              <a:t>6. Istražiti vjerovanja koja su u podlozi AM</a:t>
            </a:r>
          </a:p>
          <a:p>
            <a:pPr>
              <a:lnSpc>
                <a:spcPct val="150000"/>
              </a:lnSpc>
            </a:pPr>
            <a:r>
              <a:rPr lang="hr-HR" sz="2000" dirty="0" smtClean="0">
                <a:latin typeface="Comic Sans MS" panose="030F0702030302020204" pitchFamily="66" charset="0"/>
              </a:rPr>
              <a:t>7. Krenuti na drugu temu.</a:t>
            </a:r>
          </a:p>
          <a:p>
            <a:pPr>
              <a:lnSpc>
                <a:spcPct val="150000"/>
              </a:lnSpc>
            </a:pPr>
            <a:r>
              <a:rPr lang="hr-HR" sz="2000" dirty="0" smtClean="0">
                <a:latin typeface="Comic Sans MS" panose="030F0702030302020204" pitchFamily="66" charset="0"/>
              </a:rPr>
              <a:t> </a:t>
            </a:r>
            <a:endParaRPr lang="hr-HR" sz="2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76" y="1890774"/>
            <a:ext cx="3651224" cy="2437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20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17254"/>
            <a:ext cx="6402288" cy="426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640960" cy="1296144"/>
          </a:xfrm>
        </p:spPr>
        <p:txBody>
          <a:bodyPr/>
          <a:lstStyle/>
          <a:p>
            <a:pPr marL="45720" indent="0">
              <a:buNone/>
            </a:pPr>
            <a:r>
              <a:rPr lang="vi-VN" b="1" i="1" dirty="0"/>
              <a:t>Kako  terapeut odabire između tih mogućnosti? </a:t>
            </a:r>
            <a:endParaRPr lang="hr-HR" b="1" i="1" dirty="0" smtClean="0"/>
          </a:p>
          <a:p>
            <a:pPr marL="45720" indent="0">
              <a:buNone/>
            </a:pPr>
            <a:r>
              <a:rPr lang="vi-VN" b="1" i="1" dirty="0" smtClean="0"/>
              <a:t>Pita </a:t>
            </a:r>
            <a:r>
              <a:rPr lang="vi-VN" b="1" i="1" dirty="0"/>
              <a:t>sebe:</a:t>
            </a:r>
            <a:endParaRPr lang="hr-HR" b="1" i="1" dirty="0"/>
          </a:p>
        </p:txBody>
      </p:sp>
      <p:sp>
        <p:nvSpPr>
          <p:cNvPr id="4" name="Pravokutnik 3"/>
          <p:cNvSpPr/>
          <p:nvPr/>
        </p:nvSpPr>
        <p:spPr>
          <a:xfrm>
            <a:off x="395536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5" name="Elipsasti oblačić 4"/>
          <p:cNvSpPr/>
          <p:nvPr/>
        </p:nvSpPr>
        <p:spPr>
          <a:xfrm>
            <a:off x="4572000" y="2313604"/>
            <a:ext cx="3659660" cy="1800200"/>
          </a:xfrm>
          <a:prstGeom prst="wedgeEllipseCallout">
            <a:avLst>
              <a:gd name="adj1" fmla="val -70964"/>
              <a:gd name="adj2" fmla="val -55459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i="1" dirty="0" smtClean="0">
                <a:latin typeface="Comic Sans MS" panose="030F0702030302020204" pitchFamily="66" charset="0"/>
              </a:rPr>
              <a:t>Što želim postići na ovoj seansi?  Koji nam je terapijski cilj?</a:t>
            </a:r>
          </a:p>
          <a:p>
            <a:pPr algn="ctr"/>
            <a:r>
              <a:rPr lang="hr-HR" i="1" dirty="0" smtClean="0">
                <a:latin typeface="Comic Sans MS" panose="030F0702030302020204" pitchFamily="66" charset="0"/>
              </a:rPr>
              <a:t>Što je pacijent stavio na dnevni red? </a:t>
            </a:r>
            <a:endParaRPr lang="hr-HR" i="1" dirty="0">
              <a:latin typeface="Comic Sans MS" panose="030F0702030302020204" pitchFamily="66" charset="0"/>
            </a:endParaRPr>
          </a:p>
        </p:txBody>
      </p:sp>
      <p:sp>
        <p:nvSpPr>
          <p:cNvPr id="6" name="Elipsasti oblačić 5"/>
          <p:cNvSpPr/>
          <p:nvPr/>
        </p:nvSpPr>
        <p:spPr>
          <a:xfrm>
            <a:off x="2267744" y="548680"/>
            <a:ext cx="4032448" cy="1368152"/>
          </a:xfrm>
          <a:prstGeom prst="wedgeEllipseCallout">
            <a:avLst>
              <a:gd name="adj1" fmla="val -18034"/>
              <a:gd name="adj2" fmla="val 66144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i="1" dirty="0" smtClean="0">
                <a:latin typeface="Comic Sans MS" panose="030F0702030302020204" pitchFamily="66" charset="0"/>
              </a:rPr>
              <a:t>Je li misao na koju ću se usmjeriti važna? Izgleda li značajno iskrivljena ili </a:t>
            </a:r>
            <a:r>
              <a:rPr lang="hr-HR" i="1" dirty="0" err="1" smtClean="0">
                <a:latin typeface="Comic Sans MS" panose="030F0702030302020204" pitchFamily="66" charset="0"/>
              </a:rPr>
              <a:t>disfunkcionalna</a:t>
            </a:r>
            <a:r>
              <a:rPr lang="hr-HR" i="1" dirty="0" smtClean="0">
                <a:latin typeface="Comic Sans MS" panose="030F0702030302020204" pitchFamily="66" charset="0"/>
              </a:rPr>
              <a:t>?</a:t>
            </a:r>
            <a:endParaRPr lang="hr-HR" i="1" dirty="0">
              <a:latin typeface="Comic Sans MS" panose="030F0702030302020204" pitchFamily="66" charset="0"/>
            </a:endParaRPr>
          </a:p>
        </p:txBody>
      </p:sp>
      <p:sp>
        <p:nvSpPr>
          <p:cNvPr id="7" name="Elipsasti oblačić 6"/>
          <p:cNvSpPr/>
          <p:nvPr/>
        </p:nvSpPr>
        <p:spPr>
          <a:xfrm>
            <a:off x="0" y="1340769"/>
            <a:ext cx="2915816" cy="2509248"/>
          </a:xfrm>
          <a:prstGeom prst="wedgeEllipseCallout">
            <a:avLst>
              <a:gd name="adj1" fmla="val 68381"/>
              <a:gd name="adj2" fmla="val -13662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i="1" dirty="0" smtClean="0">
                <a:latin typeface="Comic Sans MS" panose="030F0702030302020204" pitchFamily="66" charset="0"/>
              </a:rPr>
              <a:t>Koliko je tipična ili središnja AM?  Hoće li usmjeravanje na nju pomoći pacijentu u više nego jednoj situaciji? </a:t>
            </a:r>
            <a:endParaRPr lang="hr-HR" i="1" dirty="0">
              <a:latin typeface="Comic Sans MS" panose="030F0702030302020204" pitchFamily="66" charset="0"/>
            </a:endParaRPr>
          </a:p>
        </p:txBody>
      </p:sp>
      <p:sp>
        <p:nvSpPr>
          <p:cNvPr id="8" name="Elipsasti oblačić 7"/>
          <p:cNvSpPr/>
          <p:nvPr/>
        </p:nvSpPr>
        <p:spPr>
          <a:xfrm>
            <a:off x="416773" y="4437112"/>
            <a:ext cx="2880320" cy="1761690"/>
          </a:xfrm>
          <a:prstGeom prst="wedgeEllipseCallout">
            <a:avLst>
              <a:gd name="adj1" fmla="val 57959"/>
              <a:gd name="adj2" fmla="val -156375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Hoće li njeno istraživanje pomoći meni u boljoj konceptualizaciji pacijenta?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956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527" y="2544031"/>
            <a:ext cx="5576664" cy="371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aobljeni pravokutni oblačić 8"/>
          <p:cNvSpPr/>
          <p:nvPr/>
        </p:nvSpPr>
        <p:spPr>
          <a:xfrm>
            <a:off x="539552" y="2091830"/>
            <a:ext cx="2520280" cy="977129"/>
          </a:xfrm>
          <a:prstGeom prst="wedgeRoundRectCallout">
            <a:avLst>
              <a:gd name="adj1" fmla="val 76077"/>
              <a:gd name="adj2" fmla="val 10151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2.Kako se zbog te misli osjećate?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539552" y="188640"/>
            <a:ext cx="7920880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hr-HR" sz="2400" b="1" dirty="0" smtClean="0">
                <a:latin typeface="Comic Sans MS" panose="030F0702030302020204" pitchFamily="66" charset="0"/>
              </a:rPr>
              <a:t>USMJERAVANJE NA AUTOMATSKU </a:t>
            </a:r>
            <a:r>
              <a:rPr lang="hr-HR" sz="2400" b="1" dirty="0">
                <a:latin typeface="Comic Sans MS" panose="030F0702030302020204" pitchFamily="66" charset="0"/>
              </a:rPr>
              <a:t>MISAO</a:t>
            </a:r>
          </a:p>
        </p:txBody>
      </p:sp>
      <p:sp>
        <p:nvSpPr>
          <p:cNvPr id="4" name="Pravokutnik 3"/>
          <p:cNvSpPr/>
          <p:nvPr/>
        </p:nvSpPr>
        <p:spPr>
          <a:xfrm>
            <a:off x="35496" y="908720"/>
            <a:ext cx="900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latin typeface="Comic Sans MS" panose="030F0702030302020204" pitchFamily="66" charset="0"/>
              </a:rPr>
              <a:t>Kako će terapeut potvrditi je li misao vrijedna istraživanja?</a:t>
            </a:r>
          </a:p>
          <a:p>
            <a:r>
              <a:rPr lang="hr-HR" dirty="0" smtClean="0">
                <a:latin typeface="Comic Sans MS" panose="030F0702030302020204" pitchFamily="66" charset="0"/>
              </a:rPr>
              <a:t>Terapeut postavlja sljedeća pitanja:</a:t>
            </a:r>
          </a:p>
          <a:p>
            <a:endParaRPr lang="hr-HR" dirty="0" smtClean="0">
              <a:latin typeface="Comic Sans MS" panose="030F0702030302020204" pitchFamily="66" charset="0"/>
            </a:endParaRPr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8" name="Elipsasti oblačić 7"/>
          <p:cNvSpPr/>
          <p:nvPr/>
        </p:nvSpPr>
        <p:spPr>
          <a:xfrm>
            <a:off x="3779912" y="1412776"/>
            <a:ext cx="2396244" cy="1358111"/>
          </a:xfrm>
          <a:prstGeom prst="wedgeEllipseCallout">
            <a:avLst>
              <a:gd name="adj1" fmla="val -49090"/>
              <a:gd name="adj2" fmla="val 1066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1. Koliko sada vjerujete toj misli (0-100)?</a:t>
            </a:r>
            <a:endParaRPr lang="hr-HR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Zaobljeni pravokutni oblačić 9"/>
          <p:cNvSpPr/>
          <p:nvPr/>
        </p:nvSpPr>
        <p:spPr>
          <a:xfrm>
            <a:off x="410399" y="4257092"/>
            <a:ext cx="2304256" cy="1080120"/>
          </a:xfrm>
          <a:prstGeom prst="wedgeRoundRectCallout">
            <a:avLst>
              <a:gd name="adj1" fmla="val 92479"/>
              <a:gd name="adj2" fmla="val -11293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3. Koliko je jaka </a:t>
            </a:r>
          </a:p>
          <a:p>
            <a:pPr algn="ctr"/>
            <a:r>
              <a:rPr lang="pl-PL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(0-100%) ta emocija?</a:t>
            </a:r>
            <a:endParaRPr lang="pl-PL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doravni svitak 4"/>
          <p:cNvSpPr/>
          <p:nvPr/>
        </p:nvSpPr>
        <p:spPr>
          <a:xfrm>
            <a:off x="73052" y="0"/>
            <a:ext cx="9036496" cy="6957391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7848872" cy="1008112"/>
          </a:xfrm>
        </p:spPr>
        <p:txBody>
          <a:bodyPr/>
          <a:lstStyle/>
          <a:p>
            <a:pPr marL="45720" indent="0">
              <a:buNone/>
            </a:pPr>
            <a:r>
              <a:rPr lang="hr-HR" b="1" i="1" dirty="0">
                <a:latin typeface="Comic Sans MS" panose="030F0702030302020204" pitchFamily="66" charset="0"/>
              </a:rPr>
              <a:t>Nakon dobivanja detaljnije slike terapeut može:</a:t>
            </a:r>
          </a:p>
        </p:txBody>
      </p:sp>
      <p:sp>
        <p:nvSpPr>
          <p:cNvPr id="4" name="Pravokutnik 3"/>
          <p:cNvSpPr/>
          <p:nvPr/>
        </p:nvSpPr>
        <p:spPr>
          <a:xfrm>
            <a:off x="539552" y="1071138"/>
            <a:ext cx="874401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r-HR" b="1" dirty="0" err="1" smtClean="0">
                <a:latin typeface="Comic Sans MS" panose="030F0702030302020204" pitchFamily="66" charset="0"/>
              </a:rPr>
              <a:t>Konceptualizirati</a:t>
            </a:r>
            <a:r>
              <a:rPr lang="hr-HR" b="1" dirty="0" smtClean="0">
                <a:latin typeface="Comic Sans MS" panose="030F0702030302020204" pitchFamily="66" charset="0"/>
              </a:rPr>
              <a:t> naglas ili u sebi kako se misao u toj posebnoj situaciji uklapa u širu konceptualizaciju pacijenta </a:t>
            </a:r>
          </a:p>
          <a:p>
            <a:r>
              <a:rPr lang="hr-HR" dirty="0">
                <a:latin typeface="Comic Sans MS" panose="030F0702030302020204" pitchFamily="66" charset="0"/>
              </a:rPr>
              <a:t> </a:t>
            </a:r>
            <a:r>
              <a:rPr lang="hr-HR" dirty="0" smtClean="0">
                <a:latin typeface="Comic Sans MS" panose="030F0702030302020204" pitchFamily="66" charset="0"/>
              </a:rPr>
              <a:t>    </a:t>
            </a:r>
            <a:r>
              <a:rPr lang="hr-HR" sz="1600" dirty="0" smtClean="0">
                <a:latin typeface="Comic Sans MS" panose="030F0702030302020204" pitchFamily="66" charset="0"/>
              </a:rPr>
              <a:t>(T: </a:t>
            </a:r>
            <a:r>
              <a:rPr lang="hr-HR" sz="1600" i="1" dirty="0" smtClean="0">
                <a:latin typeface="Comic Sans MS" panose="030F0702030302020204" pitchFamily="66" charset="0"/>
              </a:rPr>
              <a:t>Može li ovo biti još jedan primjer Vašeg upornog predviđanja da nećete       </a:t>
            </a:r>
          </a:p>
          <a:p>
            <a:r>
              <a:rPr lang="hr-HR" sz="1600" i="1" dirty="0">
                <a:latin typeface="Comic Sans MS" panose="030F0702030302020204" pitchFamily="66" charset="0"/>
              </a:rPr>
              <a:t> </a:t>
            </a:r>
            <a:r>
              <a:rPr lang="hr-HR" sz="1600" i="1" dirty="0" smtClean="0">
                <a:latin typeface="Comic Sans MS" panose="030F0702030302020204" pitchFamily="66" charset="0"/>
              </a:rPr>
              <a:t>    položiti ispit iz kemije?)</a:t>
            </a:r>
          </a:p>
          <a:p>
            <a:endParaRPr lang="hr-HR" dirty="0" smtClean="0">
              <a:latin typeface="Comic Sans MS" panose="030F0702030302020204" pitchFamily="66" charset="0"/>
            </a:endParaRPr>
          </a:p>
          <a:p>
            <a:r>
              <a:rPr lang="hr-HR" dirty="0" smtClean="0">
                <a:latin typeface="Comic Sans MS" panose="030F0702030302020204" pitchFamily="66" charset="0"/>
              </a:rPr>
              <a:t>2.  </a:t>
            </a:r>
            <a:r>
              <a:rPr lang="hr-HR" b="1" dirty="0" smtClean="0">
                <a:latin typeface="Comic Sans MS" panose="030F0702030302020204" pitchFamily="66" charset="0"/>
              </a:rPr>
              <a:t>Koristiti tu AM za jačanje kognitivnog modela </a:t>
            </a:r>
          </a:p>
          <a:p>
            <a:r>
              <a:rPr lang="hr-HR" i="1" dirty="0" smtClean="0">
                <a:latin typeface="Comic Sans MS" panose="030F0702030302020204" pitchFamily="66" charset="0"/>
              </a:rPr>
              <a:t>      </a:t>
            </a:r>
            <a:r>
              <a:rPr lang="hr-HR" sz="1600" i="1" dirty="0" smtClean="0">
                <a:latin typeface="Comic Sans MS" panose="030F0702030302020204" pitchFamily="66" charset="0"/>
              </a:rPr>
              <a:t>(T: Dok ste pokušavali učiti pomislili ste: „Nikad neću ovo naučiti” . Ta Vas    </a:t>
            </a:r>
          </a:p>
          <a:p>
            <a:r>
              <a:rPr lang="hr-HR" sz="1600" i="1" dirty="0">
                <a:latin typeface="Comic Sans MS" panose="030F0702030302020204" pitchFamily="66" charset="0"/>
              </a:rPr>
              <a:t> </a:t>
            </a:r>
            <a:r>
              <a:rPr lang="hr-HR" sz="1600" i="1" dirty="0" smtClean="0">
                <a:latin typeface="Comic Sans MS" panose="030F0702030302020204" pitchFamily="66" charset="0"/>
              </a:rPr>
              <a:t>    je misao učinila tužnom i vodila zatvaranju knjige i odustajanju. Je li to    </a:t>
            </a:r>
          </a:p>
          <a:p>
            <a:r>
              <a:rPr lang="hr-HR" sz="1600" i="1" dirty="0">
                <a:latin typeface="Comic Sans MS" panose="030F0702030302020204" pitchFamily="66" charset="0"/>
              </a:rPr>
              <a:t> </a:t>
            </a:r>
            <a:r>
              <a:rPr lang="hr-HR" sz="1600" i="1" dirty="0" smtClean="0">
                <a:latin typeface="Comic Sans MS" panose="030F0702030302020204" pitchFamily="66" charset="0"/>
              </a:rPr>
              <a:t>    točno?)</a:t>
            </a:r>
          </a:p>
          <a:p>
            <a:pPr marL="342900" indent="-342900">
              <a:buFont typeface="+mj-lt"/>
              <a:buAutoNum type="arabicPeriod"/>
            </a:pPr>
            <a:endParaRPr lang="hr-HR" dirty="0" smtClean="0">
              <a:latin typeface="Comic Sans MS" panose="030F0702030302020204" pitchFamily="66" charset="0"/>
            </a:endParaRPr>
          </a:p>
          <a:p>
            <a:r>
              <a:rPr lang="hr-HR" dirty="0" smtClean="0">
                <a:latin typeface="Comic Sans MS" panose="030F0702030302020204" pitchFamily="66" charset="0"/>
              </a:rPr>
              <a:t>3.  </a:t>
            </a:r>
            <a:r>
              <a:rPr lang="hr-HR" b="1" dirty="0" smtClean="0">
                <a:latin typeface="Comic Sans MS" panose="030F0702030302020204" pitchFamily="66" charset="0"/>
              </a:rPr>
              <a:t>Pomoći pacijentu vrednovati i odgovoriti na tu misao pomoću </a:t>
            </a:r>
            <a:r>
              <a:rPr lang="hr-HR" b="1" dirty="0" err="1" smtClean="0">
                <a:latin typeface="Comic Sans MS" panose="030F0702030302020204" pitchFamily="66" charset="0"/>
              </a:rPr>
              <a:t>sokratovskog</a:t>
            </a:r>
            <a:r>
              <a:rPr lang="hr-HR" b="1" dirty="0" smtClean="0">
                <a:latin typeface="Comic Sans MS" panose="030F0702030302020204" pitchFamily="66" charset="0"/>
              </a:rPr>
              <a:t>   </a:t>
            </a:r>
          </a:p>
          <a:p>
            <a:r>
              <a:rPr lang="hr-HR" b="1" dirty="0">
                <a:latin typeface="Comic Sans MS" panose="030F0702030302020204" pitchFamily="66" charset="0"/>
              </a:rPr>
              <a:t> </a:t>
            </a:r>
            <a:r>
              <a:rPr lang="hr-HR" b="1" dirty="0" smtClean="0">
                <a:latin typeface="Comic Sans MS" panose="030F0702030302020204" pitchFamily="66" charset="0"/>
              </a:rPr>
              <a:t>   dijaloga. </a:t>
            </a:r>
            <a:r>
              <a:rPr lang="hr-HR" dirty="0" smtClean="0">
                <a:latin typeface="Comic Sans MS" panose="030F0702030302020204" pitchFamily="66" charset="0"/>
              </a:rPr>
              <a:t>(</a:t>
            </a:r>
            <a:r>
              <a:rPr lang="hr-HR" sz="1600" dirty="0" smtClean="0">
                <a:latin typeface="Comic Sans MS" panose="030F0702030302020204" pitchFamily="66" charset="0"/>
              </a:rPr>
              <a:t>T: </a:t>
            </a:r>
            <a:r>
              <a:rPr lang="hr-HR" sz="1600" i="1" dirty="0" smtClean="0">
                <a:latin typeface="Comic Sans MS" panose="030F0702030302020204" pitchFamily="66" charset="0"/>
              </a:rPr>
              <a:t>Što je dokaz da nikada nećete naučiti kemiju?)</a:t>
            </a:r>
          </a:p>
          <a:p>
            <a:pPr marL="342900" indent="-342900">
              <a:buFont typeface="+mj-lt"/>
              <a:buAutoNum type="arabicPeriod"/>
            </a:pPr>
            <a:endParaRPr lang="hr-HR" dirty="0" smtClean="0">
              <a:latin typeface="Comic Sans MS" panose="030F0702030302020204" pitchFamily="66" charset="0"/>
            </a:endParaRPr>
          </a:p>
          <a:p>
            <a:r>
              <a:rPr lang="hr-HR" dirty="0" smtClean="0">
                <a:latin typeface="Comic Sans MS" panose="030F0702030302020204" pitchFamily="66" charset="0"/>
              </a:rPr>
              <a:t>4.  </a:t>
            </a:r>
            <a:r>
              <a:rPr lang="hr-HR" b="1" dirty="0" smtClean="0">
                <a:latin typeface="Comic Sans MS" panose="030F0702030302020204" pitchFamily="66" charset="0"/>
              </a:rPr>
              <a:t>Rješavati problem s pacijentom.</a:t>
            </a:r>
            <a:r>
              <a:rPr lang="hr-HR" dirty="0" smtClean="0">
                <a:latin typeface="Comic Sans MS" panose="030F0702030302020204" pitchFamily="66" charset="0"/>
              </a:rPr>
              <a:t> (</a:t>
            </a:r>
            <a:r>
              <a:rPr lang="hr-HR" sz="1600" dirty="0" smtClean="0">
                <a:latin typeface="Comic Sans MS" panose="030F0702030302020204" pitchFamily="66" charset="0"/>
              </a:rPr>
              <a:t>T: </a:t>
            </a:r>
            <a:r>
              <a:rPr lang="hr-HR" sz="1600" i="1" dirty="0" smtClean="0">
                <a:latin typeface="Comic Sans MS" panose="030F0702030302020204" pitchFamily="66" charset="0"/>
              </a:rPr>
              <a:t>Što biste mogli napraviti kako biste to     </a:t>
            </a:r>
          </a:p>
          <a:p>
            <a:r>
              <a:rPr lang="hr-HR" sz="1600" i="1" dirty="0">
                <a:latin typeface="Comic Sans MS" panose="030F0702030302020204" pitchFamily="66" charset="0"/>
              </a:rPr>
              <a:t> </a:t>
            </a:r>
            <a:r>
              <a:rPr lang="hr-HR" sz="1600" i="1" dirty="0" smtClean="0">
                <a:latin typeface="Comic Sans MS" panose="030F0702030302020204" pitchFamily="66" charset="0"/>
              </a:rPr>
              <a:t>    bolje naučili?</a:t>
            </a:r>
            <a:r>
              <a:rPr lang="hr-HR" i="1" dirty="0" smtClean="0">
                <a:latin typeface="Comic Sans MS" panose="030F0702030302020204" pitchFamily="66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hr-HR" dirty="0" smtClean="0">
              <a:latin typeface="Comic Sans MS" panose="030F0702030302020204" pitchFamily="66" charset="0"/>
            </a:endParaRPr>
          </a:p>
          <a:p>
            <a:r>
              <a:rPr lang="hr-HR" dirty="0" smtClean="0">
                <a:latin typeface="Comic Sans MS" panose="030F0702030302020204" pitchFamily="66" charset="0"/>
              </a:rPr>
              <a:t>5.  </a:t>
            </a:r>
            <a:r>
              <a:rPr lang="hr-HR" b="1" dirty="0" smtClean="0">
                <a:latin typeface="Comic Sans MS" panose="030F0702030302020204" pitchFamily="66" charset="0"/>
              </a:rPr>
              <a:t>Koristiti tehniku silazne  strelice za otkrivanje bazičnog vjerovanja</a:t>
            </a:r>
          </a:p>
          <a:p>
            <a:r>
              <a:rPr lang="hr-HR" dirty="0" smtClean="0">
                <a:latin typeface="Comic Sans MS" panose="030F0702030302020204" pitchFamily="66" charset="0"/>
              </a:rPr>
              <a:t>     </a:t>
            </a:r>
            <a:r>
              <a:rPr lang="hr-HR" i="1" dirty="0" smtClean="0">
                <a:latin typeface="Comic Sans MS" panose="030F0702030302020204" pitchFamily="66" charset="0"/>
              </a:rPr>
              <a:t>(</a:t>
            </a:r>
            <a:r>
              <a:rPr lang="hr-HR" sz="1600" i="1" dirty="0" smtClean="0">
                <a:latin typeface="Comic Sans MS" panose="030F0702030302020204" pitchFamily="66" charset="0"/>
              </a:rPr>
              <a:t>Ako je istinito da ne možete naučiti kemiju, što bi to Vama značilo?)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6832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07504" y="404664"/>
            <a:ext cx="8712968" cy="72008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hr-HR" sz="2400" dirty="0">
                <a:latin typeface="Comic Sans MS" panose="030F0702030302020204" pitchFamily="66" charset="0"/>
              </a:rPr>
              <a:t>PITANJA ZA VREDNOVANJE AUTOMATSKE MISLI</a:t>
            </a:r>
          </a:p>
        </p:txBody>
      </p:sp>
      <p:sp>
        <p:nvSpPr>
          <p:cNvPr id="4" name="Pravokutnik 3"/>
          <p:cNvSpPr/>
          <p:nvPr/>
        </p:nvSpPr>
        <p:spPr>
          <a:xfrm>
            <a:off x="251520" y="1412776"/>
            <a:ext cx="8352928" cy="39703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 smtClean="0">
                <a:latin typeface="Comic Sans MS" panose="030F0702030302020204" pitchFamily="66" charset="0"/>
              </a:rPr>
              <a:t>Kada otkrijemo AM, odredimo da je važna i neugodna, identificiramo pridružujuće reakcije (emocionalne,fiziološke i ponašajne)  možemo pomoći pacijentu tu misao vrednovati.</a:t>
            </a:r>
          </a:p>
          <a:p>
            <a:pPr>
              <a:lnSpc>
                <a:spcPct val="150000"/>
              </a:lnSpc>
            </a:pPr>
            <a:endParaRPr lang="hr-HR" dirty="0" smtClean="0">
              <a:latin typeface="Comic Sans MS" panose="030F0702030302020204" pitchFamily="66" charset="0"/>
            </a:endParaRPr>
          </a:p>
          <a:p>
            <a:endParaRPr lang="hr-HR" dirty="0" smtClean="0">
              <a:latin typeface="Comic Sans MS" panose="030F0702030302020204" pitchFamily="66" charset="0"/>
            </a:endParaRPr>
          </a:p>
          <a:p>
            <a:r>
              <a:rPr lang="hr-HR" dirty="0" smtClean="0">
                <a:latin typeface="Comic Sans MS" panose="030F0702030302020204" pitchFamily="66" charset="0"/>
              </a:rPr>
              <a:t>  </a:t>
            </a:r>
          </a:p>
          <a:p>
            <a:r>
              <a:rPr lang="hr-HR" b="1" dirty="0" smtClean="0">
                <a:latin typeface="Comic Sans MS" panose="030F0702030302020204" pitchFamily="66" charset="0"/>
              </a:rPr>
              <a:t>Terapeut ne izaziva izravno AM iz dva razloga :</a:t>
            </a:r>
          </a:p>
          <a:p>
            <a:endParaRPr lang="hr-HR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hr-HR" dirty="0" smtClean="0">
                <a:latin typeface="Comic Sans MS" panose="030F0702030302020204" pitchFamily="66" charset="0"/>
              </a:rPr>
              <a:t>Ne znamo unaprijed je li neka AM iskrivljena,</a:t>
            </a:r>
          </a:p>
          <a:p>
            <a:pPr marL="342900" indent="-342900">
              <a:buFont typeface="+mj-lt"/>
              <a:buAutoNum type="arabicPeriod"/>
            </a:pPr>
            <a:endParaRPr lang="hr-HR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hr-HR" dirty="0" smtClean="0">
                <a:latin typeface="Comic Sans MS" panose="030F0702030302020204" pitchFamily="66" charset="0"/>
              </a:rPr>
              <a:t>Izravnim izazivanjem krši se osnovni princip kognitivne terapije  o suradničkom empirizmu</a:t>
            </a:r>
            <a:endParaRPr lang="hr-H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39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komiti svitak 3"/>
          <p:cNvSpPr/>
          <p:nvPr/>
        </p:nvSpPr>
        <p:spPr>
          <a:xfrm>
            <a:off x="-108520" y="116632"/>
            <a:ext cx="9361040" cy="6741368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719572" y="908720"/>
            <a:ext cx="7668852" cy="592699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hr-HR" sz="1600" dirty="0" smtClean="0">
                <a:latin typeface="Comic Sans MS" panose="030F0702030302020204" pitchFamily="66" charset="0"/>
              </a:rPr>
              <a:t>    </a:t>
            </a:r>
            <a:r>
              <a:rPr lang="hr-HR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1. </a:t>
            </a:r>
            <a:r>
              <a:rPr lang="hr-HR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ŠTO JE DOKAZ? </a:t>
            </a:r>
          </a:p>
          <a:p>
            <a:pPr marL="45720" indent="0">
              <a:buNone/>
            </a:pPr>
            <a:r>
              <a:rPr lang="hr-HR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Što </a:t>
            </a:r>
            <a:r>
              <a:rPr lang="hr-HR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je dokaz koji podržava tu ideju?</a:t>
            </a:r>
          </a:p>
          <a:p>
            <a:pPr marL="45720" indent="0">
              <a:buNone/>
            </a:pPr>
            <a:r>
              <a:rPr lang="hr-HR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Što </a:t>
            </a:r>
            <a:r>
              <a:rPr lang="hr-HR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je dokaz protiv te ideje?    </a:t>
            </a:r>
          </a:p>
          <a:p>
            <a:pPr marL="45720" indent="0">
              <a:buNone/>
            </a:pPr>
            <a:endParaRPr lang="hr-HR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" indent="0">
              <a:buNone/>
            </a:pPr>
            <a:r>
              <a:rPr lang="hr-HR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</a:t>
            </a:r>
            <a:r>
              <a:rPr lang="hr-HR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lang="hr-HR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hr-HR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Postoji </a:t>
            </a:r>
            <a:r>
              <a:rPr lang="hr-HR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li </a:t>
            </a:r>
            <a:r>
              <a:rPr lang="hr-HR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ALTERNATIVNO OBJAŠNJENJE?</a:t>
            </a:r>
            <a:endParaRPr lang="hr-HR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" indent="0">
              <a:buNone/>
            </a:pPr>
            <a:r>
              <a:rPr lang="hr-HR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        </a:t>
            </a:r>
          </a:p>
          <a:p>
            <a:pPr marL="45720" indent="0">
              <a:buNone/>
            </a:pPr>
            <a:r>
              <a:rPr lang="hr-HR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</a:t>
            </a:r>
            <a:r>
              <a:rPr lang="hr-HR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  <a:r>
              <a:rPr lang="hr-HR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.  Što je </a:t>
            </a:r>
            <a:r>
              <a:rPr lang="hr-HR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NAJGORE ŠTO SE MOŽE DOGODITI? </a:t>
            </a:r>
          </a:p>
          <a:p>
            <a:pPr marL="45720" indent="0">
              <a:buNone/>
            </a:pPr>
            <a:r>
              <a:rPr lang="hr-HR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r-HR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Mogu </a:t>
            </a:r>
            <a:r>
              <a:rPr lang="hr-HR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li </a:t>
            </a:r>
            <a:r>
              <a:rPr lang="hr-HR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 preživjeti</a:t>
            </a:r>
            <a:r>
              <a:rPr lang="hr-HR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  <a:p>
            <a:pPr marL="45720" indent="0">
              <a:buNone/>
            </a:pPr>
            <a:r>
              <a:rPr lang="hr-HR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    </a:t>
            </a:r>
            <a:r>
              <a:rPr lang="hr-HR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Što </a:t>
            </a:r>
            <a:r>
              <a:rPr lang="hr-HR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je </a:t>
            </a:r>
            <a:r>
              <a:rPr lang="hr-HR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NAJBOLJE ŠTO SE MOŽE DOGODITI?</a:t>
            </a:r>
            <a:endParaRPr lang="hr-HR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" indent="0">
              <a:buNone/>
            </a:pPr>
            <a:r>
              <a:rPr lang="hr-HR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    </a:t>
            </a:r>
            <a:r>
              <a:rPr lang="hr-HR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Što </a:t>
            </a:r>
            <a:r>
              <a:rPr lang="hr-HR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je najrealističnija posljedica?</a:t>
            </a:r>
          </a:p>
          <a:p>
            <a:pPr marL="45720" indent="0">
              <a:buNone/>
            </a:pPr>
            <a:r>
              <a:rPr lang="hr-HR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marL="45720" indent="0">
              <a:buNone/>
            </a:pPr>
            <a:r>
              <a:rPr lang="hr-HR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</a:t>
            </a:r>
            <a:r>
              <a:rPr lang="hr-HR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  <a:r>
              <a:rPr lang="hr-HR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. Koje su </a:t>
            </a:r>
            <a:r>
              <a:rPr lang="hr-HR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POSLJEDICE MOG VJEROVANJA U AM?</a:t>
            </a:r>
            <a:endParaRPr lang="hr-HR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" indent="0">
              <a:buNone/>
            </a:pPr>
            <a:r>
              <a:rPr lang="hr-HR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</a:t>
            </a:r>
            <a:r>
              <a:rPr lang="hr-HR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Što bi mogle biti posljedice promjene u mom mišljenju?</a:t>
            </a:r>
          </a:p>
          <a:p>
            <a:pPr marL="45720" indent="0">
              <a:buNone/>
            </a:pPr>
            <a:endParaRPr lang="hr-HR" sz="16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" indent="0">
              <a:buNone/>
            </a:pPr>
            <a:r>
              <a:rPr lang="hr-HR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r-HR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5</a:t>
            </a:r>
            <a:r>
              <a:rPr lang="hr-HR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. Što ću u vezi s tim poduzeti?</a:t>
            </a:r>
          </a:p>
          <a:p>
            <a:pPr marL="45720" indent="0">
              <a:buNone/>
            </a:pPr>
            <a:r>
              <a:rPr lang="hr-HR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  <a:r>
              <a:rPr lang="hr-HR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    </a:t>
            </a:r>
          </a:p>
          <a:p>
            <a:pPr marL="45720" indent="0">
              <a:buNone/>
            </a:pPr>
            <a:r>
              <a:rPr lang="hr-HR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r-HR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6</a:t>
            </a:r>
            <a:r>
              <a:rPr lang="hr-HR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hr-HR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Što </a:t>
            </a:r>
            <a:r>
              <a:rPr lang="hr-HR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bih ja rekao _______ (prijatelju) kad bi </a:t>
            </a:r>
            <a:r>
              <a:rPr lang="hr-HR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on </a:t>
            </a:r>
            <a:r>
              <a:rPr lang="hr-HR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ili ona bili </a:t>
            </a:r>
            <a:r>
              <a:rPr lang="hr-HR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u istoj     </a:t>
            </a:r>
          </a:p>
          <a:p>
            <a:pPr marL="45720" indent="0">
              <a:buNone/>
            </a:pPr>
            <a:r>
              <a:rPr lang="hr-HR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hr-HR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situaciji</a:t>
            </a:r>
            <a:r>
              <a:rPr lang="hr-HR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? 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2627784" y="260648"/>
            <a:ext cx="5112568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latin typeface="Comic Sans MS" panose="030F0702030302020204" pitchFamily="66" charset="0"/>
              </a:rPr>
              <a:t>ISPITIVANJE AUTOMATSKIH MISLI</a:t>
            </a:r>
            <a:endParaRPr lang="hr-H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34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73416" cy="53724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hr-HR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UPOTREBA ALTERNATIVNOG ISPITIVANJA</a:t>
            </a:r>
            <a:br>
              <a:rPr lang="hr-HR" sz="24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hr-HR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179512" y="1556792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latin typeface="Comic Sans MS" panose="030F0702030302020204" pitchFamily="66" charset="0"/>
              </a:rPr>
              <a:t>Terapeutu početniku kod vrednovanja AM savjetuje se koristiti prethodno navedena pitanja.</a:t>
            </a:r>
          </a:p>
          <a:p>
            <a:endParaRPr lang="hr-HR" dirty="0" smtClean="0">
              <a:latin typeface="Comic Sans MS" panose="030F0702030302020204" pitchFamily="66" charset="0"/>
            </a:endParaRPr>
          </a:p>
          <a:p>
            <a:r>
              <a:rPr lang="hr-HR" dirty="0" smtClean="0">
                <a:latin typeface="Comic Sans MS" panose="030F0702030302020204" pitchFamily="66" charset="0"/>
              </a:rPr>
              <a:t>Pitanja variramo kako bi pomogli pacijentu razviti funkcionalniju perspektivu.</a:t>
            </a:r>
          </a:p>
          <a:p>
            <a:endParaRPr lang="hr-HR" dirty="0" smtClean="0">
              <a:latin typeface="Comic Sans MS" panose="030F0702030302020204" pitchFamily="66" charset="0"/>
            </a:endParaRPr>
          </a:p>
          <a:p>
            <a:r>
              <a:rPr lang="hr-HR" dirty="0" smtClean="0">
                <a:latin typeface="Comic Sans MS" panose="030F0702030302020204" pitchFamily="66" charset="0"/>
              </a:rPr>
              <a:t> </a:t>
            </a:r>
            <a:endParaRPr lang="hr-HR" dirty="0">
              <a:latin typeface="Comic Sans MS" panose="030F0702030302020204" pitchFamily="66" charset="0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179512" y="3080773"/>
            <a:ext cx="8856984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hr-HR" sz="2000" b="1" dirty="0" smtClean="0">
                <a:latin typeface="Comic Sans MS" panose="030F0702030302020204" pitchFamily="66" charset="0"/>
              </a:rPr>
              <a:t>Sokratski dijalog</a:t>
            </a:r>
            <a:r>
              <a:rPr lang="hr-HR" sz="2000" dirty="0">
                <a:latin typeface="Comic Sans MS" panose="030F0702030302020204" pitchFamily="66" charset="0"/>
              </a:rPr>
              <a:t> </a:t>
            </a:r>
            <a:r>
              <a:rPr lang="hr-HR" sz="2000" dirty="0" smtClean="0">
                <a:latin typeface="Comic Sans MS" panose="030F0702030302020204" pitchFamily="66" charset="0"/>
              </a:rPr>
              <a:t>    kada procijenimo da će standardna pitanja biti neučinkovita</a:t>
            </a:r>
          </a:p>
          <a:p>
            <a:endParaRPr lang="hr-HR" sz="2000" dirty="0" smtClean="0">
              <a:latin typeface="Comic Sans MS" panose="030F0702030302020204" pitchFamily="66" charset="0"/>
            </a:endParaRPr>
          </a:p>
          <a:p>
            <a:r>
              <a:rPr lang="hr-HR" sz="2000" dirty="0" smtClean="0">
                <a:latin typeface="Comic Sans MS" panose="030F0702030302020204" pitchFamily="66" charset="0"/>
              </a:rPr>
              <a:t>CILJ: zaobići ‘misaone klopke’ u koje klijent upada</a:t>
            </a:r>
            <a:endParaRPr lang="hr-HR" sz="2000" dirty="0">
              <a:latin typeface="Comic Sans MS" panose="030F0702030302020204" pitchFamily="66" charset="0"/>
            </a:endParaRPr>
          </a:p>
        </p:txBody>
      </p:sp>
      <p:sp>
        <p:nvSpPr>
          <p:cNvPr id="6" name="Strelica udesno 5"/>
          <p:cNvSpPr/>
          <p:nvPr/>
        </p:nvSpPr>
        <p:spPr>
          <a:xfrm>
            <a:off x="2411760" y="3231955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43110"/>
            <a:ext cx="4235624" cy="235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869" y="4443110"/>
            <a:ext cx="3694621" cy="241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03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251520" y="476672"/>
            <a:ext cx="8640960" cy="72008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hr-HR" sz="2400" b="1" dirty="0">
                <a:latin typeface="Comic Sans MS" panose="030F0702030302020204" pitchFamily="66" charset="0"/>
              </a:rPr>
              <a:t>IDENTIFICIRANJE KOGNITIVNIH DISTORZIJA</a:t>
            </a:r>
          </a:p>
        </p:txBody>
      </p:sp>
      <p:sp>
        <p:nvSpPr>
          <p:cNvPr id="5" name="Pravokutnik 4"/>
          <p:cNvSpPr/>
          <p:nvPr/>
        </p:nvSpPr>
        <p:spPr>
          <a:xfrm>
            <a:off x="201738" y="2006599"/>
            <a:ext cx="2962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 smtClean="0">
                <a:latin typeface="Comic Sans MS" panose="030F0702030302020204" pitchFamily="66" charset="0"/>
              </a:rPr>
              <a:t>1.SVE ILI NIŠTA</a:t>
            </a:r>
            <a:endParaRPr lang="hr-HR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Strelica udesno 5"/>
          <p:cNvSpPr/>
          <p:nvPr/>
        </p:nvSpPr>
        <p:spPr>
          <a:xfrm>
            <a:off x="3347864" y="2117738"/>
            <a:ext cx="792088" cy="200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4139952" y="1700808"/>
            <a:ext cx="4834950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hr-HR" dirty="0" smtClean="0">
                <a:latin typeface="Comic Sans MS" panose="030F0702030302020204" pitchFamily="66" charset="0"/>
              </a:rPr>
              <a:t>Crno-bijelo, dihotomno ili polarizirano mišljenje, dvije kategorije umjesto kontinuuma.  </a:t>
            </a:r>
          </a:p>
          <a:p>
            <a:pPr algn="just"/>
            <a:r>
              <a:rPr lang="hr-HR" i="1" dirty="0" smtClean="0">
                <a:latin typeface="Comic Sans MS" panose="030F0702030302020204" pitchFamily="66" charset="0"/>
              </a:rPr>
              <a:t>“Ako nisam potpuno savršen, nisam uspješan.”</a:t>
            </a:r>
            <a:endParaRPr lang="hr-HR" i="1" dirty="0">
              <a:latin typeface="Comic Sans MS" panose="030F0702030302020204" pitchFamily="66" charset="0"/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0" y="3717032"/>
            <a:ext cx="40334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 smtClean="0">
                <a:latin typeface="Comic Sans MS" panose="030F0702030302020204" pitchFamily="66" charset="0"/>
              </a:rPr>
              <a:t>2.KATASTROFIZIRANJE</a:t>
            </a:r>
          </a:p>
          <a:p>
            <a:r>
              <a:rPr lang="hr-HR" sz="2400" b="1" dirty="0" smtClean="0">
                <a:latin typeface="Comic Sans MS" panose="030F0702030302020204" pitchFamily="66" charset="0"/>
              </a:rPr>
              <a:t> (GATANJE) </a:t>
            </a:r>
            <a:endParaRPr lang="hr-HR" sz="2400" b="1" dirty="0">
              <a:latin typeface="Comic Sans MS" panose="030F0702030302020204" pitchFamily="66" charset="0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4139952" y="3622184"/>
            <a:ext cx="4834950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vi-VN" dirty="0" smtClean="0"/>
              <a:t>Negativno predviđanje budućnosti bez uvažavanja drugih, vjerojatnijih posljedica.</a:t>
            </a:r>
          </a:p>
          <a:p>
            <a:r>
              <a:rPr lang="vi-VN" i="1" dirty="0" smtClean="0"/>
              <a:t>“Bit ću toliko uznemiren da neću moći funkcionirati.”</a:t>
            </a:r>
            <a:endParaRPr lang="vi-VN" i="1" dirty="0"/>
          </a:p>
        </p:txBody>
      </p:sp>
      <p:sp>
        <p:nvSpPr>
          <p:cNvPr id="10" name="Strelica udesno 9"/>
          <p:cNvSpPr/>
          <p:nvPr/>
        </p:nvSpPr>
        <p:spPr>
          <a:xfrm>
            <a:off x="3504820" y="4113384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/>
          <p:cNvSpPr/>
          <p:nvPr/>
        </p:nvSpPr>
        <p:spPr>
          <a:xfrm>
            <a:off x="0" y="5426084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latin typeface="Comic Sans MS" panose="030F0702030302020204" pitchFamily="66" charset="0"/>
              </a:rPr>
              <a:t>3. DISKVALIFICIRANJE ILI NEGIRANJE POZITIVNOG</a:t>
            </a:r>
            <a:endParaRPr lang="hr-HR" sz="2400" b="1" dirty="0">
              <a:latin typeface="Comic Sans MS" panose="030F0702030302020204" pitchFamily="66" charset="0"/>
            </a:endParaRPr>
          </a:p>
        </p:txBody>
      </p:sp>
      <p:sp>
        <p:nvSpPr>
          <p:cNvPr id="12" name="Pravokutnik 11"/>
          <p:cNvSpPr/>
          <p:nvPr/>
        </p:nvSpPr>
        <p:spPr>
          <a:xfrm>
            <a:off x="4851520" y="5156302"/>
            <a:ext cx="4309348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hr-HR" dirty="0" smtClean="0">
                <a:latin typeface="Comic Sans MS" panose="030F0702030302020204" pitchFamily="66" charset="0"/>
              </a:rPr>
              <a:t>Nerazumno govorenje sebi kako se pozitivna iskustva, djela i kvalitete ne računaju.</a:t>
            </a:r>
          </a:p>
          <a:p>
            <a:r>
              <a:rPr lang="hr-HR" i="1" dirty="0" smtClean="0">
                <a:latin typeface="Comic Sans MS" panose="030F0702030302020204" pitchFamily="66" charset="0"/>
              </a:rPr>
              <a:t>“Ako sam nešto dobro obavio, ne znači da sam sposoban nego sam samo imao sreće.”</a:t>
            </a:r>
            <a:endParaRPr lang="hr-HR" i="1" dirty="0">
              <a:latin typeface="Comic Sans MS" panose="030F0702030302020204" pitchFamily="66" charset="0"/>
            </a:endParaRPr>
          </a:p>
        </p:txBody>
      </p:sp>
      <p:sp>
        <p:nvSpPr>
          <p:cNvPr id="13" name="Strelica udesno 12"/>
          <p:cNvSpPr/>
          <p:nvPr/>
        </p:nvSpPr>
        <p:spPr>
          <a:xfrm>
            <a:off x="4218299" y="5826787"/>
            <a:ext cx="633221" cy="358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157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lazno strujanje">
  <a:themeElements>
    <a:clrScheme name="Mlazno strujanj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Mlazno strujanj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lazno strujanj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329</TotalTime>
  <Words>1221</Words>
  <Application>Microsoft Office PowerPoint</Application>
  <PresentationFormat>Prikaz na zaslonu (4:3)</PresentationFormat>
  <Paragraphs>147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1" baseType="lpstr">
      <vt:lpstr>Arial</vt:lpstr>
      <vt:lpstr>Comic Sans MS</vt:lpstr>
      <vt:lpstr>Georgia</vt:lpstr>
      <vt:lpstr>Trebuchet MS</vt:lpstr>
      <vt:lpstr>Mlazno strujanje</vt:lpstr>
      <vt:lpstr>EVALUACIJA AUTOMATSKIH MISLI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EVALUACIJA AUTOMATSKIH MISLI </dc:title>
  <dc:creator>Ivona</dc:creator>
  <cp:lastModifiedBy>Windows korisnik</cp:lastModifiedBy>
  <cp:revision>29</cp:revision>
  <dcterms:created xsi:type="dcterms:W3CDTF">2018-11-02T17:26:29Z</dcterms:created>
  <dcterms:modified xsi:type="dcterms:W3CDTF">2018-11-05T10:05:23Z</dcterms:modified>
</cp:coreProperties>
</file>