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Type a quote here.”"/>
          <p:cNvSpPr txBox="1"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108352003_2880x2057.jpeg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Li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108177208_1914x1620.jpeg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Li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117356722_2160x1620.jpeg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agreb, 11.11.2018.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Zagreb, 11.11.2018.</a:t>
            </a:r>
          </a:p>
        </p:txBody>
      </p:sp>
      <p:sp>
        <p:nvSpPr>
          <p:cNvPr id="134" name="KBT agresivnosti kod dje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KBT agresivnosti kod djece</a:t>
            </a:r>
          </a:p>
        </p:txBody>
      </p:sp>
      <p:sp>
        <p:nvSpPr>
          <p:cNvPr id="135" name="Milena Zajović, Mag. Psych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Milena Zajović, Mag. Psych</a:t>
            </a:r>
          </a:p>
        </p:txBody>
      </p:sp>
      <p:grpSp>
        <p:nvGrpSpPr>
          <p:cNvPr id="138" name="Image Gallery"/>
          <p:cNvGrpSpPr/>
          <p:nvPr/>
        </p:nvGrpSpPr>
        <p:grpSpPr>
          <a:xfrm>
            <a:off x="419298" y="520700"/>
            <a:ext cx="12166204" cy="6509842"/>
            <a:chOff x="0" y="0"/>
            <a:chExt cx="12166203" cy="6509841"/>
          </a:xfrm>
        </p:grpSpPr>
        <p:pic>
          <p:nvPicPr>
            <p:cNvPr id="136" name="children brittney Rankin flickr 564x277.jpg" descr="children brittney Rankin flickr 564x277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4640" y="0"/>
              <a:ext cx="12116923" cy="5951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Type to enter a caption."/>
            <p:cNvSpPr/>
            <p:nvPr/>
          </p:nvSpPr>
          <p:spPr>
            <a:xfrm>
              <a:off x="0" y="6027241"/>
              <a:ext cx="12166204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Kognitivna obilježja agresivne dje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-124" sz="6208"/>
            </a:lvl1pPr>
          </a:lstStyle>
          <a:p>
            <a:pPr/>
            <a:r>
              <a:t>Kognitivna obilježja agresivne djece</a:t>
            </a:r>
          </a:p>
        </p:txBody>
      </p:sp>
      <p:sp>
        <p:nvSpPr>
          <p:cNvPr id="167" name="Shematske propozicije (kognitivna struktur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2760" indent="-492760" defTabSz="566674">
              <a:spcBef>
                <a:spcPts val="4000"/>
              </a:spcBef>
              <a:defRPr sz="3686"/>
            </a:pPr>
            <a:r>
              <a:t>Shematske propozicije (kognitivna struktura)</a:t>
            </a:r>
          </a:p>
          <a:p>
            <a:pPr lvl="1" marL="985520" indent="-492760" defTabSz="566674">
              <a:spcBef>
                <a:spcPts val="0"/>
              </a:spcBef>
              <a:defRPr sz="3686"/>
            </a:pPr>
            <a:r>
              <a:t>nisko samopoštovanje u predadolescenciji </a:t>
            </a:r>
          </a:p>
          <a:p>
            <a:pPr lvl="1" marL="985520" indent="-492760" defTabSz="566674">
              <a:spcBef>
                <a:spcPts val="0"/>
              </a:spcBef>
              <a:defRPr sz="3686"/>
            </a:pPr>
            <a:r>
              <a:t>socijalnu dominaciju i osvetu cijene više nego privrženost</a:t>
            </a:r>
          </a:p>
          <a:p>
            <a:pPr lvl="1" marL="985520" indent="-492760" defTabSz="566674">
              <a:spcBef>
                <a:spcPts val="0"/>
              </a:spcBef>
              <a:defRPr sz="3686"/>
            </a:pPr>
            <a:r>
              <a:t>nisko vrednuju patnju žrtve i socijalno odbacivanje</a:t>
            </a:r>
          </a:p>
          <a:p>
            <a:pPr lvl="1" marL="985520" indent="-492760" defTabSz="566674">
              <a:spcBef>
                <a:spcPts val="0"/>
              </a:spcBef>
              <a:defRPr sz="3686"/>
            </a:pPr>
            <a:r>
              <a:t>očekuju da će im agresivno ponašanje donijeti opipljive nagrade i smanjiti averziju</a:t>
            </a:r>
          </a:p>
          <a:p>
            <a:pPr lvl="1" marL="985520" indent="-492760" defTabSz="566674">
              <a:spcBef>
                <a:spcPts val="0"/>
              </a:spcBef>
              <a:defRPr sz="3686"/>
            </a:pPr>
            <a:r>
              <a:t>temeljeno na selektivnom upamćivanju, nerealistično procjenjuju da će drugi pokazivati mnogo agresivnosti u budućim interakcijama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1*HV83qv0KKqZ3OH2pkxddJg.jpeg" descr="1*HV83qv0KKqZ3OH2pkxddJg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2883" t="17484" r="10212" b="0"/>
          <a:stretch>
            <a:fillRect/>
          </a:stretch>
        </p:blipFill>
        <p:spPr>
          <a:xfrm>
            <a:off x="6502400" y="0"/>
            <a:ext cx="6502400" cy="9700929"/>
          </a:xfrm>
          <a:prstGeom prst="rect">
            <a:avLst/>
          </a:prstGeom>
        </p:spPr>
      </p:pic>
      <p:sp>
        <p:nvSpPr>
          <p:cNvPr id="170" name="Kako tretirati dječju agresiju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Kako tretirati dječju agresiju?</a:t>
            </a:r>
          </a:p>
        </p:txBody>
      </p:sp>
      <p:sp>
        <p:nvSpPr>
          <p:cNvPr id="171" name="Da bismo pomogli agresivnom djetetu, nužno je potrebno raditi na njegovoj interpretaciji frustrirajućih događaj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 bismo pomogli agresivnom djetetu, nužno je potrebno raditi na njegovoj interpretaciji frustrirajućih događaja</a:t>
            </a:r>
          </a:p>
          <a:p>
            <a:pPr/>
            <a:r>
              <a:t>Podjednako je važno pomoći mu da usvoji socijalne vještine kojima će zamijeniti hostilna i destruktivna ponašanja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KBT procjena agresiv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KBT procjena agresivnosti</a:t>
            </a:r>
          </a:p>
        </p:txBody>
      </p:sp>
      <p:sp>
        <p:nvSpPr>
          <p:cNvPr id="174" name="Skale bihevioralne procje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2280" indent="-462280" defTabSz="531622">
              <a:spcBef>
                <a:spcPts val="3800"/>
              </a:spcBef>
              <a:defRPr b="1" sz="3458"/>
            </a:pPr>
            <a:r>
              <a:t>Skale bihevioralne procjene</a:t>
            </a:r>
          </a:p>
          <a:p>
            <a:pPr lvl="1" marL="924560" indent="-462280" defTabSz="531622">
              <a:spcBef>
                <a:spcPts val="3800"/>
              </a:spcBef>
              <a:defRPr sz="3458"/>
            </a:pPr>
            <a:r>
              <a:t>Behavior Assessment System for Children (BASC; Reynolds &amp; Kamphaus, 1992) </a:t>
            </a:r>
          </a:p>
          <a:p>
            <a:pPr lvl="2" marL="1386840" indent="-462280" defTabSz="531622">
              <a:spcBef>
                <a:spcPts val="0"/>
              </a:spcBef>
              <a:defRPr sz="3458"/>
            </a:pPr>
            <a:r>
              <a:t>primjereno od 2,5 do 18. godine</a:t>
            </a:r>
          </a:p>
          <a:p>
            <a:pPr lvl="2" marL="1386840" indent="-462280" defTabSz="531622">
              <a:spcBef>
                <a:spcPts val="0"/>
              </a:spcBef>
              <a:defRPr sz="3458"/>
            </a:pPr>
            <a:r>
              <a:t>skale za roditelje, profesore, samoprocjenu…</a:t>
            </a:r>
          </a:p>
          <a:p>
            <a:pPr lvl="1" marL="924560" indent="-462280" defTabSz="531622">
              <a:spcBef>
                <a:spcPts val="3800"/>
              </a:spcBef>
              <a:defRPr sz="3458"/>
            </a:pPr>
            <a:r>
              <a:t>Child Behavior Checklist (CBCL; Achenbach, 1991; Achenbach &amp; Edelbrock, 1983)</a:t>
            </a:r>
          </a:p>
          <a:p>
            <a:pPr lvl="1" marL="924560" indent="-462280" defTabSz="531622">
              <a:spcBef>
                <a:spcPts val="3800"/>
              </a:spcBef>
              <a:defRPr sz="3458"/>
            </a:pPr>
            <a:r>
              <a:t>Eyberg Child Behavior Inventory (ECBI; Eyberg, 1980)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KBT procjena agresiv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KBT procjena agresivnosti</a:t>
            </a:r>
          </a:p>
        </p:txBody>
      </p:sp>
      <p:sp>
        <p:nvSpPr>
          <p:cNvPr id="177" name="Intervj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25779">
              <a:spcBef>
                <a:spcPts val="3700"/>
              </a:spcBef>
              <a:defRPr sz="3420"/>
            </a:pPr>
            <a:r>
              <a:t>Intervju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idealno s djecom, roditeljima i učiteljima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Child Assessment Schedule (CAS; Hodges, 1987)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Diagnostic Inter- view Schedule for Children (DISC; Costello, Edelbrock, Dulcan, &amp; Kalas, 1984)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Bihevioralno opažanje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promatrati ponašanje u vršnjačkoj skupini i kod kuće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Vršnjačke procjene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pomažu u procjeni grupne dinamike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KBT tretman agresiv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KBT tretman agresivnosti</a:t>
            </a:r>
          </a:p>
        </p:txBody>
      </p:sp>
      <p:sp>
        <p:nvSpPr>
          <p:cNvPr id="180" name="Tretman je usmjeren na distorzije u doživljaju frustrirajućih događaja, regulaciju emocija (ljutnje) i trening vještin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25779">
              <a:spcBef>
                <a:spcPts val="3700"/>
              </a:spcBef>
              <a:defRPr sz="3420"/>
            </a:pPr>
            <a:r>
              <a:t>Tretman je usmjeren na distorzije u doživljaju frustrirajućih događaja, regulaciju emocija (ljutnje) i trening vještina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rPr b="1"/>
              <a:t>Bihevioralne tehnike</a:t>
            </a:r>
            <a:r>
              <a:t>: funkcionalna analiza ponašanja, samomotrenje, tehnike samokontrole, tehnike relaksacije, potkrepljivanje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rPr b="1"/>
              <a:t>Kognitivne tehnike</a:t>
            </a:r>
            <a:r>
              <a:t>: psihoedukacija, imenovanje osjećaja, pozitivne samoizjave, problem solving u socijalnim situacijama, trening asertivnosti, zauzimanje perspektive drugoga, kognitivno restrukturiranje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rupni tretmani agresiv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Grupni tretmani agresivnosti</a:t>
            </a:r>
          </a:p>
        </p:txBody>
      </p:sp>
      <p:sp>
        <p:nvSpPr>
          <p:cNvPr id="183" name="U vršnjačkoj grupi homogenoj po dobi, spolu i teškoćama, prethodi im individualni tretman kao priprema za grupni ra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 vršnjačkoj grupi homogenoj po dobi, spolu i teškoćama, prethodi im individualni tretman kao priprema za grupni rad</a:t>
            </a:r>
          </a:p>
          <a:p>
            <a:pPr/>
            <a:r>
              <a:t>Korisni za vježbanje socijalnih vještina i samomotrenje u vršnjačkom okruženju, igranje uloga, zauzimanje perspektive drugoga</a:t>
            </a:r>
          </a:p>
          <a:p>
            <a:pPr/>
            <a:r>
              <a:t>Prostorija sa što manje distraktora, jasno postavljena pravila ponašanja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family11.jpg" descr="family1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7" t="0" r="27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6" name="Učinkovitost tretm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Učinkovitost tretmana</a:t>
            </a:r>
          </a:p>
        </p:txBody>
      </p:sp>
      <p:sp>
        <p:nvSpPr>
          <p:cNvPr id="187" name="Uspješnost terapije djelomično ovisi o komorbiditetnim poremećajima i drugim obilježjima djeteta (socijalna odbačenost, anksioznost…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578358">
              <a:spcBef>
                <a:spcPts val="3700"/>
              </a:spcBef>
              <a:defRPr sz="2970"/>
            </a:pPr>
            <a:r>
              <a:t>Uspješnost terapije djelomično ovisi o komorbiditetnim poremećajima i drugim obilježjima djeteta (socijalna odbačenost, anksioznost…)</a:t>
            </a:r>
          </a:p>
          <a:p>
            <a:pPr marL="377190" indent="-377190" defTabSz="578358">
              <a:spcBef>
                <a:spcPts val="3700"/>
              </a:spcBef>
              <a:defRPr sz="2970"/>
            </a:pPr>
            <a:r>
              <a:t>Istraživanja pokazuju da se kombiniranim tehnikama, ranom intervencijom i korištenjem roditelja kao koterapeuta može značajno reducirati agresivnost kod djece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518215.jpg" descr="151821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809" t="0" r="130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0" name="Hvala!"/>
          <p:cNvSpPr txBox="1"/>
          <p:nvPr/>
        </p:nvSpPr>
        <p:spPr>
          <a:xfrm>
            <a:off x="9182100" y="1071728"/>
            <a:ext cx="2929941" cy="1272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pc="-148" sz="7400">
                <a:solidFill>
                  <a:srgbClr val="FFFFFF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Hvala!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660" t="0" r="23339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Što je agresij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Što je agresija?</a:t>
            </a:r>
          </a:p>
        </p:txBody>
      </p:sp>
      <p:sp>
        <p:nvSpPr>
          <p:cNvPr id="142" name="Set uglavnom interpersonalnih akcija koje se sastoje od verbalnih ili fizičkih ponašanja koja su destruktivna prema drugoj osobi ili predmetu (Bandura, 1973.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 uglavnom interpersonalnih akcija koje se sastoje od verbalnih ili fizičkih ponašanja koja su destruktivna prema drugoj osobi ili predmetu (Bandura, 1973.)</a:t>
            </a:r>
          </a:p>
          <a:p>
            <a:pPr/>
            <a:r>
              <a:t>Sva djeca u nekom trenutku pokazuju određene oblike agresivnog ponašanja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atološki oblici agresiv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Patološki oblici agresivnosti</a:t>
            </a:r>
          </a:p>
        </p:txBody>
      </p:sp>
      <p:sp>
        <p:nvSpPr>
          <p:cNvPr id="145" name="visoke razine agresivnosti (posebno intenzivna ili učestala agresivna ponašanja) u djece najčešće dijagnosticirane kao poremećaji ponašanja (agresivno ponašanje, uništavanje, krađa) ili prkošenja (svađa, neposlušnost, osvetoljubivos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25779">
              <a:spcBef>
                <a:spcPts val="3700"/>
              </a:spcBef>
              <a:defRPr sz="3420"/>
            </a:pPr>
            <a:r>
              <a:t>visoke razine agresivnosti (posebno intenzivna ili učestala agresivna ponašanja) u djece najčešće dijagnosticirane kao </a:t>
            </a:r>
            <a:r>
              <a:rPr b="1"/>
              <a:t>poremećaji ponašanja</a:t>
            </a:r>
            <a:r>
              <a:t> (agresivno ponašanje, uništavanje, krađa) </a:t>
            </a:r>
            <a:r>
              <a:rPr b="1"/>
              <a:t>ili prkošenja</a:t>
            </a:r>
            <a:r>
              <a:t> (svađa, neposlušnost, osvetoljubivost)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komorbiditet s ADHD-om, distimijom, posttraumatskim stresnim poremećajem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zbog nelagode koju izazivaju u okolini (druga djeca, profesori, roditelji) češće ih se upućuje na terapiju nego vršnjake s drugim psihološkim problemima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atološki oblici agresiv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Patološki oblici agresivnosti</a:t>
            </a:r>
          </a:p>
        </p:txBody>
      </p:sp>
      <p:sp>
        <p:nvSpPr>
          <p:cNvPr id="148" name="razine agresivnosti stabilne su kroz djetinjstvo i adolescenciju, čak više nego drugi obrasci ponašanj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25779">
              <a:spcBef>
                <a:spcPts val="3700"/>
              </a:spcBef>
              <a:defRPr sz="3420"/>
            </a:pPr>
            <a:r>
              <a:t>razine agresivnosti stabilne su kroz djetinjstvo i adolescenciju, čak više nego drugi obrasci ponašanja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visoku agresivnost česti prati niska samokontrola, što u adolescentskoj dobi snažno korelira s delikvencijom, zlouporabom alkohola i droga te depresijom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djeca koja pokazuju agresivnost u više različitih situacija (među vršnjacima, u školi i kod kuće) imaju veći rizik za razvoj poremećaja ličnosti, koji se u pravilu ne dijagnosticira prije 18. godine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J6THJ6TX6A.jpg" descr="J6THJ6TX6A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9377" t="0" r="25691" b="3515"/>
          <a:stretch>
            <a:fillRect/>
          </a:stretch>
        </p:blipFill>
        <p:spPr>
          <a:xfrm>
            <a:off x="6502400" y="342900"/>
            <a:ext cx="6502400" cy="9410700"/>
          </a:xfrm>
          <a:prstGeom prst="rect">
            <a:avLst/>
          </a:prstGeom>
        </p:spPr>
      </p:pic>
      <p:sp>
        <p:nvSpPr>
          <p:cNvPr id="151" name="Zašto su djeca agresivn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Zašto su djeca agresivna?</a:t>
            </a:r>
          </a:p>
        </p:txBody>
      </p:sp>
      <p:sp>
        <p:nvSpPr>
          <p:cNvPr id="152" name="KBT tehnike usmjerene su na prevladavanje kornitivnih distorzija i deficijencija, te na regulaciju njihovih emocija, a posebno ljutnj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KBT tehnike usmjerene su na prevladavanje kornitivnih distorzija i deficijencija, te na regulaciju njihovih emocija, a posebno </a:t>
            </a:r>
            <a:r>
              <a:rPr b="1"/>
              <a:t>ljutnje</a:t>
            </a:r>
          </a:p>
          <a:p>
            <a:pPr/>
            <a:r>
              <a:t>Ljutnja korespondira s nagonom za borbu u borba-bijeg mehanizmu, a manifestira se kroz napad na osobu koju smatramo vrijednom krivnje (Lazarus, 1993.)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ocijalno-kognitivni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Socijalno-kognitivni model</a:t>
            </a:r>
          </a:p>
        </p:txBody>
      </p:sp>
      <p:sp>
        <p:nvSpPr>
          <p:cNvPr id="155" name="Kognitivna deficijencija znači oslabljenu ili nedovoljnu razinu kognitivne aktivnost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/>
              <a:t>Kognitivna deficijencija</a:t>
            </a:r>
            <a:r>
              <a:t> znači oslabljenu ili nedovoljnu razinu kognitivne aktivnosti </a:t>
            </a:r>
          </a:p>
          <a:p>
            <a:pPr/>
            <a:r>
              <a:rPr b="1"/>
              <a:t>Kognitivne distorzije</a:t>
            </a:r>
            <a:r>
              <a:t> su pogrešna tumačenja situacije, svijeta i vlastitog položaja u njemu</a:t>
            </a:r>
          </a:p>
          <a:p>
            <a:pPr/>
            <a:r>
              <a:t>Kod agresivne djece možemo pronaći oba navedena tipa kognitivnih disfunkcija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ocijalno-kognitivni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Socijalno-kognitivni model</a:t>
            </a:r>
          </a:p>
        </p:txBody>
      </p:sp>
      <p:sp>
        <p:nvSpPr>
          <p:cNvPr id="158" name="događaj-triger =&gt; emocionalna i fiziološka reakcija  =&gt; tumačenje i procjena događaja =&gt; ponašanj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/>
              <a:t>događaj-triger</a:t>
            </a:r>
            <a:r>
              <a:t> =&gt; emocionalna i fiziološka reakcija  =&gt; tumačenje i procjena događaja =&gt; </a:t>
            </a:r>
            <a:r>
              <a:rPr b="1"/>
              <a:t>ponašanje</a:t>
            </a:r>
            <a:r>
              <a:t> </a:t>
            </a:r>
          </a:p>
          <a:p>
            <a:pPr/>
            <a:r>
              <a:t>agresivno ponašanje ovisit će o dječjoj interpretaciji događaja, ona je važnija od događaja samoga</a:t>
            </a:r>
          </a:p>
          <a:p>
            <a:pPr/>
            <a:r>
              <a:t>tuđa negativna reakcija na agresivno ponašanje može osnažiti kognitivne distorzije i time pojačati ili održati agresivno ponašanje u budućnosti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Kognitivna obilježja agresivne dje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-124" sz="6208"/>
            </a:lvl1pPr>
          </a:lstStyle>
          <a:p>
            <a:pPr/>
            <a:r>
              <a:t>Kognitivna obilježja agresivne djece</a:t>
            </a:r>
          </a:p>
        </p:txBody>
      </p:sp>
      <p:sp>
        <p:nvSpPr>
          <p:cNvPr id="161" name="Socijalno-kognitivne procje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25779">
              <a:spcBef>
                <a:spcPts val="3700"/>
              </a:spcBef>
              <a:defRPr sz="3420"/>
            </a:pPr>
            <a:r>
              <a:t>Socijalno-kognitivne procjene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pretjerano osjetljiva na neprijateljske znakove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sklona atribuiranju neprijateljskih namjera drugima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potcjenjuju vlastitu agresivnost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Rješavanje problema u društvu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predadolescenti: malo asertivnih verbalnih rješenja, sklonost pretjeranim direktnim akcijama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adolescenti: malo suradničkih rješenja, agresija kao sigurnosno ponašanje</a:t>
            </a:r>
          </a:p>
          <a:p>
            <a:pPr lvl="1" marL="914400" indent="-457200" defTabSz="525779">
              <a:spcBef>
                <a:spcPts val="0"/>
              </a:spcBef>
              <a:defRPr sz="3420"/>
            </a:pPr>
            <a:r>
              <a:t>mladi: limitiran repozitorij socijalno prihvatljivih rješenja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Kognitivna obilježja agresivne dje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-124" sz="6208"/>
            </a:lvl1pPr>
          </a:lstStyle>
          <a:p>
            <a:pPr/>
            <a:r>
              <a:t>Kognitivna obilježja agresivne djece</a:t>
            </a:r>
          </a:p>
        </p:txBody>
      </p:sp>
      <p:sp>
        <p:nvSpPr>
          <p:cNvPr id="164" name="Interpretacija vlastitih osjećaj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2919" indent="-502919" defTabSz="578358">
              <a:spcBef>
                <a:spcPts val="4100"/>
              </a:spcBef>
              <a:defRPr sz="3762"/>
            </a:pPr>
            <a:r>
              <a:t>Interpretacija vlastitih osjećaja</a:t>
            </a:r>
          </a:p>
          <a:p>
            <a:pPr lvl="1" marL="1005839" indent="-502919" defTabSz="578358">
              <a:spcBef>
                <a:spcPts val="0"/>
              </a:spcBef>
              <a:defRPr sz="3762"/>
            </a:pPr>
            <a:r>
              <a:t>često tumačenje afektivnog uzbuđenja kao ljutnje</a:t>
            </a:r>
          </a:p>
          <a:p>
            <a:pPr lvl="1" marL="1005839" indent="-502919" defTabSz="578358">
              <a:spcBef>
                <a:spcPts val="0"/>
              </a:spcBef>
              <a:defRPr sz="3762"/>
            </a:pPr>
            <a:r>
              <a:t>sklonija upamćivanju hostilnog ponašanja vršnjaka</a:t>
            </a:r>
          </a:p>
          <a:p>
            <a:pPr lvl="1" marL="1005839" indent="-502919" defTabSz="578358">
              <a:spcBef>
                <a:spcPts val="0"/>
              </a:spcBef>
              <a:defRPr sz="3762"/>
            </a:pPr>
            <a:r>
              <a:t>niske razine empatije</a:t>
            </a:r>
          </a:p>
          <a:p>
            <a:pPr marL="502919" indent="-502919" defTabSz="578358">
              <a:spcBef>
                <a:spcPts val="4100"/>
              </a:spcBef>
              <a:defRPr sz="3762"/>
            </a:pPr>
            <a:r>
              <a:t>Kognitivno funkcioniranje</a:t>
            </a:r>
          </a:p>
          <a:p>
            <a:pPr lvl="1" marL="1005839" indent="-502919" defTabSz="578358">
              <a:spcBef>
                <a:spcPts val="0"/>
              </a:spcBef>
              <a:defRPr sz="3762"/>
            </a:pPr>
            <a:r>
              <a:t>teškoće u zadržavanju pažnje</a:t>
            </a:r>
          </a:p>
          <a:p>
            <a:pPr lvl="1" marL="1005839" indent="-502919" defTabSz="578358">
              <a:spcBef>
                <a:spcPts val="0"/>
              </a:spcBef>
              <a:defRPr sz="3762"/>
            </a:pPr>
            <a:r>
              <a:t>automatsko preuzimanje rješenja iz dugoročne memorije, pri čemu se oslanjaju na neposredna i manje socijalno kompetentna rješenja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