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6FE6C3C-9CA3-4B8C-AEF4-A4D1410F74FE}" type="datetimeFigureOut">
              <a:rPr lang="sl-SI" smtClean="0"/>
              <a:t>14. 11. 2018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162F3FF-EB6D-4594-9D2F-DC24C227E5D2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208912" cy="1656184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latin typeface="Georgia" panose="02040502050405020303" pitchFamily="18" charset="0"/>
              </a:rPr>
              <a:t>Problem u </a:t>
            </a:r>
            <a:r>
              <a:rPr lang="sl-SI" sz="4900" b="1" dirty="0" smtClean="0">
                <a:latin typeface="Georgia" panose="02040502050405020303" pitchFamily="18" charset="0"/>
              </a:rPr>
              <a:t>strukturiranju</a:t>
            </a:r>
            <a:r>
              <a:rPr lang="sl-SI" b="1" dirty="0" smtClean="0">
                <a:latin typeface="Georgia" panose="02040502050405020303" pitchFamily="18" charset="0"/>
              </a:rPr>
              <a:t> seanse</a:t>
            </a:r>
            <a:endParaRPr lang="sl-SI" b="1" dirty="0">
              <a:latin typeface="Georgia" panose="02040502050405020303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27584" y="5589240"/>
            <a:ext cx="7632848" cy="1080120"/>
          </a:xfrm>
        </p:spPr>
        <p:txBody>
          <a:bodyPr>
            <a:noAutofit/>
          </a:bodyPr>
          <a:lstStyle/>
          <a:p>
            <a:r>
              <a:rPr lang="sl-SI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Gabriela Lukman, mag. psihologije</a:t>
            </a:r>
          </a:p>
          <a:p>
            <a:endParaRPr lang="sl-SI" sz="1800" dirty="0"/>
          </a:p>
          <a:p>
            <a:r>
              <a:rPr lang="sl-SI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Zagreb, 24.11.2018</a:t>
            </a:r>
            <a:endParaRPr lang="sl-SI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6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Terapeutski</a:t>
            </a:r>
            <a:r>
              <a:rPr lang="sl-SI" b="1" dirty="0" smtClean="0"/>
              <a:t> odnos</a:t>
            </a:r>
            <a:endParaRPr lang="sl-SI" b="1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Problem</a:t>
            </a:r>
            <a:r>
              <a:rPr lang="sl-SI" dirty="0" smtClean="0"/>
              <a:t>: </a:t>
            </a:r>
            <a:r>
              <a:rPr lang="sl-SI" u="sng" dirty="0" smtClean="0"/>
              <a:t>disfunkcionalna </a:t>
            </a:r>
            <a:r>
              <a:rPr lang="sl-SI" u="sng" dirty="0" err="1" smtClean="0"/>
              <a:t>uvjerenja</a:t>
            </a:r>
            <a:r>
              <a:rPr lang="sl-SI" u="sng" dirty="0" smtClean="0"/>
              <a:t> </a:t>
            </a:r>
            <a:r>
              <a:rPr lang="sl-SI" u="sng" dirty="0" err="1" smtClean="0"/>
              <a:t>klijenta</a:t>
            </a:r>
            <a:r>
              <a:rPr lang="sl-SI" u="sng" dirty="0" smtClean="0"/>
              <a:t> o terapiji, terapevti i svojih problemih.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 smtClean="0"/>
              <a:t>Traženje</a:t>
            </a:r>
            <a:r>
              <a:rPr lang="sl-SI" dirty="0" smtClean="0"/>
              <a:t> </a:t>
            </a:r>
            <a:r>
              <a:rPr lang="sl-SI" dirty="0" err="1" smtClean="0"/>
              <a:t>uzroka</a:t>
            </a:r>
            <a:r>
              <a:rPr lang="sl-SI" dirty="0" smtClean="0"/>
              <a:t> i </a:t>
            </a:r>
            <a:r>
              <a:rPr lang="sl-SI" dirty="0" err="1" smtClean="0"/>
              <a:t>rješenja</a:t>
            </a:r>
            <a:r>
              <a:rPr lang="sl-SI" dirty="0" smtClean="0"/>
              <a:t>:</a:t>
            </a:r>
          </a:p>
          <a:p>
            <a:r>
              <a:rPr lang="sl-SI" dirty="0"/>
              <a:t>s</a:t>
            </a:r>
            <a:r>
              <a:rPr lang="sl-SI" dirty="0" smtClean="0"/>
              <a:t>labo socializiranje </a:t>
            </a:r>
            <a:r>
              <a:rPr lang="sl-SI" dirty="0" err="1" smtClean="0"/>
              <a:t>klijenta</a:t>
            </a:r>
            <a:r>
              <a:rPr lang="sl-SI" dirty="0" smtClean="0"/>
              <a:t>;</a:t>
            </a:r>
          </a:p>
          <a:p>
            <a:r>
              <a:rPr lang="sl-SI" dirty="0"/>
              <a:t>o</a:t>
            </a:r>
            <a:r>
              <a:rPr lang="sl-SI" dirty="0" smtClean="0"/>
              <a:t>dpornost </a:t>
            </a:r>
            <a:r>
              <a:rPr lang="sl-SI" dirty="0" err="1" smtClean="0"/>
              <a:t>klijenta</a:t>
            </a:r>
            <a:r>
              <a:rPr lang="sl-SI" dirty="0" smtClean="0"/>
              <a:t>.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 smtClean="0"/>
              <a:t>Dodatni problem: previsoka </a:t>
            </a:r>
            <a:r>
              <a:rPr lang="sl-SI" dirty="0" err="1" smtClean="0"/>
              <a:t>oćekivanja</a:t>
            </a:r>
            <a:r>
              <a:rPr lang="sl-SI" dirty="0" smtClean="0"/>
              <a:t> </a:t>
            </a:r>
            <a:r>
              <a:rPr lang="sl-SI" dirty="0" err="1" smtClean="0"/>
              <a:t>terapeuta</a:t>
            </a:r>
            <a:r>
              <a:rPr lang="sl-SI" dirty="0" smtClean="0"/>
              <a:t>; kompleksnost strukture</a:t>
            </a:r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99051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Tipični problemi u </a:t>
            </a:r>
            <a:r>
              <a:rPr lang="sl-SI" b="1" dirty="0" err="1" smtClean="0"/>
              <a:t>svakoj</a:t>
            </a:r>
            <a:r>
              <a:rPr lang="sl-SI" b="1" dirty="0" smtClean="0"/>
              <a:t> fazi </a:t>
            </a:r>
            <a:r>
              <a:rPr lang="sl-SI" b="1" dirty="0" err="1" smtClean="0"/>
              <a:t>terapeutske</a:t>
            </a:r>
            <a:r>
              <a:rPr lang="sl-SI" b="1" dirty="0" smtClean="0"/>
              <a:t> seanse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vi-VN" dirty="0" smtClean="0"/>
              <a:t>rovjera </a:t>
            </a:r>
            <a:r>
              <a:rPr lang="vi-VN" dirty="0"/>
              <a:t>raspoloženja</a:t>
            </a:r>
          </a:p>
          <a:p>
            <a:r>
              <a:rPr lang="sl-SI" dirty="0" smtClean="0"/>
              <a:t>K</a:t>
            </a:r>
            <a:r>
              <a:rPr lang="vi-VN" dirty="0" smtClean="0"/>
              <a:t>ratak </a:t>
            </a:r>
            <a:r>
              <a:rPr lang="vi-VN" dirty="0"/>
              <a:t>sažetak tjedna</a:t>
            </a:r>
          </a:p>
          <a:p>
            <a:r>
              <a:rPr lang="sl-SI" dirty="0" smtClean="0"/>
              <a:t>V</a:t>
            </a:r>
            <a:r>
              <a:rPr lang="vi-VN" dirty="0" smtClean="0"/>
              <a:t>eza </a:t>
            </a:r>
            <a:r>
              <a:rPr lang="vi-VN" dirty="0"/>
              <a:t>između </a:t>
            </a:r>
            <a:r>
              <a:rPr lang="vi-VN" dirty="0" smtClean="0"/>
              <a:t>se</a:t>
            </a:r>
            <a:r>
              <a:rPr lang="sl-SI" dirty="0" err="1" smtClean="0"/>
              <a:t>ansa</a:t>
            </a:r>
            <a:endParaRPr lang="vi-VN" dirty="0"/>
          </a:p>
          <a:p>
            <a:r>
              <a:rPr lang="sl-SI" dirty="0" smtClean="0"/>
              <a:t>S</a:t>
            </a:r>
            <a:r>
              <a:rPr lang="vi-VN" dirty="0" smtClean="0"/>
              <a:t>astavljanje </a:t>
            </a:r>
            <a:r>
              <a:rPr lang="vi-VN" dirty="0"/>
              <a:t>dnevnog reda</a:t>
            </a:r>
          </a:p>
          <a:p>
            <a:r>
              <a:rPr lang="sl-SI" dirty="0" smtClean="0"/>
              <a:t>P</a:t>
            </a:r>
            <a:r>
              <a:rPr lang="vi-VN" dirty="0" smtClean="0"/>
              <a:t>regled D</a:t>
            </a:r>
            <a:r>
              <a:rPr lang="sl-SI" dirty="0" smtClean="0"/>
              <a:t>Z</a:t>
            </a:r>
            <a:endParaRPr lang="vi-VN" dirty="0"/>
          </a:p>
          <a:p>
            <a:r>
              <a:rPr lang="sl-SI" dirty="0" smtClean="0"/>
              <a:t>R</a:t>
            </a:r>
            <a:r>
              <a:rPr lang="vi-VN" dirty="0" smtClean="0"/>
              <a:t>azgov</a:t>
            </a:r>
            <a:r>
              <a:rPr lang="sl-SI" dirty="0" smtClean="0"/>
              <a:t>or</a:t>
            </a:r>
            <a:r>
              <a:rPr lang="vi-VN" dirty="0" smtClean="0"/>
              <a:t> </a:t>
            </a:r>
            <a:r>
              <a:rPr lang="vi-VN" dirty="0"/>
              <a:t>o temama dnevnog reda</a:t>
            </a:r>
          </a:p>
          <a:p>
            <a:r>
              <a:rPr lang="sl-SI" dirty="0" smtClean="0"/>
              <a:t>D</a:t>
            </a:r>
            <a:r>
              <a:rPr lang="vi-VN" dirty="0" smtClean="0"/>
              <a:t>omaća </a:t>
            </a:r>
            <a:r>
              <a:rPr lang="vi-VN" dirty="0"/>
              <a:t>zadaća</a:t>
            </a:r>
          </a:p>
          <a:p>
            <a:r>
              <a:rPr lang="sl-SI" dirty="0" smtClean="0"/>
              <a:t>K</a:t>
            </a:r>
            <a:r>
              <a:rPr lang="vi-VN" dirty="0" smtClean="0"/>
              <a:t>onačni </a:t>
            </a:r>
            <a:r>
              <a:rPr lang="vi-VN" dirty="0"/>
              <a:t>sažetak</a:t>
            </a:r>
          </a:p>
          <a:p>
            <a:r>
              <a:rPr lang="sl-SI" dirty="0" smtClean="0"/>
              <a:t>P</a:t>
            </a:r>
            <a:r>
              <a:rPr lang="vi-VN" dirty="0" smtClean="0"/>
              <a:t>ovratne </a:t>
            </a:r>
            <a:r>
              <a:rPr lang="vi-VN" dirty="0"/>
              <a:t>informacije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9325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Provjera</a:t>
            </a:r>
            <a:r>
              <a:rPr lang="sl-SI" b="1" dirty="0" smtClean="0"/>
              <a:t> </a:t>
            </a:r>
            <a:r>
              <a:rPr lang="sl-SI" b="1" dirty="0" err="1" smtClean="0"/>
              <a:t>razlpoloženja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Problem</a:t>
            </a:r>
            <a:r>
              <a:rPr lang="sl-SI" dirty="0" smtClean="0"/>
              <a:t>: </a:t>
            </a:r>
            <a:r>
              <a:rPr lang="sl-SI" u="sng" dirty="0" err="1" smtClean="0"/>
              <a:t>klijent</a:t>
            </a:r>
            <a:r>
              <a:rPr lang="sl-SI" u="sng" dirty="0" smtClean="0"/>
              <a:t> ima problem s </a:t>
            </a:r>
            <a:r>
              <a:rPr lang="sl-SI" u="sng" dirty="0" err="1" smtClean="0"/>
              <a:t>odgovaranjem</a:t>
            </a:r>
            <a:r>
              <a:rPr lang="sl-SI" u="sng" dirty="0" smtClean="0"/>
              <a:t> na </a:t>
            </a:r>
            <a:r>
              <a:rPr lang="sl-SI" u="sng" dirty="0" err="1" smtClean="0"/>
              <a:t>upitnike</a:t>
            </a:r>
            <a:r>
              <a:rPr lang="sl-SI" u="sng" dirty="0" smtClean="0"/>
              <a:t>; problemi </a:t>
            </a:r>
            <a:r>
              <a:rPr lang="sl-SI" u="sng" dirty="0" err="1" smtClean="0"/>
              <a:t>sa</a:t>
            </a:r>
            <a:r>
              <a:rPr lang="sl-SI" u="sng" dirty="0" smtClean="0"/>
              <a:t> </a:t>
            </a:r>
            <a:r>
              <a:rPr lang="sl-SI" u="sng" dirty="0" err="1" smtClean="0"/>
              <a:t>subjektinim</a:t>
            </a:r>
            <a:r>
              <a:rPr lang="sl-SI" u="sng" dirty="0" smtClean="0"/>
              <a:t> izražanjem </a:t>
            </a:r>
            <a:r>
              <a:rPr lang="sl-SI" u="sng" dirty="0" err="1" smtClean="0"/>
              <a:t>raspoloženja</a:t>
            </a:r>
            <a:r>
              <a:rPr lang="sl-SI" u="sng" dirty="0" smtClean="0"/>
              <a:t>.</a:t>
            </a:r>
          </a:p>
          <a:p>
            <a:r>
              <a:rPr lang="vi-VN" dirty="0" smtClean="0"/>
              <a:t>Neadekvatno </a:t>
            </a:r>
            <a:r>
              <a:rPr lang="vi-VN" dirty="0"/>
              <a:t>uvođenje klijenta u </a:t>
            </a:r>
            <a:r>
              <a:rPr lang="vi-VN" dirty="0" smtClean="0"/>
              <a:t>ispunjavanj</a:t>
            </a:r>
            <a:r>
              <a:rPr lang="sl-SI" dirty="0" smtClean="0"/>
              <a:t>e </a:t>
            </a:r>
            <a:r>
              <a:rPr lang="sl-SI" dirty="0" err="1" smtClean="0"/>
              <a:t>formulara</a:t>
            </a:r>
            <a:r>
              <a:rPr lang="sl-SI" dirty="0" smtClean="0"/>
              <a:t>:</a:t>
            </a:r>
            <a:endParaRPr lang="sl-SI" dirty="0"/>
          </a:p>
          <a:p>
            <a:pPr>
              <a:buFontTx/>
              <a:buChar char="-"/>
            </a:pPr>
            <a:r>
              <a:rPr lang="sl-SI" dirty="0"/>
              <a:t>i</a:t>
            </a:r>
            <a:r>
              <a:rPr lang="sl-SI" dirty="0" smtClean="0"/>
              <a:t>dentificiranje praktičnih problema i njihovo </a:t>
            </a:r>
            <a:r>
              <a:rPr lang="sl-SI" dirty="0" err="1" smtClean="0"/>
              <a:t>rješavanje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Klijent</a:t>
            </a:r>
            <a:r>
              <a:rPr lang="sl-SI" dirty="0" smtClean="0"/>
              <a:t> nema interesa za </a:t>
            </a:r>
            <a:r>
              <a:rPr lang="sl-SI" dirty="0" err="1" smtClean="0"/>
              <a:t>ispunjavanje</a:t>
            </a:r>
            <a:r>
              <a:rPr lang="sl-SI" dirty="0" smtClean="0"/>
              <a:t> </a:t>
            </a:r>
            <a:r>
              <a:rPr lang="sl-SI" dirty="0" err="1" smtClean="0"/>
              <a:t>formulara</a:t>
            </a:r>
            <a:r>
              <a:rPr lang="sl-SI" dirty="0" smtClean="0"/>
              <a:t>:</a:t>
            </a:r>
          </a:p>
          <a:p>
            <a:pPr>
              <a:buFontTx/>
              <a:buChar char="-"/>
            </a:pPr>
            <a:r>
              <a:rPr lang="sl-SI" dirty="0" smtClean="0"/>
              <a:t>identificiranje AM </a:t>
            </a:r>
            <a:r>
              <a:rPr lang="sl-SI" dirty="0" err="1" smtClean="0"/>
              <a:t>kroz</a:t>
            </a:r>
            <a:r>
              <a:rPr lang="sl-SI" dirty="0" smtClean="0"/>
              <a:t> </a:t>
            </a:r>
            <a:r>
              <a:rPr lang="sl-SI" dirty="0" err="1" smtClean="0"/>
              <a:t>ispunjavanja</a:t>
            </a:r>
            <a:r>
              <a:rPr lang="sl-SI" dirty="0" smtClean="0"/>
              <a:t> i važnost situacije;</a:t>
            </a:r>
          </a:p>
          <a:p>
            <a:pPr>
              <a:buFontTx/>
              <a:buChar char="-"/>
            </a:pPr>
            <a:r>
              <a:rPr lang="sl-SI" dirty="0"/>
              <a:t>e</a:t>
            </a:r>
            <a:r>
              <a:rPr lang="sl-SI" dirty="0" smtClean="0"/>
              <a:t>mpatija terapevta pri identifikaciji AM, </a:t>
            </a:r>
            <a:r>
              <a:rPr lang="sl-SI" dirty="0" err="1" smtClean="0"/>
              <a:t>uvjerjenih</a:t>
            </a:r>
            <a:r>
              <a:rPr lang="sl-SI" dirty="0" smtClean="0"/>
              <a:t> in </a:t>
            </a:r>
            <a:r>
              <a:rPr lang="sl-SI" dirty="0" err="1" smtClean="0"/>
              <a:t>rješanju</a:t>
            </a:r>
            <a:r>
              <a:rPr lang="sl-SI" dirty="0" smtClean="0"/>
              <a:t> problema;</a:t>
            </a:r>
          </a:p>
          <a:p>
            <a:r>
              <a:rPr lang="sl-SI" dirty="0" err="1" smtClean="0"/>
              <a:t>Klijent</a:t>
            </a:r>
            <a:r>
              <a:rPr lang="sl-SI" dirty="0" smtClean="0"/>
              <a:t> ima problem s izrazom </a:t>
            </a:r>
            <a:r>
              <a:rPr lang="sl-SI" dirty="0" err="1" smtClean="0"/>
              <a:t>osećajem</a:t>
            </a:r>
            <a:r>
              <a:rPr lang="sl-SI" dirty="0" smtClean="0"/>
              <a:t>:</a:t>
            </a:r>
          </a:p>
          <a:p>
            <a:pPr>
              <a:buFontTx/>
              <a:buChar char="-"/>
            </a:pPr>
            <a:r>
              <a:rPr lang="sl-SI" dirty="0" smtClean="0"/>
              <a:t>Postavljanje specifičnih pitanja </a:t>
            </a:r>
            <a:r>
              <a:rPr lang="sl-SI" dirty="0" err="1" smtClean="0"/>
              <a:t>ili</a:t>
            </a:r>
            <a:r>
              <a:rPr lang="sl-SI" dirty="0" smtClean="0"/>
              <a:t> </a:t>
            </a:r>
            <a:r>
              <a:rPr lang="sl-SI" dirty="0" err="1" smtClean="0"/>
              <a:t>demonstacija</a:t>
            </a:r>
            <a:r>
              <a:rPr lang="sl-SI" dirty="0" smtClean="0"/>
              <a:t> odgovora i </a:t>
            </a:r>
            <a:r>
              <a:rPr lang="sl-SI" dirty="0" err="1" smtClean="0"/>
              <a:t>ućenja</a:t>
            </a:r>
            <a:r>
              <a:rPr lang="sl-SI" dirty="0" smtClean="0"/>
              <a:t> prepoznavanja emocija.</a:t>
            </a:r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vi-VN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8967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Kratak</a:t>
            </a:r>
            <a:r>
              <a:rPr lang="sl-SI" dirty="0" smtClean="0"/>
              <a:t> </a:t>
            </a:r>
            <a:r>
              <a:rPr lang="sl-SI" dirty="0" err="1" smtClean="0"/>
              <a:t>sažetek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Problem: </a:t>
            </a:r>
            <a:r>
              <a:rPr lang="sl-SI" dirty="0" err="1" smtClean="0"/>
              <a:t>Klijent</a:t>
            </a:r>
            <a:r>
              <a:rPr lang="sl-SI" dirty="0" smtClean="0"/>
              <a:t> </a:t>
            </a:r>
            <a:r>
              <a:rPr lang="sl-SI" dirty="0" err="1" smtClean="0"/>
              <a:t>zapoćinje</a:t>
            </a:r>
            <a:r>
              <a:rPr lang="sl-SI" dirty="0" smtClean="0"/>
              <a:t> </a:t>
            </a:r>
            <a:r>
              <a:rPr lang="sl-SI" dirty="0" err="1" smtClean="0"/>
              <a:t>seansu</a:t>
            </a:r>
            <a:r>
              <a:rPr lang="sl-SI" dirty="0" smtClean="0"/>
              <a:t> s </a:t>
            </a:r>
            <a:r>
              <a:rPr lang="sl-SI" dirty="0" err="1" smtClean="0"/>
              <a:t>isčrpnom</a:t>
            </a:r>
            <a:r>
              <a:rPr lang="sl-SI" dirty="0" smtClean="0"/>
              <a:t> i nestrukturiranim </a:t>
            </a:r>
            <a:r>
              <a:rPr lang="sl-SI" dirty="0" err="1" smtClean="0"/>
              <a:t>sažetkom</a:t>
            </a:r>
            <a:r>
              <a:rPr lang="sl-SI" dirty="0" smtClean="0"/>
              <a:t> </a:t>
            </a:r>
            <a:r>
              <a:rPr lang="sl-SI" dirty="0" err="1" smtClean="0"/>
              <a:t>tjedna</a:t>
            </a:r>
            <a:r>
              <a:rPr lang="sl-SI" dirty="0"/>
              <a:t>: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/>
              <a:t>p</a:t>
            </a:r>
            <a:r>
              <a:rPr lang="sl-SI" dirty="0" smtClean="0"/>
              <a:t>azljivo </a:t>
            </a:r>
            <a:r>
              <a:rPr lang="sl-SI" dirty="0" err="1" smtClean="0"/>
              <a:t>ostaviti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 i demonstrirati na njegovim primeru</a:t>
            </a:r>
          </a:p>
          <a:p>
            <a:pPr>
              <a:buFontTx/>
              <a:buChar char="-"/>
            </a:pPr>
            <a:endParaRPr lang="sl-SI" dirty="0" smtClean="0"/>
          </a:p>
          <a:p>
            <a:r>
              <a:rPr lang="sl-SI" dirty="0" err="1" smtClean="0"/>
              <a:t>Klijent</a:t>
            </a:r>
            <a:r>
              <a:rPr lang="sl-SI" dirty="0" smtClean="0"/>
              <a:t> ne želi </a:t>
            </a:r>
            <a:r>
              <a:rPr lang="sl-SI" dirty="0" err="1" smtClean="0"/>
              <a:t>dajeti</a:t>
            </a:r>
            <a:r>
              <a:rPr lang="sl-SI" dirty="0" smtClean="0"/>
              <a:t> </a:t>
            </a:r>
            <a:r>
              <a:rPr lang="sl-SI" dirty="0" err="1" smtClean="0"/>
              <a:t>kratkog</a:t>
            </a:r>
            <a:r>
              <a:rPr lang="sl-SI" dirty="0" smtClean="0"/>
              <a:t> </a:t>
            </a:r>
            <a:r>
              <a:rPr lang="sl-SI" dirty="0" err="1" smtClean="0"/>
              <a:t>sažetka</a:t>
            </a:r>
            <a:r>
              <a:rPr lang="sl-SI" dirty="0" smtClean="0"/>
              <a:t>:</a:t>
            </a:r>
          </a:p>
          <a:p>
            <a:pPr>
              <a:buFontTx/>
              <a:buChar char="-"/>
            </a:pPr>
            <a:r>
              <a:rPr lang="sl-SI" dirty="0" err="1"/>
              <a:t>k</a:t>
            </a:r>
            <a:r>
              <a:rPr lang="sl-SI" dirty="0" err="1" smtClean="0"/>
              <a:t>lijentu</a:t>
            </a:r>
            <a:r>
              <a:rPr lang="sl-SI" dirty="0" smtClean="0"/>
              <a:t> pustimo </a:t>
            </a:r>
            <a:r>
              <a:rPr lang="sl-SI" dirty="0" err="1" smtClean="0"/>
              <a:t>kontrolu</a:t>
            </a:r>
            <a:r>
              <a:rPr lang="sl-SI" dirty="0" smtClean="0"/>
              <a:t>, da se seansa ne pokvari;</a:t>
            </a:r>
          </a:p>
          <a:p>
            <a:pPr>
              <a:buFontTx/>
              <a:buChar char="-"/>
            </a:pPr>
            <a:r>
              <a:rPr lang="sl-SI" dirty="0"/>
              <a:t>i</a:t>
            </a:r>
            <a:r>
              <a:rPr lang="sl-SI" dirty="0" smtClean="0"/>
              <a:t>dentifikacija AM </a:t>
            </a:r>
            <a:r>
              <a:rPr lang="sl-SI" dirty="0" smtClean="0">
                <a:sym typeface="Wingdings" panose="05000000000000000000" pitchFamily="2" charset="2"/>
              </a:rPr>
              <a:t> njihovo znaćenje  empatična izjava  rješavanje problema;</a:t>
            </a:r>
          </a:p>
          <a:p>
            <a:pPr>
              <a:buFontTx/>
              <a:buChar char="-"/>
            </a:pPr>
            <a:endParaRPr lang="sl-SI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sl-SI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3199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Veza </a:t>
            </a:r>
            <a:r>
              <a:rPr lang="sl-SI" dirty="0" err="1" smtClean="0"/>
              <a:t>između</a:t>
            </a:r>
            <a:r>
              <a:rPr lang="sl-SI" dirty="0" smtClean="0"/>
              <a:t> seansa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Problem: </a:t>
            </a:r>
            <a:r>
              <a:rPr lang="sl-SI" u="sng" dirty="0" err="1" smtClean="0"/>
              <a:t>previše</a:t>
            </a:r>
            <a:r>
              <a:rPr lang="sl-SI" u="sng" dirty="0" smtClean="0"/>
              <a:t> </a:t>
            </a:r>
            <a:r>
              <a:rPr lang="sl-SI" u="sng" dirty="0" err="1" smtClean="0"/>
              <a:t>ili</a:t>
            </a:r>
            <a:r>
              <a:rPr lang="sl-SI" u="sng" dirty="0" smtClean="0"/>
              <a:t> premalo informacija </a:t>
            </a:r>
            <a:r>
              <a:rPr lang="sl-SI" u="sng" dirty="0" err="1" smtClean="0"/>
              <a:t>sa</a:t>
            </a:r>
            <a:r>
              <a:rPr lang="sl-SI" u="sng" dirty="0" smtClean="0"/>
              <a:t> strani </a:t>
            </a:r>
            <a:r>
              <a:rPr lang="sl-SI" u="sng" dirty="0" err="1" smtClean="0"/>
              <a:t>klijenta</a:t>
            </a:r>
            <a:r>
              <a:rPr lang="sl-SI" u="sng" dirty="0" smtClean="0"/>
              <a:t>. </a:t>
            </a:r>
            <a:r>
              <a:rPr lang="sl-SI" u="sng" dirty="0" err="1" smtClean="0"/>
              <a:t>Klijent</a:t>
            </a:r>
            <a:r>
              <a:rPr lang="sl-SI" u="sng" dirty="0" smtClean="0"/>
              <a:t> ne vodi </a:t>
            </a:r>
            <a:r>
              <a:rPr lang="sl-SI" u="sng" dirty="0" err="1" smtClean="0"/>
              <a:t>evidencu</a:t>
            </a:r>
            <a:r>
              <a:rPr lang="sl-SI" u="sng" dirty="0"/>
              <a:t> </a:t>
            </a:r>
            <a:r>
              <a:rPr lang="sl-SI" u="sng" dirty="0" smtClean="0"/>
              <a:t>i ne </a:t>
            </a:r>
            <a:r>
              <a:rPr lang="sl-SI" u="sng" dirty="0" err="1" smtClean="0"/>
              <a:t>zapamti</a:t>
            </a:r>
            <a:r>
              <a:rPr lang="sl-SI" u="sng" dirty="0" smtClean="0"/>
              <a:t> teme </a:t>
            </a:r>
            <a:r>
              <a:rPr lang="sl-SI" u="sng" dirty="0" err="1" smtClean="0"/>
              <a:t>zadnog</a:t>
            </a:r>
            <a:r>
              <a:rPr lang="sl-SI" u="sng" dirty="0" smtClean="0"/>
              <a:t> seansa.</a:t>
            </a:r>
          </a:p>
          <a:p>
            <a:pPr>
              <a:buFontTx/>
              <a:buChar char="-"/>
            </a:pPr>
            <a:r>
              <a:rPr lang="sl-SI" dirty="0"/>
              <a:t>p</a:t>
            </a:r>
            <a:r>
              <a:rPr lang="sl-SI" dirty="0" smtClean="0"/>
              <a:t>ostaviti več konkretnih pitanja;</a:t>
            </a:r>
          </a:p>
          <a:p>
            <a:pPr>
              <a:buFontTx/>
              <a:buChar char="-"/>
            </a:pPr>
            <a:r>
              <a:rPr lang="sl-SI" dirty="0" err="1" smtClean="0"/>
              <a:t>klijent</a:t>
            </a:r>
            <a:r>
              <a:rPr lang="sl-SI" dirty="0" smtClean="0"/>
              <a:t> </a:t>
            </a:r>
            <a:r>
              <a:rPr lang="sl-SI" dirty="0" err="1" smtClean="0"/>
              <a:t>ispolnuje</a:t>
            </a:r>
            <a:r>
              <a:rPr lang="sl-SI" dirty="0" smtClean="0"/>
              <a:t> </a:t>
            </a:r>
            <a:r>
              <a:rPr lang="sl-SI" dirty="0" err="1" smtClean="0"/>
              <a:t>radni</a:t>
            </a:r>
            <a:r>
              <a:rPr lang="sl-SI" dirty="0" smtClean="0"/>
              <a:t> list za </a:t>
            </a:r>
            <a:r>
              <a:rPr lang="sl-SI" dirty="0" err="1" smtClean="0"/>
              <a:t>svako</a:t>
            </a:r>
            <a:r>
              <a:rPr lang="sl-SI" dirty="0" smtClean="0"/>
              <a:t> </a:t>
            </a:r>
            <a:r>
              <a:rPr lang="sl-SI" dirty="0" err="1" smtClean="0"/>
              <a:t>seansu</a:t>
            </a:r>
            <a:r>
              <a:rPr lang="sl-SI" dirty="0" smtClean="0"/>
              <a:t>;</a:t>
            </a:r>
          </a:p>
          <a:p>
            <a:pPr>
              <a:buFontTx/>
              <a:buChar char="-"/>
            </a:pPr>
            <a:r>
              <a:rPr lang="sl-SI" dirty="0"/>
              <a:t>m</a:t>
            </a:r>
            <a:r>
              <a:rPr lang="sl-SI" dirty="0" smtClean="0"/>
              <a:t>otiviramo </a:t>
            </a:r>
            <a:r>
              <a:rPr lang="sl-SI" dirty="0" err="1" smtClean="0"/>
              <a:t>klijenta</a:t>
            </a:r>
            <a:r>
              <a:rPr lang="sl-SI" dirty="0" smtClean="0"/>
              <a:t>, da </a:t>
            </a:r>
            <a:r>
              <a:rPr lang="sl-SI" dirty="0" err="1" smtClean="0"/>
              <a:t>kroz</a:t>
            </a:r>
            <a:r>
              <a:rPr lang="sl-SI" dirty="0" smtClean="0"/>
              <a:t> seanse </a:t>
            </a:r>
            <a:r>
              <a:rPr lang="sl-SI" dirty="0" err="1" smtClean="0"/>
              <a:t>bjeleži</a:t>
            </a:r>
            <a:r>
              <a:rPr lang="sl-SI" dirty="0" smtClean="0"/>
              <a:t> važne detajle.</a:t>
            </a:r>
          </a:p>
        </p:txBody>
      </p:sp>
    </p:spTree>
    <p:extLst>
      <p:ext uri="{BB962C8B-B14F-4D97-AF65-F5344CB8AC3E}">
        <p14:creationId xmlns:p14="http://schemas.microsoft.com/office/powerpoint/2010/main" val="39763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err="1" smtClean="0"/>
              <a:t>Sastavljanje</a:t>
            </a:r>
            <a:r>
              <a:rPr lang="sl-SI" dirty="0" smtClean="0"/>
              <a:t> </a:t>
            </a:r>
            <a:r>
              <a:rPr lang="sl-SI" dirty="0" err="1"/>
              <a:t>dnevnog</a:t>
            </a:r>
            <a:r>
              <a:rPr lang="sl-SI" dirty="0"/>
              <a:t> reda</a:t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dirty="0" smtClean="0"/>
              <a:t>Problem: </a:t>
            </a:r>
            <a:r>
              <a:rPr lang="sl-SI" dirty="0" err="1" smtClean="0"/>
              <a:t>Klijent</a:t>
            </a:r>
            <a:r>
              <a:rPr lang="sl-SI" dirty="0" smtClean="0"/>
              <a:t> ne </a:t>
            </a:r>
            <a:r>
              <a:rPr lang="sl-SI" dirty="0" err="1" smtClean="0"/>
              <a:t>sodjeluje</a:t>
            </a:r>
            <a:r>
              <a:rPr lang="sl-SI" dirty="0" smtClean="0"/>
              <a:t> i </a:t>
            </a:r>
            <a:r>
              <a:rPr lang="sl-SI" dirty="0" err="1" smtClean="0"/>
              <a:t>nije</a:t>
            </a:r>
            <a:r>
              <a:rPr lang="sl-SI" dirty="0" smtClean="0"/>
              <a:t> </a:t>
            </a:r>
            <a:r>
              <a:rPr lang="sl-SI" dirty="0" err="1" smtClean="0"/>
              <a:t>uspješan</a:t>
            </a:r>
            <a:r>
              <a:rPr lang="sl-SI" dirty="0" smtClean="0"/>
              <a:t> u </a:t>
            </a:r>
            <a:r>
              <a:rPr lang="sl-SI" dirty="0" err="1" smtClean="0"/>
              <a:t>sastavljanju</a:t>
            </a:r>
            <a:r>
              <a:rPr lang="sl-SI" dirty="0" smtClean="0"/>
              <a:t> </a:t>
            </a:r>
            <a:r>
              <a:rPr lang="sl-SI" dirty="0" err="1" smtClean="0"/>
              <a:t>dnevnog</a:t>
            </a:r>
            <a:r>
              <a:rPr lang="sl-SI" dirty="0" smtClean="0"/>
              <a:t> reda:</a:t>
            </a:r>
          </a:p>
          <a:p>
            <a:pPr>
              <a:buFontTx/>
              <a:buChar char="-"/>
            </a:pPr>
            <a:r>
              <a:rPr lang="sl-SI" dirty="0" err="1"/>
              <a:t>m</a:t>
            </a:r>
            <a:r>
              <a:rPr lang="sl-SI" dirty="0" err="1" smtClean="0"/>
              <a:t>oguće</a:t>
            </a:r>
            <a:r>
              <a:rPr lang="sl-SI" dirty="0" smtClean="0"/>
              <a:t> ni je </a:t>
            </a:r>
            <a:r>
              <a:rPr lang="sl-SI" dirty="0" err="1" smtClean="0"/>
              <a:t>dovoljno</a:t>
            </a:r>
            <a:r>
              <a:rPr lang="sl-SI" dirty="0" smtClean="0"/>
              <a:t> dobro socializiran;</a:t>
            </a:r>
          </a:p>
          <a:p>
            <a:pPr>
              <a:buFontTx/>
              <a:buChar char="-"/>
            </a:pPr>
            <a:r>
              <a:rPr lang="sl-SI" dirty="0"/>
              <a:t>i</a:t>
            </a:r>
            <a:r>
              <a:rPr lang="sl-SI" dirty="0" smtClean="0"/>
              <a:t>ma </a:t>
            </a:r>
            <a:r>
              <a:rPr lang="sl-SI" dirty="0" err="1" smtClean="0"/>
              <a:t>njegativen</a:t>
            </a:r>
            <a:r>
              <a:rPr lang="sl-SI" dirty="0" smtClean="0"/>
              <a:t> </a:t>
            </a:r>
            <a:r>
              <a:rPr lang="sl-SI" dirty="0" err="1" smtClean="0"/>
              <a:t>osjećaj</a:t>
            </a:r>
            <a:r>
              <a:rPr lang="sl-SI" dirty="0" smtClean="0"/>
              <a:t>;</a:t>
            </a:r>
          </a:p>
          <a:p>
            <a:pPr>
              <a:buFontTx/>
              <a:buChar char="-"/>
            </a:pPr>
            <a:r>
              <a:rPr lang="sl-SI" dirty="0" err="1"/>
              <a:t>o</a:t>
            </a:r>
            <a:r>
              <a:rPr lang="sl-SI" dirty="0" err="1" smtClean="0"/>
              <a:t>sjeća</a:t>
            </a:r>
            <a:r>
              <a:rPr lang="sl-SI" dirty="0" smtClean="0"/>
              <a:t> se </a:t>
            </a:r>
            <a:r>
              <a:rPr lang="sl-SI" dirty="0" err="1" smtClean="0"/>
              <a:t>nemoćno</a:t>
            </a:r>
            <a:r>
              <a:rPr lang="sl-SI" dirty="0" smtClean="0"/>
              <a:t> </a:t>
            </a:r>
            <a:r>
              <a:rPr lang="sl-SI" dirty="0" err="1" smtClean="0"/>
              <a:t>znog</a:t>
            </a:r>
            <a:r>
              <a:rPr lang="sl-SI" dirty="0" smtClean="0"/>
              <a:t> razgovora o </a:t>
            </a:r>
            <a:r>
              <a:rPr lang="sl-SI" dirty="0" err="1" smtClean="0"/>
              <a:t>problemima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Terapevt:</a:t>
            </a:r>
          </a:p>
          <a:p>
            <a:pPr>
              <a:buFontTx/>
              <a:buChar char="-"/>
            </a:pPr>
            <a:r>
              <a:rPr lang="sl-SI" dirty="0"/>
              <a:t>p</a:t>
            </a:r>
            <a:r>
              <a:rPr lang="sl-SI" dirty="0" smtClean="0"/>
              <a:t>ostavlja pitanja;</a:t>
            </a:r>
          </a:p>
          <a:p>
            <a:pPr>
              <a:buFontTx/>
              <a:buChar char="-"/>
            </a:pPr>
            <a:r>
              <a:rPr lang="sl-SI" dirty="0"/>
              <a:t>d</a:t>
            </a:r>
            <a:r>
              <a:rPr lang="sl-SI" dirty="0" smtClean="0"/>
              <a:t>aje DZ;</a:t>
            </a:r>
          </a:p>
          <a:p>
            <a:pPr>
              <a:buFontTx/>
              <a:buChar char="-"/>
            </a:pPr>
            <a:r>
              <a:rPr lang="sl-SI" dirty="0" err="1" smtClean="0"/>
              <a:t>proverjava</a:t>
            </a:r>
            <a:r>
              <a:rPr lang="sl-SI" dirty="0" smtClean="0"/>
              <a:t> AM;</a:t>
            </a:r>
          </a:p>
          <a:p>
            <a:pPr>
              <a:buFontTx/>
              <a:buChar char="-"/>
            </a:pPr>
            <a:r>
              <a:rPr lang="sl-SI" dirty="0"/>
              <a:t>d</a:t>
            </a:r>
            <a:r>
              <a:rPr lang="sl-SI" dirty="0" smtClean="0"/>
              <a:t>aje više </a:t>
            </a:r>
            <a:r>
              <a:rPr lang="sl-SI" dirty="0" err="1" smtClean="0"/>
              <a:t>uputa</a:t>
            </a:r>
            <a:r>
              <a:rPr lang="sl-SI" dirty="0"/>
              <a:t>.</a:t>
            </a:r>
            <a:endParaRPr lang="sl-SI" dirty="0" smtClean="0"/>
          </a:p>
          <a:p>
            <a:pPr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014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Pregled DZ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Problem</a:t>
            </a:r>
            <a:r>
              <a:rPr lang="sl-SI" dirty="0" smtClean="0"/>
              <a:t>: </a:t>
            </a:r>
            <a:r>
              <a:rPr lang="sl-SI" u="sng" dirty="0" smtClean="0"/>
              <a:t>terapevt ne pregleda DZ (zbog </a:t>
            </a:r>
            <a:r>
              <a:rPr lang="sl-SI" u="sng" dirty="0" err="1" smtClean="0"/>
              <a:t>nedostatka</a:t>
            </a:r>
            <a:r>
              <a:rPr lang="sl-SI" u="sng" dirty="0" smtClean="0"/>
              <a:t> </a:t>
            </a:r>
            <a:r>
              <a:rPr lang="sl-SI" dirty="0" smtClean="0"/>
              <a:t>vremena) </a:t>
            </a:r>
            <a:r>
              <a:rPr lang="sl-SI" dirty="0" smtClean="0">
                <a:sym typeface="Wingdings" panose="05000000000000000000" pitchFamily="2" charset="2"/>
              </a:rPr>
              <a:t> klijent izgubi motivaciju:</a:t>
            </a:r>
          </a:p>
          <a:p>
            <a:pPr>
              <a:buFontTx/>
              <a:buChar char="-"/>
            </a:pPr>
            <a:r>
              <a:rPr lang="sl-SI" dirty="0" smtClean="0">
                <a:sym typeface="Wingdings" panose="05000000000000000000" pitchFamily="2" charset="2"/>
              </a:rPr>
              <a:t>bolje planiranje vremena;</a:t>
            </a:r>
          </a:p>
          <a:p>
            <a:pPr>
              <a:buFontTx/>
              <a:buChar char="-"/>
            </a:pPr>
            <a:r>
              <a:rPr lang="sl-SI" dirty="0" smtClean="0">
                <a:sym typeface="Wingdings" panose="05000000000000000000" pitchFamily="2" charset="2"/>
              </a:rPr>
              <a:t>pregled liste iz </a:t>
            </a:r>
            <a:r>
              <a:rPr lang="sl-SI" dirty="0" err="1" smtClean="0">
                <a:sym typeface="Wingdings" panose="05000000000000000000" pitchFamily="2" charset="2"/>
              </a:rPr>
              <a:t>predhodnog</a:t>
            </a:r>
            <a:r>
              <a:rPr lang="sl-SI" dirty="0" smtClean="0">
                <a:sym typeface="Wingdings" panose="05000000000000000000" pitchFamily="2" charset="2"/>
              </a:rPr>
              <a:t> seanse;</a:t>
            </a:r>
          </a:p>
          <a:p>
            <a:pPr>
              <a:buFontTx/>
              <a:buChar char="-"/>
            </a:pPr>
            <a:r>
              <a:rPr lang="sl-SI" dirty="0" smtClean="0">
                <a:sym typeface="Wingdings" panose="05000000000000000000" pitchFamily="2" charset="2"/>
              </a:rPr>
              <a:t>pregled DZ (</a:t>
            </a:r>
            <a:r>
              <a:rPr lang="sl-SI" dirty="0" err="1" smtClean="0">
                <a:sym typeface="Wingdings" panose="05000000000000000000" pitchFamily="2" charset="2"/>
              </a:rPr>
              <a:t>podsetnik</a:t>
            </a:r>
            <a:r>
              <a:rPr lang="sl-SI" dirty="0" smtClean="0">
                <a:sym typeface="Wingdings" panose="05000000000000000000" pitchFamily="2" charset="2"/>
              </a:rPr>
              <a:t>).</a:t>
            </a:r>
          </a:p>
          <a:p>
            <a:pPr>
              <a:buFontTx/>
              <a:buChar char="-"/>
            </a:pPr>
            <a:endParaRPr lang="sl-SI" dirty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Problem: </a:t>
            </a:r>
            <a:r>
              <a:rPr lang="sl-SI" dirty="0" err="1" smtClean="0">
                <a:sym typeface="Wingdings" panose="05000000000000000000" pitchFamily="2" charset="2"/>
              </a:rPr>
              <a:t>Previše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detaljan</a:t>
            </a:r>
            <a:r>
              <a:rPr lang="sl-SI" dirty="0" smtClean="0">
                <a:sym typeface="Wingdings" panose="05000000000000000000" pitchFamily="2" charset="2"/>
              </a:rPr>
              <a:t> pregled DZ:</a:t>
            </a:r>
          </a:p>
          <a:p>
            <a:pPr>
              <a:buFontTx/>
              <a:buChar char="-"/>
            </a:pPr>
            <a:r>
              <a:rPr lang="sl-SI" dirty="0">
                <a:sym typeface="Wingdings" panose="05000000000000000000" pitchFamily="2" charset="2"/>
              </a:rPr>
              <a:t>n</a:t>
            </a:r>
            <a:r>
              <a:rPr lang="sl-SI" dirty="0" smtClean="0">
                <a:sym typeface="Wingdings" panose="05000000000000000000" pitchFamily="2" charset="2"/>
              </a:rPr>
              <a:t>ema </a:t>
            </a:r>
            <a:r>
              <a:rPr lang="sl-SI" dirty="0" err="1" smtClean="0">
                <a:sym typeface="Wingdings" panose="05000000000000000000" pitchFamily="2" charset="2"/>
              </a:rPr>
              <a:t>dovoljno</a:t>
            </a:r>
            <a:r>
              <a:rPr lang="sl-SI" dirty="0" smtClean="0">
                <a:sym typeface="Wingdings" panose="05000000000000000000" pitchFamily="2" charset="2"/>
              </a:rPr>
              <a:t> časa za razgovor;</a:t>
            </a:r>
          </a:p>
          <a:p>
            <a:pPr>
              <a:buFontTx/>
              <a:buChar char="-"/>
            </a:pPr>
            <a:r>
              <a:rPr lang="sl-SI" dirty="0" err="1">
                <a:sym typeface="Wingdings" panose="05000000000000000000" pitchFamily="2" charset="2"/>
              </a:rPr>
              <a:t>p</a:t>
            </a:r>
            <a:r>
              <a:rPr lang="sl-SI" dirty="0" err="1" smtClean="0">
                <a:sym typeface="Wingdings" panose="05000000000000000000" pitchFamily="2" charset="2"/>
              </a:rPr>
              <a:t>remala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pažnja</a:t>
            </a:r>
            <a:r>
              <a:rPr lang="sl-SI" dirty="0" smtClean="0">
                <a:sym typeface="Wingdings" panose="05000000000000000000" pitchFamily="2" charset="2"/>
              </a:rPr>
              <a:t> na trenutne probleme </a:t>
            </a:r>
            <a:r>
              <a:rPr lang="sl-SI" dirty="0" err="1" smtClean="0">
                <a:sym typeface="Wingdings" panose="05000000000000000000" pitchFamily="2" charset="2"/>
              </a:rPr>
              <a:t>klijenta</a:t>
            </a:r>
            <a:r>
              <a:rPr lang="sl-SI" dirty="0" smtClean="0"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endParaRPr lang="sl-SI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82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R</a:t>
            </a:r>
            <a:r>
              <a:rPr lang="vi-VN" b="1" dirty="0"/>
              <a:t>azgov</a:t>
            </a:r>
            <a:r>
              <a:rPr lang="sl-SI" b="1" dirty="0"/>
              <a:t>or</a:t>
            </a:r>
            <a:r>
              <a:rPr lang="vi-VN" b="1" dirty="0"/>
              <a:t> o temama dnevnog reda</a:t>
            </a:r>
            <a:br>
              <a:rPr lang="vi-VN" b="1" dirty="0"/>
            </a:b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/>
              <a:t>Problem: </a:t>
            </a:r>
          </a:p>
          <a:p>
            <a:r>
              <a:rPr lang="sl-SI" dirty="0" err="1" smtClean="0"/>
              <a:t>Beznadežnost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 </a:t>
            </a:r>
            <a:r>
              <a:rPr lang="sl-SI" dirty="0" smtClean="0">
                <a:sym typeface="Wingdings" panose="05000000000000000000" pitchFamily="2" charset="2"/>
              </a:rPr>
              <a:t> važnost empatičnog pristupa; mogučnost izbora i rješavanje problema.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Nema fokusa i površnost razgovora  nema strukture, nedefiniranih AM, osećaja, uvjerenja i ponašanje;</a:t>
            </a:r>
          </a:p>
          <a:p>
            <a:r>
              <a:rPr lang="sl-SI" dirty="0" err="1" smtClean="0">
                <a:sym typeface="Wingdings" panose="05000000000000000000" pitchFamily="2" charset="2"/>
              </a:rPr>
              <a:t>Neuspješni</a:t>
            </a:r>
            <a:r>
              <a:rPr lang="sl-SI" dirty="0" smtClean="0">
                <a:sym typeface="Wingdings" panose="05000000000000000000" pitchFamily="2" charset="2"/>
              </a:rPr>
              <a:t> ritam  na dnevnom redu samo 1-2 problema;</a:t>
            </a:r>
          </a:p>
          <a:p>
            <a:r>
              <a:rPr lang="sl-SI" dirty="0" err="1" smtClean="0">
                <a:sym typeface="Wingdings" panose="05000000000000000000" pitchFamily="2" charset="2"/>
              </a:rPr>
              <a:t>Neizvšavanje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terautske</a:t>
            </a:r>
            <a:r>
              <a:rPr lang="sl-SI" dirty="0" smtClean="0">
                <a:sym typeface="Wingdings" panose="05000000000000000000" pitchFamily="2" charset="2"/>
              </a:rPr>
              <a:t> intervencij  previše časa za opisivanje problema ili idenfikaciju AM in vjerovanja, ponovno nema strukture; </a:t>
            </a:r>
          </a:p>
          <a:p>
            <a:pPr marL="0" indent="0">
              <a:buNone/>
            </a:pPr>
            <a:r>
              <a:rPr lang="sl-SI" dirty="0" smtClean="0">
                <a:sym typeface="Wingdings" panose="05000000000000000000" pitchFamily="2" charset="2"/>
              </a:rPr>
              <a:t>Treba je </a:t>
            </a:r>
            <a:r>
              <a:rPr lang="sl-SI" dirty="0" err="1" smtClean="0">
                <a:sym typeface="Wingdings" panose="05000000000000000000" pitchFamily="2" charset="2"/>
              </a:rPr>
              <a:t>klijentu</a:t>
            </a:r>
            <a:r>
              <a:rPr lang="sl-SI" dirty="0" smtClean="0">
                <a:sym typeface="Wingdings" panose="05000000000000000000" pitchFamily="2" charset="2"/>
              </a:rPr>
              <a:t> pomagati, da </a:t>
            </a:r>
            <a:r>
              <a:rPr lang="sl-SI" dirty="0" err="1" smtClean="0">
                <a:sym typeface="Wingdings" panose="05000000000000000000" pitchFamily="2" charset="2"/>
              </a:rPr>
              <a:t>identifira</a:t>
            </a:r>
            <a:r>
              <a:rPr lang="sl-SI" dirty="0" smtClean="0">
                <a:sym typeface="Wingdings" panose="05000000000000000000" pitchFamily="2" charset="2"/>
              </a:rPr>
              <a:t> disfunkcionalne misli i </a:t>
            </a:r>
            <a:r>
              <a:rPr lang="sl-SI" dirty="0" err="1" smtClean="0">
                <a:sym typeface="Wingdings" panose="05000000000000000000" pitchFamily="2" charset="2"/>
              </a:rPr>
              <a:t>uvjerenja</a:t>
            </a:r>
            <a:r>
              <a:rPr lang="sl-SI" dirty="0" smtClean="0">
                <a:sym typeface="Wingdings" panose="05000000000000000000" pitchFamily="2" charset="2"/>
              </a:rPr>
              <a:t>; </a:t>
            </a:r>
            <a:r>
              <a:rPr lang="sl-SI" dirty="0" err="1" smtClean="0">
                <a:sym typeface="Wingdings" panose="05000000000000000000" pitchFamily="2" charset="2"/>
              </a:rPr>
              <a:t>rješiti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ili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djelno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rješiti</a:t>
            </a:r>
            <a:r>
              <a:rPr lang="sl-SI" dirty="0" smtClean="0">
                <a:sym typeface="Wingdings" panose="05000000000000000000" pitchFamily="2" charset="2"/>
              </a:rPr>
              <a:t> problem; osmisliti DZ i kako </a:t>
            </a:r>
            <a:r>
              <a:rPr lang="sl-SI" dirty="0" err="1" smtClean="0">
                <a:sym typeface="Wingdings" panose="05000000000000000000" pitchFamily="2" charset="2"/>
              </a:rPr>
              <a:t>naći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naćin</a:t>
            </a:r>
            <a:r>
              <a:rPr lang="sl-SI" dirty="0" smtClean="0">
                <a:sym typeface="Wingdings" panose="05000000000000000000" pitchFamily="2" charset="2"/>
              </a:rPr>
              <a:t>, da se </a:t>
            </a:r>
            <a:r>
              <a:rPr lang="sl-SI" dirty="0" err="1" smtClean="0">
                <a:sym typeface="Wingdings" panose="05000000000000000000" pitchFamily="2" charset="2"/>
              </a:rPr>
              <a:t>osjeća</a:t>
            </a:r>
            <a:r>
              <a:rPr lang="sl-SI" dirty="0" smtClean="0">
                <a:sym typeface="Wingdings" panose="05000000000000000000" pitchFamily="2" charset="2"/>
              </a:rPr>
              <a:t> bolje.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780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Domaća</a:t>
            </a:r>
            <a:r>
              <a:rPr lang="sl-SI" b="1" dirty="0" smtClean="0"/>
              <a:t> </a:t>
            </a:r>
            <a:r>
              <a:rPr lang="sl-SI" b="1" dirty="0" err="1" smtClean="0"/>
              <a:t>zadaća</a:t>
            </a:r>
            <a:r>
              <a:rPr lang="sl-SI" b="1" dirty="0" smtClean="0"/>
              <a:t> 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DZ je </a:t>
            </a:r>
            <a:r>
              <a:rPr lang="sl-SI" dirty="0" err="1" smtClean="0"/>
              <a:t>previše</a:t>
            </a:r>
            <a:r>
              <a:rPr lang="sl-SI" dirty="0" smtClean="0"/>
              <a:t> težka </a:t>
            </a:r>
            <a:r>
              <a:rPr lang="sl-SI" dirty="0" err="1" smtClean="0"/>
              <a:t>ili</a:t>
            </a:r>
            <a:r>
              <a:rPr lang="sl-SI" dirty="0" smtClean="0"/>
              <a:t> nepovezana s njegovimi </a:t>
            </a:r>
            <a:r>
              <a:rPr lang="sl-SI" dirty="0" err="1" smtClean="0"/>
              <a:t>problemima</a:t>
            </a:r>
            <a:r>
              <a:rPr lang="sl-SI" dirty="0" smtClean="0"/>
              <a:t>;</a:t>
            </a:r>
          </a:p>
          <a:p>
            <a:r>
              <a:rPr lang="sl-SI" dirty="0" smtClean="0"/>
              <a:t>DZ je </a:t>
            </a:r>
            <a:r>
              <a:rPr lang="sl-SI" dirty="0" err="1" smtClean="0"/>
              <a:t>bez</a:t>
            </a:r>
            <a:r>
              <a:rPr lang="sl-SI" dirty="0" smtClean="0"/>
              <a:t> prav razloga;</a:t>
            </a:r>
          </a:p>
          <a:p>
            <a:r>
              <a:rPr lang="sl-SI" dirty="0" err="1" smtClean="0"/>
              <a:t>Terapeut</a:t>
            </a:r>
            <a:r>
              <a:rPr lang="sl-SI" dirty="0" smtClean="0"/>
              <a:t> </a:t>
            </a:r>
            <a:r>
              <a:rPr lang="sl-SI" dirty="0" err="1" smtClean="0"/>
              <a:t>zaboravlja</a:t>
            </a:r>
            <a:r>
              <a:rPr lang="sl-SI" dirty="0" smtClean="0"/>
              <a:t> pregledati DZ </a:t>
            </a:r>
            <a:r>
              <a:rPr lang="sl-SI" dirty="0" err="1" smtClean="0"/>
              <a:t>tjekom</a:t>
            </a:r>
            <a:r>
              <a:rPr lang="sl-SI" dirty="0" smtClean="0"/>
              <a:t> </a:t>
            </a:r>
            <a:r>
              <a:rPr lang="sl-SI" dirty="0" err="1" smtClean="0"/>
              <a:t>sljedeće</a:t>
            </a:r>
            <a:r>
              <a:rPr lang="sl-SI" dirty="0" smtClean="0"/>
              <a:t> seanse;</a:t>
            </a:r>
          </a:p>
          <a:p>
            <a:r>
              <a:rPr lang="sl-SI" dirty="0" err="1" smtClean="0"/>
              <a:t>Terapeut</a:t>
            </a:r>
            <a:r>
              <a:rPr lang="sl-SI" dirty="0" smtClean="0"/>
              <a:t> ne naglašava važnost DZ;</a:t>
            </a:r>
          </a:p>
          <a:p>
            <a:r>
              <a:rPr lang="sl-SI" dirty="0" err="1" smtClean="0"/>
              <a:t>Terapeut</a:t>
            </a:r>
            <a:r>
              <a:rPr lang="sl-SI" dirty="0" smtClean="0"/>
              <a:t> ne nauči </a:t>
            </a:r>
            <a:r>
              <a:rPr lang="sl-SI" dirty="0" err="1" smtClean="0"/>
              <a:t>klijenta</a:t>
            </a:r>
            <a:r>
              <a:rPr lang="sl-SI" dirty="0"/>
              <a:t> </a:t>
            </a:r>
            <a:r>
              <a:rPr lang="sl-SI" dirty="0" smtClean="0"/>
              <a:t>kako se napravi DZ;</a:t>
            </a:r>
          </a:p>
          <a:p>
            <a:r>
              <a:rPr lang="sl-SI" dirty="0" err="1" smtClean="0"/>
              <a:t>Terapeut</a:t>
            </a:r>
            <a:r>
              <a:rPr lang="sl-SI" dirty="0" smtClean="0"/>
              <a:t> ne </a:t>
            </a:r>
            <a:r>
              <a:rPr lang="sl-SI" dirty="0" err="1" smtClean="0"/>
              <a:t>zaćine</a:t>
            </a:r>
            <a:r>
              <a:rPr lang="sl-SI" dirty="0" smtClean="0"/>
              <a:t> </a:t>
            </a:r>
            <a:r>
              <a:rPr lang="sl-SI" dirty="0" err="1" smtClean="0"/>
              <a:t>seansu</a:t>
            </a:r>
            <a:r>
              <a:rPr lang="sl-SI" dirty="0" smtClean="0"/>
              <a:t> s DZ i ne pita kako je </a:t>
            </a:r>
            <a:r>
              <a:rPr lang="sl-SI" dirty="0" err="1" smtClean="0"/>
              <a:t>klijent</a:t>
            </a:r>
            <a:r>
              <a:rPr lang="sl-SI" dirty="0" smtClean="0"/>
              <a:t> </a:t>
            </a:r>
            <a:r>
              <a:rPr lang="sl-SI" dirty="0" err="1" smtClean="0"/>
              <a:t>napravio</a:t>
            </a:r>
            <a:r>
              <a:rPr lang="sl-SI" dirty="0" smtClean="0"/>
              <a:t> </a:t>
            </a:r>
            <a:r>
              <a:rPr lang="sl-SI" dirty="0" err="1" smtClean="0"/>
              <a:t>zadaću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Terapeut</a:t>
            </a:r>
            <a:r>
              <a:rPr lang="sl-SI" dirty="0"/>
              <a:t> </a:t>
            </a:r>
            <a:r>
              <a:rPr lang="sl-SI" dirty="0" smtClean="0"/>
              <a:t>ne </a:t>
            </a:r>
            <a:r>
              <a:rPr lang="sl-SI" dirty="0" err="1" smtClean="0"/>
              <a:t>zahtjeva</a:t>
            </a:r>
            <a:r>
              <a:rPr lang="sl-SI" dirty="0" smtClean="0"/>
              <a:t> od </a:t>
            </a:r>
            <a:r>
              <a:rPr lang="sl-SI" dirty="0" err="1" smtClean="0"/>
              <a:t>klijenta</a:t>
            </a:r>
            <a:r>
              <a:rPr lang="sl-SI" dirty="0" smtClean="0"/>
              <a:t>, da </a:t>
            </a:r>
            <a:r>
              <a:rPr lang="sl-SI" dirty="0" err="1" smtClean="0"/>
              <a:t>bjeleži</a:t>
            </a:r>
            <a:r>
              <a:rPr lang="sl-SI" dirty="0" smtClean="0"/>
              <a:t> ono, </a:t>
            </a:r>
            <a:r>
              <a:rPr lang="sl-SI" dirty="0" err="1" smtClean="0"/>
              <a:t>što</a:t>
            </a:r>
            <a:r>
              <a:rPr lang="sl-SI" dirty="0" smtClean="0"/>
              <a:t> ima za </a:t>
            </a:r>
            <a:r>
              <a:rPr lang="sl-SI" dirty="0" err="1" smtClean="0"/>
              <a:t>zadatak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Terapeut</a:t>
            </a:r>
            <a:r>
              <a:rPr lang="sl-SI" dirty="0" smtClean="0"/>
              <a:t> je </a:t>
            </a:r>
            <a:r>
              <a:rPr lang="sl-SI" dirty="0" err="1" smtClean="0"/>
              <a:t>odgovoran</a:t>
            </a:r>
            <a:r>
              <a:rPr lang="sl-SI" dirty="0" smtClean="0"/>
              <a:t> za DZ, </a:t>
            </a:r>
            <a:r>
              <a:rPr lang="sl-SI" dirty="0" err="1" smtClean="0"/>
              <a:t>koja</a:t>
            </a:r>
            <a:r>
              <a:rPr lang="sl-SI" dirty="0" smtClean="0"/>
              <a:t> </a:t>
            </a:r>
            <a:r>
              <a:rPr lang="sl-SI" dirty="0" err="1" smtClean="0"/>
              <a:t>klijent</a:t>
            </a:r>
            <a:r>
              <a:rPr lang="sl-SI" dirty="0" smtClean="0"/>
              <a:t> ni je </a:t>
            </a:r>
            <a:r>
              <a:rPr lang="sl-SI" dirty="0" err="1" smtClean="0"/>
              <a:t>učinil</a:t>
            </a:r>
            <a:r>
              <a:rPr lang="sl-SI" dirty="0" smtClean="0"/>
              <a:t>;</a:t>
            </a:r>
          </a:p>
          <a:p>
            <a:endParaRPr lang="sl-SI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</a:t>
            </a:r>
            <a:r>
              <a:rPr lang="sl-SI" dirty="0" smtClean="0"/>
              <a:t>Terapevt mora preveriti (disfunkcionalna) </a:t>
            </a:r>
            <a:r>
              <a:rPr lang="sl-SI" dirty="0" err="1" smtClean="0"/>
              <a:t>uvjerenja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 o DZ. </a:t>
            </a:r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18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Konaćni</a:t>
            </a:r>
            <a:r>
              <a:rPr lang="sl-SI" b="1" dirty="0" smtClean="0"/>
              <a:t> </a:t>
            </a:r>
            <a:r>
              <a:rPr lang="sl-SI" b="1" dirty="0" err="1" smtClean="0"/>
              <a:t>sažetak</a:t>
            </a:r>
            <a:r>
              <a:rPr lang="sl-SI" b="1" dirty="0" smtClean="0"/>
              <a:t> 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Periodićki</a:t>
            </a:r>
            <a:r>
              <a:rPr lang="sl-SI" dirty="0" smtClean="0"/>
              <a:t> </a:t>
            </a:r>
            <a:r>
              <a:rPr lang="sl-SI" dirty="0" err="1" smtClean="0"/>
              <a:t>povzetak</a:t>
            </a:r>
            <a:r>
              <a:rPr lang="sl-SI" dirty="0" smtClean="0"/>
              <a:t> terapevta </a:t>
            </a:r>
            <a:r>
              <a:rPr lang="sl-SI" dirty="0" err="1" smtClean="0"/>
              <a:t>tjekom</a:t>
            </a:r>
            <a:r>
              <a:rPr lang="sl-SI" dirty="0" smtClean="0"/>
              <a:t> seanse – </a:t>
            </a:r>
            <a:r>
              <a:rPr lang="sl-SI" dirty="0" err="1" smtClean="0"/>
              <a:t>proverjava</a:t>
            </a:r>
            <a:r>
              <a:rPr lang="sl-SI" dirty="0" smtClean="0"/>
              <a:t> da je </a:t>
            </a:r>
            <a:r>
              <a:rPr lang="sl-SI" dirty="0" err="1" smtClean="0"/>
              <a:t>shvatio</a:t>
            </a:r>
            <a:r>
              <a:rPr lang="sl-SI" dirty="0" smtClean="0"/>
              <a:t> </a:t>
            </a:r>
            <a:r>
              <a:rPr lang="sl-SI" dirty="0" err="1" smtClean="0"/>
              <a:t>šta</a:t>
            </a:r>
            <a:r>
              <a:rPr lang="sl-SI" dirty="0" smtClean="0"/>
              <a:t> </a:t>
            </a:r>
            <a:r>
              <a:rPr lang="sl-SI" dirty="0" err="1" smtClean="0"/>
              <a:t>klijent</a:t>
            </a:r>
            <a:r>
              <a:rPr lang="sl-SI" dirty="0" smtClean="0"/>
              <a:t> želi </a:t>
            </a:r>
            <a:r>
              <a:rPr lang="sl-SI" dirty="0" err="1" smtClean="0"/>
              <a:t>reći</a:t>
            </a:r>
            <a:r>
              <a:rPr lang="sl-SI" dirty="0" smtClean="0"/>
              <a:t> i u isto </a:t>
            </a:r>
            <a:r>
              <a:rPr lang="sl-SI" dirty="0" err="1" smtClean="0"/>
              <a:t>vrjeme</a:t>
            </a:r>
            <a:r>
              <a:rPr lang="sl-SI" dirty="0" smtClean="0"/>
              <a:t> </a:t>
            </a:r>
            <a:r>
              <a:rPr lang="sl-SI" dirty="0" err="1" smtClean="0"/>
              <a:t>snima</a:t>
            </a:r>
            <a:r>
              <a:rPr lang="sl-SI" dirty="0" smtClean="0"/>
              <a:t> </a:t>
            </a:r>
            <a:r>
              <a:rPr lang="sl-SI" dirty="0" err="1" smtClean="0"/>
              <a:t>najvažnije</a:t>
            </a:r>
            <a:r>
              <a:rPr lang="sl-SI" dirty="0" smtClean="0"/>
              <a:t> detajle od </a:t>
            </a:r>
            <a:r>
              <a:rPr lang="sl-SI" dirty="0" err="1" smtClean="0"/>
              <a:t>strane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err="1" smtClean="0"/>
              <a:t>Konačni</a:t>
            </a:r>
            <a:r>
              <a:rPr lang="sl-SI" dirty="0" smtClean="0"/>
              <a:t> </a:t>
            </a:r>
            <a:r>
              <a:rPr lang="sl-SI" dirty="0" err="1" smtClean="0"/>
              <a:t>sažetak</a:t>
            </a:r>
            <a:r>
              <a:rPr lang="sl-SI" dirty="0" smtClean="0"/>
              <a:t>: </a:t>
            </a:r>
            <a:r>
              <a:rPr lang="sl-SI" dirty="0" err="1" smtClean="0"/>
              <a:t>brz</a:t>
            </a:r>
            <a:r>
              <a:rPr lang="sl-SI" dirty="0" smtClean="0"/>
              <a:t> pregled </a:t>
            </a:r>
            <a:r>
              <a:rPr lang="sl-SI" dirty="0" err="1" smtClean="0"/>
              <a:t>bjeleška</a:t>
            </a:r>
            <a:r>
              <a:rPr lang="sl-SI" dirty="0" smtClean="0"/>
              <a:t> i verbalni </a:t>
            </a:r>
            <a:r>
              <a:rPr lang="sl-SI" dirty="0" err="1" smtClean="0"/>
              <a:t>sažetak</a:t>
            </a:r>
            <a:r>
              <a:rPr lang="sl-SI" dirty="0" smtClean="0"/>
              <a:t> </a:t>
            </a:r>
            <a:r>
              <a:rPr lang="sl-SI" dirty="0" err="1" smtClean="0"/>
              <a:t>razpravljenih</a:t>
            </a:r>
            <a:r>
              <a:rPr lang="sl-SI" dirty="0" smtClean="0"/>
              <a:t> tema.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Problem: </a:t>
            </a:r>
            <a:r>
              <a:rPr lang="sl-SI" dirty="0" err="1" smtClean="0"/>
              <a:t>terapeut</a:t>
            </a:r>
            <a:r>
              <a:rPr lang="sl-SI" dirty="0" smtClean="0"/>
              <a:t> ne </a:t>
            </a:r>
            <a:r>
              <a:rPr lang="sl-SI" dirty="0" err="1" smtClean="0"/>
              <a:t>omogućuje</a:t>
            </a:r>
            <a:r>
              <a:rPr lang="sl-SI" dirty="0" smtClean="0"/>
              <a:t>, da </a:t>
            </a:r>
            <a:r>
              <a:rPr lang="sl-SI" dirty="0" err="1" smtClean="0"/>
              <a:t>klijent</a:t>
            </a:r>
            <a:r>
              <a:rPr lang="sl-SI" dirty="0" smtClean="0"/>
              <a:t> ostane u </a:t>
            </a:r>
            <a:r>
              <a:rPr lang="sl-SI" dirty="0" err="1" smtClean="0"/>
              <a:t>tijeku</a:t>
            </a:r>
            <a:r>
              <a:rPr lang="sl-SI" dirty="0" smtClean="0"/>
              <a:t> z </a:t>
            </a:r>
            <a:r>
              <a:rPr lang="sl-SI" dirty="0" err="1" smtClean="0"/>
              <a:t>najvažnijim</a:t>
            </a:r>
            <a:r>
              <a:rPr lang="sl-SI" dirty="0" smtClean="0"/>
              <a:t> </a:t>
            </a:r>
            <a:r>
              <a:rPr lang="sl-SI" dirty="0" err="1" smtClean="0"/>
              <a:t>bjeleškama</a:t>
            </a:r>
            <a:r>
              <a:rPr lang="sl-SI" dirty="0" smtClean="0"/>
              <a:t> in </a:t>
            </a:r>
            <a:r>
              <a:rPr lang="sl-SI" dirty="0" err="1" smtClean="0"/>
              <a:t>detajlima</a:t>
            </a:r>
            <a:r>
              <a:rPr lang="sl-SI" dirty="0" smtClean="0"/>
              <a:t> problema (nema </a:t>
            </a:r>
            <a:r>
              <a:rPr lang="sl-SI" dirty="0" err="1" smtClean="0"/>
              <a:t>memorinja</a:t>
            </a:r>
            <a:r>
              <a:rPr lang="sl-SI" dirty="0" smtClean="0"/>
              <a:t> </a:t>
            </a:r>
            <a:r>
              <a:rPr lang="sl-SI" dirty="0" err="1" smtClean="0"/>
              <a:t>sadržaja</a:t>
            </a:r>
            <a:r>
              <a:rPr lang="sl-SI" dirty="0" smtClean="0"/>
              <a:t> seanse i zato nema DZ).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4338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latin typeface="Georgia" panose="02040502050405020303" pitchFamily="18" charset="0"/>
              </a:rPr>
              <a:t>Problem</a:t>
            </a:r>
            <a:r>
              <a:rPr lang="sl-SI" dirty="0" smtClean="0"/>
              <a:t>: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 smtClean="0">
                <a:latin typeface="Georgia" panose="02040502050405020303" pitchFamily="18" charset="0"/>
              </a:rPr>
              <a:t>Svijest</a:t>
            </a:r>
            <a:r>
              <a:rPr lang="sl-SI" dirty="0" smtClean="0">
                <a:latin typeface="Georgia" panose="02040502050405020303" pitchFamily="18" charset="0"/>
              </a:rPr>
              <a:t> o problemu</a:t>
            </a:r>
          </a:p>
          <a:p>
            <a:r>
              <a:rPr lang="sl-SI" dirty="0" smtClean="0">
                <a:latin typeface="Georgia" panose="02040502050405020303" pitchFamily="18" charset="0"/>
              </a:rPr>
              <a:t>Identificiranje problema</a:t>
            </a:r>
          </a:p>
          <a:p>
            <a:r>
              <a:rPr lang="sl-SI" dirty="0" err="1" smtClean="0">
                <a:latin typeface="Georgia" panose="02040502050405020303" pitchFamily="18" charset="0"/>
              </a:rPr>
              <a:t>Utrđivanje</a:t>
            </a:r>
            <a:r>
              <a:rPr lang="sl-SI" dirty="0" smtClean="0">
                <a:latin typeface="Georgia" panose="02040502050405020303" pitchFamily="18" charset="0"/>
              </a:rPr>
              <a:t> razloga</a:t>
            </a:r>
          </a:p>
          <a:p>
            <a:r>
              <a:rPr lang="sl-SI" dirty="0" smtClean="0">
                <a:latin typeface="Georgia" panose="02040502050405020303" pitchFamily="18" charset="0"/>
              </a:rPr>
              <a:t>Projektiranje </a:t>
            </a:r>
            <a:r>
              <a:rPr lang="sl-SI" dirty="0" err="1" smtClean="0">
                <a:latin typeface="Georgia" panose="02040502050405020303" pitchFamily="18" charset="0"/>
              </a:rPr>
              <a:t>rješenja</a:t>
            </a:r>
            <a:endParaRPr lang="sl-SI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sl-SI" sz="3000" i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sl-SI" i="1" dirty="0" smtClean="0">
                <a:latin typeface="Georgia" panose="02040502050405020303" pitchFamily="18" charset="0"/>
              </a:rPr>
              <a:t>„Dali sem </a:t>
            </a:r>
            <a:r>
              <a:rPr lang="sl-SI" i="1" dirty="0" err="1" smtClean="0">
                <a:latin typeface="Georgia" panose="02040502050405020303" pitchFamily="18" charset="0"/>
              </a:rPr>
              <a:t>stvorila</a:t>
            </a:r>
            <a:r>
              <a:rPr lang="sl-SI" i="1" dirty="0" smtClean="0">
                <a:latin typeface="Georgia" panose="02040502050405020303" pitchFamily="18" charset="0"/>
              </a:rPr>
              <a:t> </a:t>
            </a:r>
            <a:r>
              <a:rPr lang="sl-SI" i="1" dirty="0" err="1" smtClean="0">
                <a:latin typeface="Georgia" panose="02040502050405020303" pitchFamily="18" charset="0"/>
              </a:rPr>
              <a:t>dobar</a:t>
            </a:r>
            <a:r>
              <a:rPr lang="sl-SI" i="1" dirty="0" smtClean="0">
                <a:latin typeface="Georgia" panose="02040502050405020303" pitchFamily="18" charset="0"/>
              </a:rPr>
              <a:t> </a:t>
            </a:r>
            <a:r>
              <a:rPr lang="sl-SI" i="1" dirty="0" err="1" smtClean="0">
                <a:latin typeface="Georgia" panose="02040502050405020303" pitchFamily="18" charset="0"/>
              </a:rPr>
              <a:t>terapeutski</a:t>
            </a:r>
            <a:r>
              <a:rPr lang="sl-SI" i="1" dirty="0" smtClean="0">
                <a:latin typeface="Georgia" panose="02040502050405020303" pitchFamily="18" charset="0"/>
              </a:rPr>
              <a:t> odnos?“</a:t>
            </a:r>
          </a:p>
          <a:p>
            <a:pPr marL="0" indent="0">
              <a:buNone/>
            </a:pPr>
            <a:r>
              <a:rPr lang="sl-SI" i="1" dirty="0" smtClean="0">
                <a:latin typeface="Georgia" panose="02040502050405020303" pitchFamily="18" charset="0"/>
              </a:rPr>
              <a:t>„ </a:t>
            </a:r>
            <a:r>
              <a:rPr lang="sl-SI" i="1" dirty="0" err="1" smtClean="0">
                <a:latin typeface="Georgia" panose="02040502050405020303" pitchFamily="18" charset="0"/>
              </a:rPr>
              <a:t>Jesam</a:t>
            </a:r>
            <a:r>
              <a:rPr lang="sl-SI" i="1" dirty="0" smtClean="0">
                <a:latin typeface="Georgia" panose="02040502050405020303" pitchFamily="18" charset="0"/>
              </a:rPr>
              <a:t> dobila </a:t>
            </a:r>
            <a:r>
              <a:rPr lang="sl-SI" i="1" dirty="0" err="1" smtClean="0">
                <a:latin typeface="Georgia" panose="02040502050405020303" pitchFamily="18" charset="0"/>
              </a:rPr>
              <a:t>dovoljno</a:t>
            </a:r>
            <a:r>
              <a:rPr lang="sl-SI" i="1" dirty="0" smtClean="0">
                <a:latin typeface="Georgia" panose="02040502050405020303" pitchFamily="18" charset="0"/>
              </a:rPr>
              <a:t> informacija o </a:t>
            </a:r>
            <a:r>
              <a:rPr lang="sl-SI" i="1" dirty="0" err="1" smtClean="0">
                <a:latin typeface="Georgia" panose="02040502050405020303" pitchFamily="18" charset="0"/>
              </a:rPr>
              <a:t>klijentu</a:t>
            </a:r>
            <a:r>
              <a:rPr lang="sl-SI" i="1" dirty="0" smtClean="0">
                <a:latin typeface="Georgia" panose="02040502050405020303" pitchFamily="18" charset="0"/>
              </a:rPr>
              <a:t>?“</a:t>
            </a:r>
          </a:p>
          <a:p>
            <a:pPr marL="0" indent="0">
              <a:buNone/>
            </a:pPr>
            <a:r>
              <a:rPr lang="sl-SI" i="1" dirty="0" smtClean="0">
                <a:latin typeface="Georgia" panose="02040502050405020303" pitchFamily="18" charset="0"/>
              </a:rPr>
              <a:t>„Dali klient ima jasne informacije o </a:t>
            </a:r>
            <a:r>
              <a:rPr lang="sl-SI" i="1" dirty="0" smtClean="0">
                <a:latin typeface="Georgia" panose="02040502050405020303" pitchFamily="18" charset="0"/>
              </a:rPr>
              <a:t>BKT</a:t>
            </a:r>
            <a:r>
              <a:rPr lang="sl-SI" i="1" dirty="0" smtClean="0">
                <a:latin typeface="Georgia" panose="02040502050405020303" pitchFamily="18" charset="0"/>
              </a:rPr>
              <a:t>?</a:t>
            </a:r>
            <a:endParaRPr lang="sl-SI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11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Povratne informacije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Problem: </a:t>
            </a:r>
            <a:r>
              <a:rPr lang="sl-SI" dirty="0" err="1" smtClean="0"/>
              <a:t>kada</a:t>
            </a:r>
            <a:r>
              <a:rPr lang="sl-SI" dirty="0" smtClean="0"/>
              <a:t> </a:t>
            </a:r>
            <a:r>
              <a:rPr lang="sl-SI" dirty="0" err="1" smtClean="0"/>
              <a:t>vrijeme</a:t>
            </a:r>
            <a:r>
              <a:rPr lang="sl-SI" dirty="0" smtClean="0"/>
              <a:t> </a:t>
            </a:r>
            <a:r>
              <a:rPr lang="sl-SI" dirty="0" err="1" smtClean="0"/>
              <a:t>iztekne</a:t>
            </a:r>
            <a:r>
              <a:rPr lang="sl-SI" dirty="0" smtClean="0"/>
              <a:t> na kraju seanse in </a:t>
            </a:r>
            <a:r>
              <a:rPr lang="sl-SI" dirty="0" err="1" smtClean="0"/>
              <a:t>klijent</a:t>
            </a:r>
            <a:r>
              <a:rPr lang="sl-SI" dirty="0" smtClean="0"/>
              <a:t> je </a:t>
            </a:r>
            <a:r>
              <a:rPr lang="sl-SI" dirty="0" err="1" smtClean="0"/>
              <a:t>nestpljiv</a:t>
            </a:r>
            <a:r>
              <a:rPr lang="sl-SI" dirty="0"/>
              <a:t> </a:t>
            </a:r>
            <a:r>
              <a:rPr lang="sl-SI" dirty="0" smtClean="0">
                <a:sym typeface="Wingdings" panose="05000000000000000000" pitchFamily="2" charset="2"/>
              </a:rPr>
              <a:t> seanso poćinemo završiti 10 min prije kraja  imamo više vrijemena za novo DZ, kratak sažetak i odgovarnje na povratne informacije.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Problem: </a:t>
            </a:r>
            <a:r>
              <a:rPr lang="sl-SI" dirty="0" err="1" smtClean="0">
                <a:sym typeface="Wingdings" panose="05000000000000000000" pitchFamily="2" charset="2"/>
              </a:rPr>
              <a:t>kada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klijent</a:t>
            </a:r>
            <a:r>
              <a:rPr lang="sl-SI" dirty="0" smtClean="0">
                <a:sym typeface="Wingdings" panose="05000000000000000000" pitchFamily="2" charset="2"/>
              </a:rPr>
              <a:t> ne </a:t>
            </a:r>
            <a:r>
              <a:rPr lang="sl-SI" dirty="0" err="1" smtClean="0">
                <a:sym typeface="Wingdings" panose="05000000000000000000" pitchFamily="2" charset="2"/>
              </a:rPr>
              <a:t>uspje</a:t>
            </a:r>
            <a:r>
              <a:rPr lang="sl-SI" dirty="0" smtClean="0">
                <a:sym typeface="Wingdings" panose="05000000000000000000" pitchFamily="2" charset="2"/>
              </a:rPr>
              <a:t> izražati </a:t>
            </a:r>
            <a:r>
              <a:rPr lang="sl-SI" dirty="0" err="1" smtClean="0">
                <a:sym typeface="Wingdings" panose="05000000000000000000" pitchFamily="2" charset="2"/>
              </a:rPr>
              <a:t>svoju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njegativnu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reakciju</a:t>
            </a:r>
            <a:r>
              <a:rPr lang="sl-SI" dirty="0">
                <a:sym typeface="Wingdings" panose="05000000000000000000" pitchFamily="2" charset="2"/>
              </a:rPr>
              <a:t> </a:t>
            </a:r>
            <a:r>
              <a:rPr lang="sl-SI" dirty="0" smtClean="0">
                <a:sym typeface="Wingdings" panose="05000000000000000000" pitchFamily="2" charset="2"/>
              </a:rPr>
              <a:t>–&gt; </a:t>
            </a:r>
            <a:r>
              <a:rPr lang="sl-SI" dirty="0" err="1" smtClean="0">
                <a:sym typeface="Wingdings" panose="05000000000000000000" pitchFamily="2" charset="2"/>
              </a:rPr>
              <a:t>pokušavamo</a:t>
            </a:r>
            <a:r>
              <a:rPr lang="sl-SI" dirty="0" smtClean="0">
                <a:sym typeface="Wingdings" panose="05000000000000000000" pitchFamily="2" charset="2"/>
              </a:rPr>
              <a:t> ga motivirati,</a:t>
            </a:r>
            <a:r>
              <a:rPr lang="sl-SI" dirty="0" err="1" smtClean="0">
                <a:sym typeface="Wingdings" panose="05000000000000000000" pitchFamily="2" charset="2"/>
              </a:rPr>
              <a:t>predlažemo</a:t>
            </a:r>
            <a:r>
              <a:rPr lang="sl-SI" dirty="0">
                <a:sym typeface="Wingdings" panose="05000000000000000000" pitchFamily="2" charset="2"/>
              </a:rPr>
              <a:t> </a:t>
            </a:r>
            <a:r>
              <a:rPr lang="sl-SI" dirty="0" smtClean="0">
                <a:sym typeface="Wingdings" panose="05000000000000000000" pitchFamily="2" charset="2"/>
              </a:rPr>
              <a:t>da o </a:t>
            </a:r>
            <a:r>
              <a:rPr lang="sl-SI" dirty="0" err="1" smtClean="0">
                <a:sym typeface="Wingdings" panose="05000000000000000000" pitchFamily="2" charset="2"/>
              </a:rPr>
              <a:t>tome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prićamo</a:t>
            </a:r>
            <a:r>
              <a:rPr lang="sl-SI" dirty="0" smtClean="0">
                <a:sym typeface="Wingdings" panose="05000000000000000000" pitchFamily="2" charset="2"/>
              </a:rPr>
              <a:t> na </a:t>
            </a:r>
            <a:r>
              <a:rPr lang="sl-SI" dirty="0" err="1" smtClean="0">
                <a:sym typeface="Wingdings" panose="05000000000000000000" pitchFamily="2" charset="2"/>
              </a:rPr>
              <a:t>sljedeću</a:t>
            </a:r>
            <a:r>
              <a:rPr lang="sl-SI" dirty="0" smtClean="0">
                <a:sym typeface="Wingdings" panose="05000000000000000000" pitchFamily="2" charset="2"/>
              </a:rPr>
              <a:t> </a:t>
            </a:r>
            <a:r>
              <a:rPr lang="sl-SI" dirty="0" err="1" smtClean="0">
                <a:sym typeface="Wingdings" panose="05000000000000000000" pitchFamily="2" charset="2"/>
              </a:rPr>
              <a:t>seansu</a:t>
            </a:r>
            <a:r>
              <a:rPr lang="sl-SI" dirty="0">
                <a:sym typeface="Wingdings" panose="05000000000000000000" pitchFamily="2" charset="2"/>
              </a:rPr>
              <a:t> </a:t>
            </a:r>
            <a:r>
              <a:rPr lang="sl-SI" dirty="0" smtClean="0">
                <a:sym typeface="Wingdings" panose="05000000000000000000" pitchFamily="2" charset="2"/>
              </a:rPr>
              <a:t>(plan za nov dnevni red).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5998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Literatura: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err="1"/>
              <a:t>Beck</a:t>
            </a:r>
            <a:r>
              <a:rPr lang="sl-SI" dirty="0"/>
              <a:t>, J.S. (2007). Kognitivna terapija. Osnove, </a:t>
            </a:r>
            <a:r>
              <a:rPr lang="sl-SI" dirty="0" err="1"/>
              <a:t>educiranje</a:t>
            </a:r>
            <a:r>
              <a:rPr lang="sl-SI" dirty="0"/>
              <a:t> </a:t>
            </a:r>
            <a:r>
              <a:rPr lang="sl-SI" dirty="0" smtClean="0"/>
              <a:t>i </a:t>
            </a:r>
            <a:r>
              <a:rPr lang="sl-SI" dirty="0" err="1" smtClean="0"/>
              <a:t>uvježbavanje</a:t>
            </a:r>
            <a:r>
              <a:rPr lang="sl-SI" dirty="0"/>
              <a:t>. </a:t>
            </a:r>
            <a:r>
              <a:rPr lang="sl-SI" dirty="0" err="1"/>
              <a:t>Jastrebarsko</a:t>
            </a:r>
            <a:r>
              <a:rPr lang="sl-SI" dirty="0"/>
              <a:t>: </a:t>
            </a:r>
            <a:r>
              <a:rPr lang="sl-SI" dirty="0" smtClean="0"/>
              <a:t>Slap.</a:t>
            </a:r>
          </a:p>
          <a:p>
            <a:pPr marL="0" indent="0">
              <a:buNone/>
            </a:pPr>
            <a:r>
              <a:rPr lang="sl-SI" dirty="0" err="1" smtClean="0"/>
              <a:t>Beck</a:t>
            </a:r>
            <a:r>
              <a:rPr lang="sl-SI" dirty="0" smtClean="0"/>
              <a:t>, J.S. (2011). </a:t>
            </a:r>
            <a:r>
              <a:rPr lang="sl-SI" dirty="0" err="1" smtClean="0"/>
              <a:t>Cognitive</a:t>
            </a:r>
            <a:r>
              <a:rPr lang="sl-SI" dirty="0" smtClean="0"/>
              <a:t> </a:t>
            </a:r>
            <a:r>
              <a:rPr lang="sl-SI" dirty="0" err="1" smtClean="0"/>
              <a:t>behavior</a:t>
            </a:r>
            <a:r>
              <a:rPr lang="sl-SI" dirty="0" smtClean="0"/>
              <a:t> </a:t>
            </a:r>
            <a:r>
              <a:rPr lang="sl-SI" dirty="0" err="1" smtClean="0"/>
              <a:t>therapy</a:t>
            </a:r>
            <a:r>
              <a:rPr lang="sl-SI" dirty="0" smtClean="0"/>
              <a:t>: </a:t>
            </a:r>
            <a:r>
              <a:rPr lang="sl-SI" dirty="0" err="1" smtClean="0"/>
              <a:t>Basics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beyond</a:t>
            </a:r>
            <a:r>
              <a:rPr lang="sl-SI" dirty="0" smtClean="0"/>
              <a:t>. 2nd </a:t>
            </a:r>
            <a:r>
              <a:rPr lang="sl-SI" dirty="0" err="1" smtClean="0"/>
              <a:t>ed</a:t>
            </a:r>
            <a:r>
              <a:rPr lang="sl-SI" dirty="0"/>
              <a:t>. New York: </a:t>
            </a:r>
            <a:r>
              <a:rPr lang="sl-SI" dirty="0" err="1"/>
              <a:t>Guilford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425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Terapeut</a:t>
            </a:r>
            <a:r>
              <a:rPr lang="sl-SI" b="1" dirty="0" smtClean="0"/>
              <a:t>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Dali terapevt pravilno</a:t>
            </a:r>
            <a:r>
              <a:rPr lang="sl-SI" dirty="0" smtClean="0"/>
              <a:t>…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err="1"/>
              <a:t>p</a:t>
            </a:r>
            <a:r>
              <a:rPr lang="sl-SI" dirty="0" err="1" smtClean="0"/>
              <a:t>rekida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endParaRPr lang="sl-SI" dirty="0" smtClean="0"/>
          </a:p>
          <a:p>
            <a:r>
              <a:rPr lang="sl-SI" dirty="0" smtClean="0"/>
              <a:t>socializira </a:t>
            </a:r>
            <a:r>
              <a:rPr lang="sl-SI" dirty="0" err="1" smtClean="0"/>
              <a:t>klijenta</a:t>
            </a:r>
            <a:endParaRPr lang="sl-SI" dirty="0" smtClean="0"/>
          </a:p>
          <a:p>
            <a:r>
              <a:rPr lang="sl-SI" dirty="0" err="1"/>
              <a:t>s</a:t>
            </a:r>
            <a:r>
              <a:rPr lang="sl-SI" dirty="0" err="1" smtClean="0"/>
              <a:t>tvorio</a:t>
            </a:r>
            <a:r>
              <a:rPr lang="sl-SI" dirty="0" smtClean="0"/>
              <a:t> </a:t>
            </a:r>
            <a:r>
              <a:rPr lang="sl-SI" dirty="0" err="1" smtClean="0"/>
              <a:t>terapeutski</a:t>
            </a:r>
            <a:r>
              <a:rPr lang="sl-SI" dirty="0" smtClean="0"/>
              <a:t> odnos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755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Glavni problemi u strukturiranju seanse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Terapeutska</a:t>
            </a:r>
            <a:r>
              <a:rPr lang="sl-SI" dirty="0" smtClean="0"/>
              <a:t> kognicija</a:t>
            </a:r>
          </a:p>
          <a:p>
            <a:r>
              <a:rPr lang="sl-SI" dirty="0" err="1" smtClean="0"/>
              <a:t>Prekidanje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endParaRPr lang="sl-SI" dirty="0" smtClean="0"/>
          </a:p>
          <a:p>
            <a:r>
              <a:rPr lang="sl-SI" dirty="0" smtClean="0"/>
              <a:t>Socializiranje </a:t>
            </a:r>
            <a:r>
              <a:rPr lang="sl-SI" dirty="0" err="1" smtClean="0"/>
              <a:t>klijenta</a:t>
            </a:r>
            <a:endParaRPr lang="sl-SI" dirty="0" smtClean="0"/>
          </a:p>
          <a:p>
            <a:r>
              <a:rPr lang="sl-SI" dirty="0" smtClean="0"/>
              <a:t>Angažiranje/</a:t>
            </a:r>
            <a:r>
              <a:rPr lang="sl-SI" dirty="0" err="1" smtClean="0"/>
              <a:t>sudjelovanje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endParaRPr lang="sl-SI" dirty="0" smtClean="0"/>
          </a:p>
          <a:p>
            <a:r>
              <a:rPr lang="sl-SI" dirty="0" err="1" smtClean="0"/>
              <a:t>Terapeutski</a:t>
            </a:r>
            <a:r>
              <a:rPr lang="sl-SI" dirty="0" smtClean="0"/>
              <a:t> odnos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297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Terapeutska</a:t>
            </a:r>
            <a:r>
              <a:rPr lang="sl-SI" b="1" dirty="0" smtClean="0"/>
              <a:t> kognicija (misli)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Avtomatske misli:</a:t>
            </a:r>
          </a:p>
          <a:p>
            <a:pPr>
              <a:buFontTx/>
              <a:buChar char="-"/>
            </a:pPr>
            <a:r>
              <a:rPr lang="sl-SI" dirty="0"/>
              <a:t>s</a:t>
            </a:r>
            <a:r>
              <a:rPr lang="sl-SI" dirty="0" smtClean="0"/>
              <a:t>truktura seanse;</a:t>
            </a:r>
          </a:p>
          <a:p>
            <a:pPr>
              <a:buFontTx/>
              <a:buChar char="-"/>
            </a:pPr>
            <a:r>
              <a:rPr lang="sl-SI" dirty="0" err="1" smtClean="0"/>
              <a:t>prekidanje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/>
              <a:t>i</a:t>
            </a:r>
            <a:r>
              <a:rPr lang="sl-SI" dirty="0" smtClean="0"/>
              <a:t>mplementacija standardne strukture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„Klientu se ne </a:t>
            </a:r>
            <a:r>
              <a:rPr lang="sl-SI" dirty="0" err="1" smtClean="0"/>
              <a:t>sviđa</a:t>
            </a:r>
            <a:r>
              <a:rPr lang="sl-SI" dirty="0" smtClean="0"/>
              <a:t> </a:t>
            </a:r>
            <a:r>
              <a:rPr lang="sl-SI" dirty="0" smtClean="0"/>
              <a:t>struktura.“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„Struktura seanse </a:t>
            </a:r>
            <a:r>
              <a:rPr lang="sl-SI" dirty="0" err="1" smtClean="0"/>
              <a:t>nije</a:t>
            </a:r>
            <a:r>
              <a:rPr lang="sl-SI" dirty="0" smtClean="0"/>
              <a:t> dobro </a:t>
            </a:r>
            <a:r>
              <a:rPr lang="sl-SI" dirty="0" smtClean="0"/>
              <a:t>planirana.“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„Dali </a:t>
            </a:r>
            <a:r>
              <a:rPr lang="sl-SI" dirty="0" err="1" smtClean="0"/>
              <a:t>prekidam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 u pravo </a:t>
            </a:r>
            <a:r>
              <a:rPr lang="sl-SI" dirty="0" err="1" smtClean="0"/>
              <a:t>vrijeme</a:t>
            </a:r>
            <a:r>
              <a:rPr lang="sl-SI" dirty="0" smtClean="0"/>
              <a:t>?“</a:t>
            </a:r>
          </a:p>
          <a:p>
            <a:pPr marL="0" indent="0">
              <a:buNone/>
            </a:pPr>
            <a:r>
              <a:rPr lang="sl-SI" dirty="0" smtClean="0"/>
              <a:t>„</a:t>
            </a:r>
            <a:r>
              <a:rPr lang="sl-SI" dirty="0" err="1" smtClean="0"/>
              <a:t>Sumnjam</a:t>
            </a:r>
            <a:r>
              <a:rPr lang="sl-SI" dirty="0"/>
              <a:t> </a:t>
            </a:r>
            <a:r>
              <a:rPr lang="sl-SI" dirty="0" smtClean="0"/>
              <a:t>da </a:t>
            </a:r>
            <a:r>
              <a:rPr lang="sl-SI" dirty="0" err="1" smtClean="0"/>
              <a:t>će</a:t>
            </a:r>
            <a:r>
              <a:rPr lang="sl-SI" dirty="0" smtClean="0"/>
              <a:t> napraviti DZ.“</a:t>
            </a:r>
          </a:p>
          <a:p>
            <a:pPr marL="0" indent="0">
              <a:buNone/>
            </a:pPr>
            <a:r>
              <a:rPr lang="sl-SI" dirty="0" smtClean="0"/>
              <a:t>„</a:t>
            </a:r>
            <a:r>
              <a:rPr lang="sl-SI" dirty="0" err="1" smtClean="0"/>
              <a:t>Klijent</a:t>
            </a:r>
            <a:r>
              <a:rPr lang="sl-SI" dirty="0" smtClean="0"/>
              <a:t> </a:t>
            </a:r>
            <a:r>
              <a:rPr lang="sl-SI" dirty="0" err="1" smtClean="0"/>
              <a:t>će</a:t>
            </a:r>
            <a:r>
              <a:rPr lang="sl-SI" dirty="0" smtClean="0"/>
              <a:t> biti </a:t>
            </a:r>
            <a:r>
              <a:rPr lang="sl-SI" dirty="0" err="1" smtClean="0"/>
              <a:t>ljut</a:t>
            </a:r>
            <a:r>
              <a:rPr lang="sl-SI" dirty="0" smtClean="0"/>
              <a:t> </a:t>
            </a:r>
            <a:r>
              <a:rPr lang="sl-SI" dirty="0" err="1" smtClean="0"/>
              <a:t>ako</a:t>
            </a:r>
            <a:r>
              <a:rPr lang="sl-SI" dirty="0" smtClean="0"/>
              <a:t> ga </a:t>
            </a:r>
            <a:r>
              <a:rPr lang="sl-SI" dirty="0" err="1" smtClean="0"/>
              <a:t>prekidam</a:t>
            </a:r>
            <a:r>
              <a:rPr lang="sl-SI" dirty="0" smtClean="0"/>
              <a:t>.“</a:t>
            </a:r>
          </a:p>
          <a:p>
            <a:pPr marL="0" indent="0">
              <a:buNone/>
            </a:pPr>
            <a:r>
              <a:rPr lang="sl-SI" dirty="0" smtClean="0"/>
              <a:t>„Dali mi </a:t>
            </a:r>
            <a:r>
              <a:rPr lang="sl-SI" dirty="0" err="1" smtClean="0"/>
              <a:t>klijet</a:t>
            </a:r>
            <a:r>
              <a:rPr lang="sl-SI" dirty="0" smtClean="0"/>
              <a:t> </a:t>
            </a:r>
            <a:r>
              <a:rPr lang="sl-SI" dirty="0" err="1" smtClean="0"/>
              <a:t>dovoljno</a:t>
            </a:r>
            <a:r>
              <a:rPr lang="sl-SI" dirty="0" smtClean="0"/>
              <a:t> </a:t>
            </a:r>
            <a:r>
              <a:rPr lang="sl-SI" dirty="0" err="1" smtClean="0"/>
              <a:t>vjerjue</a:t>
            </a:r>
            <a:r>
              <a:rPr lang="sl-SI" dirty="0" smtClean="0"/>
              <a:t>“</a:t>
            </a:r>
          </a:p>
          <a:p>
            <a:pPr marL="0" indent="0">
              <a:buNone/>
            </a:pPr>
            <a:r>
              <a:rPr lang="sl-SI" dirty="0" smtClean="0"/>
              <a:t>„</a:t>
            </a:r>
            <a:r>
              <a:rPr lang="sl-SI" dirty="0" err="1" smtClean="0"/>
              <a:t>Nisam</a:t>
            </a:r>
            <a:r>
              <a:rPr lang="sl-SI" dirty="0" smtClean="0"/>
              <a:t> sigurna da je </a:t>
            </a:r>
            <a:r>
              <a:rPr lang="sl-SI" dirty="0" err="1" smtClean="0"/>
              <a:t>klijent</a:t>
            </a:r>
            <a:r>
              <a:rPr lang="sl-SI" dirty="0" smtClean="0"/>
              <a:t> dovolj </a:t>
            </a:r>
            <a:r>
              <a:rPr lang="sl-SI" dirty="0" err="1" smtClean="0"/>
              <a:t>ozbiljno</a:t>
            </a:r>
            <a:r>
              <a:rPr lang="sl-SI" dirty="0" smtClean="0"/>
              <a:t> </a:t>
            </a:r>
            <a:r>
              <a:rPr lang="sl-SI" dirty="0" err="1" smtClean="0"/>
              <a:t>shvaća</a:t>
            </a:r>
            <a:r>
              <a:rPr lang="sl-SI" dirty="0" smtClean="0"/>
              <a:t> </a:t>
            </a:r>
            <a:r>
              <a:rPr lang="sl-SI" dirty="0" err="1" smtClean="0"/>
              <a:t>terapiju</a:t>
            </a:r>
            <a:r>
              <a:rPr lang="sl-SI" dirty="0" smtClean="0"/>
              <a:t>.“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40929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Šta</a:t>
            </a:r>
            <a:r>
              <a:rPr lang="sl-SI" b="1" dirty="0" smtClean="0"/>
              <a:t> moramo napraviti: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Identifikacija nelagodnosti i AM;</a:t>
            </a:r>
          </a:p>
          <a:p>
            <a:r>
              <a:rPr lang="sl-SI" dirty="0" smtClean="0"/>
              <a:t>Terapevti na </a:t>
            </a:r>
            <a:r>
              <a:rPr lang="sl-SI" dirty="0" err="1" smtClean="0"/>
              <a:t>poćektu</a:t>
            </a:r>
            <a:r>
              <a:rPr lang="sl-SI" dirty="0" smtClean="0"/>
              <a:t> morajo biti posebno pazljivi;</a:t>
            </a:r>
          </a:p>
          <a:p>
            <a:r>
              <a:rPr lang="sl-SI" dirty="0" smtClean="0"/>
              <a:t>Ne treba </a:t>
            </a:r>
            <a:r>
              <a:rPr lang="sl-SI" dirty="0" err="1" smtClean="0"/>
              <a:t>previše</a:t>
            </a:r>
            <a:r>
              <a:rPr lang="sl-SI" dirty="0" smtClean="0"/>
              <a:t> kombinirati tehnike iz drugih terapija;</a:t>
            </a:r>
          </a:p>
          <a:p>
            <a:r>
              <a:rPr lang="sl-SI" dirty="0" smtClean="0"/>
              <a:t>Identifikacija problema in njegovo </a:t>
            </a:r>
            <a:r>
              <a:rPr lang="sl-SI" dirty="0" err="1" smtClean="0"/>
              <a:t>rješenje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3758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err="1" smtClean="0"/>
              <a:t>Prekidanje</a:t>
            </a:r>
            <a:r>
              <a:rPr lang="sl-SI" b="1" dirty="0" smtClean="0"/>
              <a:t> </a:t>
            </a:r>
            <a:r>
              <a:rPr lang="sl-SI" b="1" dirty="0" err="1" smtClean="0"/>
              <a:t>klijenta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Nježno</a:t>
            </a:r>
            <a:r>
              <a:rPr lang="sl-SI" dirty="0" smtClean="0"/>
              <a:t>; s </a:t>
            </a:r>
            <a:r>
              <a:rPr lang="sl-SI" dirty="0" err="1" smtClean="0"/>
              <a:t>osjećajem</a:t>
            </a:r>
            <a:r>
              <a:rPr lang="sl-SI" dirty="0" smtClean="0"/>
              <a:t>;</a:t>
            </a:r>
          </a:p>
          <a:p>
            <a:r>
              <a:rPr lang="sl-SI" dirty="0" smtClean="0"/>
              <a:t>Brez </a:t>
            </a:r>
            <a:r>
              <a:rPr lang="sl-SI" dirty="0" err="1" smtClean="0"/>
              <a:t>emocionalnog</a:t>
            </a:r>
            <a:r>
              <a:rPr lang="sl-SI" dirty="0" smtClean="0"/>
              <a:t> odziva </a:t>
            </a:r>
            <a:r>
              <a:rPr lang="sl-SI" dirty="0" err="1" smtClean="0"/>
              <a:t>terapeuta</a:t>
            </a:r>
            <a:r>
              <a:rPr lang="sl-SI" dirty="0" smtClean="0"/>
              <a:t> – </a:t>
            </a:r>
            <a:r>
              <a:rPr lang="sl-SI" dirty="0" err="1" smtClean="0"/>
              <a:t>self</a:t>
            </a:r>
            <a:r>
              <a:rPr lang="sl-SI" dirty="0" smtClean="0"/>
              <a:t>-</a:t>
            </a:r>
            <a:r>
              <a:rPr lang="sl-SI" dirty="0" err="1" smtClean="0"/>
              <a:t>control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Ako</a:t>
            </a:r>
            <a:r>
              <a:rPr lang="sl-SI" dirty="0" smtClean="0"/>
              <a:t> se </a:t>
            </a:r>
            <a:r>
              <a:rPr lang="sl-SI" dirty="0" err="1" smtClean="0"/>
              <a:t>klijent</a:t>
            </a:r>
            <a:r>
              <a:rPr lang="sl-SI" dirty="0" smtClean="0"/>
              <a:t> </a:t>
            </a:r>
            <a:r>
              <a:rPr lang="sl-SI" dirty="0" err="1" smtClean="0"/>
              <a:t>ljuti</a:t>
            </a:r>
            <a:r>
              <a:rPr lang="sl-SI" dirty="0" smtClean="0"/>
              <a:t> zbog </a:t>
            </a:r>
            <a:r>
              <a:rPr lang="sl-SI" dirty="0" err="1" smtClean="0"/>
              <a:t>prekidanja</a:t>
            </a:r>
            <a:r>
              <a:rPr lang="sl-SI" dirty="0" smtClean="0"/>
              <a:t>:</a:t>
            </a:r>
          </a:p>
          <a:p>
            <a:pPr>
              <a:buFontTx/>
              <a:buChar char="-"/>
            </a:pPr>
            <a:r>
              <a:rPr lang="sl-SI" dirty="0" smtClean="0"/>
              <a:t>pomagamo da </a:t>
            </a:r>
            <a:r>
              <a:rPr lang="sl-SI" dirty="0" err="1" smtClean="0"/>
              <a:t>verbalizira</a:t>
            </a:r>
            <a:r>
              <a:rPr lang="sl-SI" dirty="0" smtClean="0"/>
              <a:t> – </a:t>
            </a:r>
            <a:r>
              <a:rPr lang="sl-SI" dirty="0" err="1" smtClean="0"/>
              <a:t>indektifikacija</a:t>
            </a:r>
            <a:r>
              <a:rPr lang="sl-SI" dirty="0" smtClean="0"/>
              <a:t> AM;</a:t>
            </a:r>
          </a:p>
          <a:p>
            <a:pPr>
              <a:buFontTx/>
              <a:buChar char="-"/>
            </a:pPr>
            <a:r>
              <a:rPr lang="sl-SI" dirty="0"/>
              <a:t>p</a:t>
            </a:r>
            <a:r>
              <a:rPr lang="sl-SI" dirty="0" smtClean="0"/>
              <a:t>ostavljamo pitanja, motiviramo, nudimo </a:t>
            </a:r>
            <a:r>
              <a:rPr lang="sl-SI" dirty="0" err="1" smtClean="0"/>
              <a:t>moguće</a:t>
            </a:r>
            <a:r>
              <a:rPr lang="sl-SI" dirty="0" smtClean="0"/>
              <a:t> hipoteze („Pitam se dali vas </a:t>
            </a:r>
            <a:r>
              <a:rPr lang="sl-SI" dirty="0" err="1" smtClean="0"/>
              <a:t>previšje</a:t>
            </a:r>
            <a:r>
              <a:rPr lang="sl-SI" dirty="0" smtClean="0"/>
              <a:t> </a:t>
            </a:r>
            <a:r>
              <a:rPr lang="sl-SI" dirty="0" err="1" smtClean="0"/>
              <a:t>prekidam</a:t>
            </a:r>
            <a:r>
              <a:rPr lang="sl-SI" dirty="0" smtClean="0"/>
              <a:t>“), </a:t>
            </a:r>
            <a:r>
              <a:rPr lang="sl-SI" dirty="0" err="1" smtClean="0"/>
              <a:t>možda</a:t>
            </a:r>
            <a:r>
              <a:rPr lang="sl-SI" dirty="0" smtClean="0"/>
              <a:t> je potrebno se </a:t>
            </a:r>
            <a:r>
              <a:rPr lang="sl-SI" dirty="0" err="1" smtClean="0"/>
              <a:t>izviniti</a:t>
            </a:r>
            <a:r>
              <a:rPr lang="sl-SI" dirty="0"/>
              <a:t> </a:t>
            </a:r>
            <a:r>
              <a:rPr lang="sl-SI" dirty="0" smtClean="0"/>
              <a:t>i dalje voditi </a:t>
            </a:r>
            <a:r>
              <a:rPr lang="sl-SI" dirty="0" err="1" smtClean="0"/>
              <a:t>seansu</a:t>
            </a:r>
            <a:r>
              <a:rPr lang="sl-SI" dirty="0" smtClean="0"/>
              <a:t> z </a:t>
            </a:r>
            <a:r>
              <a:rPr lang="sl-SI" dirty="0" err="1" smtClean="0"/>
              <a:t>manje</a:t>
            </a:r>
            <a:r>
              <a:rPr lang="sl-SI" dirty="0" smtClean="0"/>
              <a:t> </a:t>
            </a:r>
            <a:r>
              <a:rPr lang="sl-SI" dirty="0" err="1" smtClean="0"/>
              <a:t>prekidanja</a:t>
            </a:r>
            <a:r>
              <a:rPr lang="sl-SI" dirty="0" smtClean="0"/>
              <a:t>;</a:t>
            </a:r>
          </a:p>
          <a:p>
            <a:pPr>
              <a:buFontTx/>
              <a:buChar char="-"/>
            </a:pPr>
            <a:r>
              <a:rPr lang="sl-SI" dirty="0" err="1" smtClean="0"/>
              <a:t>Predlažemo</a:t>
            </a:r>
            <a:r>
              <a:rPr lang="sl-SI" dirty="0" smtClean="0"/>
              <a:t> </a:t>
            </a:r>
            <a:r>
              <a:rPr lang="sl-SI" dirty="0" err="1" smtClean="0"/>
              <a:t>klijentu</a:t>
            </a:r>
            <a:r>
              <a:rPr lang="sl-SI" dirty="0" smtClean="0"/>
              <a:t> </a:t>
            </a:r>
            <a:r>
              <a:rPr lang="sl-SI" dirty="0" err="1" smtClean="0"/>
              <a:t>prihvaljivo</a:t>
            </a:r>
            <a:r>
              <a:rPr lang="sl-SI" dirty="0" smtClean="0"/>
              <a:t> </a:t>
            </a:r>
            <a:r>
              <a:rPr lang="sl-SI" dirty="0" err="1" smtClean="0"/>
              <a:t>rješenje</a:t>
            </a:r>
            <a:r>
              <a:rPr lang="sl-SI" dirty="0" smtClean="0"/>
              <a:t>.</a:t>
            </a:r>
          </a:p>
          <a:p>
            <a:pPr>
              <a:buFontTx/>
              <a:buChar char="-"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4051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Socializiranje </a:t>
            </a:r>
            <a:r>
              <a:rPr lang="sl-SI" dirty="0" err="1" smtClean="0"/>
              <a:t>klijenta</a:t>
            </a:r>
            <a:r>
              <a:rPr lang="sl-SI" dirty="0" smtClean="0"/>
              <a:t>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b="1" dirty="0" smtClean="0"/>
              <a:t>NOV KLIJENT:</a:t>
            </a:r>
          </a:p>
          <a:p>
            <a:r>
              <a:rPr lang="sl-SI" dirty="0"/>
              <a:t>n</a:t>
            </a:r>
            <a:r>
              <a:rPr lang="sl-SI" dirty="0" smtClean="0"/>
              <a:t>eznanje </a:t>
            </a:r>
            <a:r>
              <a:rPr lang="sl-SI" dirty="0" err="1" smtClean="0"/>
              <a:t>zahtjeva</a:t>
            </a:r>
            <a:r>
              <a:rPr lang="sl-SI" dirty="0" smtClean="0"/>
              <a:t> terapije;</a:t>
            </a:r>
          </a:p>
          <a:p>
            <a:r>
              <a:rPr lang="sl-SI" dirty="0" err="1"/>
              <a:t>t</a:t>
            </a:r>
            <a:r>
              <a:rPr lang="sl-SI" dirty="0" err="1" smtClean="0"/>
              <a:t>jedno</a:t>
            </a:r>
            <a:r>
              <a:rPr lang="sl-SI" dirty="0" smtClean="0"/>
              <a:t> </a:t>
            </a:r>
            <a:r>
              <a:rPr lang="sl-SI" dirty="0" err="1" smtClean="0"/>
              <a:t>izvešćivanje</a:t>
            </a:r>
            <a:r>
              <a:rPr lang="sl-SI" dirty="0" smtClean="0"/>
              <a:t>;</a:t>
            </a:r>
          </a:p>
          <a:p>
            <a:r>
              <a:rPr lang="sl-SI" dirty="0"/>
              <a:t>o</a:t>
            </a:r>
            <a:r>
              <a:rPr lang="sl-SI" dirty="0" smtClean="0"/>
              <a:t>pis </a:t>
            </a:r>
            <a:r>
              <a:rPr lang="sl-SI" dirty="0" err="1" smtClean="0"/>
              <a:t>raspoloženja</a:t>
            </a:r>
            <a:r>
              <a:rPr lang="sl-SI" dirty="0" smtClean="0"/>
              <a:t>;</a:t>
            </a:r>
          </a:p>
          <a:p>
            <a:r>
              <a:rPr lang="sl-SI" dirty="0" err="1"/>
              <a:t>s</a:t>
            </a:r>
            <a:r>
              <a:rPr lang="sl-SI" dirty="0" err="1" smtClean="0"/>
              <a:t>astavljanje</a:t>
            </a:r>
            <a:r>
              <a:rPr lang="sl-SI" dirty="0" smtClean="0"/>
              <a:t> </a:t>
            </a:r>
            <a:r>
              <a:rPr lang="sl-SI" dirty="0" err="1" smtClean="0"/>
              <a:t>dnevnog</a:t>
            </a:r>
            <a:r>
              <a:rPr lang="sl-SI" dirty="0" smtClean="0"/>
              <a:t> red/agenda;</a:t>
            </a:r>
          </a:p>
          <a:p>
            <a:r>
              <a:rPr lang="sl-SI" dirty="0" smtClean="0"/>
              <a:t>razgovori o važnim </a:t>
            </a:r>
            <a:r>
              <a:rPr lang="sl-SI" dirty="0" err="1" smtClean="0"/>
              <a:t>problemima</a:t>
            </a:r>
            <a:r>
              <a:rPr lang="sl-SI" dirty="0" smtClean="0"/>
              <a:t>;</a:t>
            </a:r>
          </a:p>
          <a:p>
            <a:r>
              <a:rPr lang="sl-SI" dirty="0" err="1"/>
              <a:t>p</a:t>
            </a:r>
            <a:r>
              <a:rPr lang="sl-SI" dirty="0" err="1" smtClean="0"/>
              <a:t>rosljeđivanje</a:t>
            </a:r>
            <a:r>
              <a:rPr lang="sl-SI" dirty="0" smtClean="0"/>
              <a:t> povratnih informacija;</a:t>
            </a:r>
          </a:p>
          <a:p>
            <a:r>
              <a:rPr lang="sl-SI" dirty="0" err="1" smtClean="0"/>
              <a:t>praćenje</a:t>
            </a:r>
            <a:r>
              <a:rPr lang="sl-SI" dirty="0" smtClean="0"/>
              <a:t> </a:t>
            </a:r>
            <a:r>
              <a:rPr lang="sl-SI" dirty="0" err="1" smtClean="0"/>
              <a:t>tjeka</a:t>
            </a:r>
            <a:r>
              <a:rPr lang="sl-SI" dirty="0" smtClean="0"/>
              <a:t> </a:t>
            </a:r>
            <a:r>
              <a:rPr lang="sl-SI" dirty="0" err="1" smtClean="0"/>
              <a:t>sesije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domaća</a:t>
            </a:r>
            <a:r>
              <a:rPr lang="sl-SI" dirty="0" smtClean="0"/>
              <a:t> </a:t>
            </a:r>
            <a:r>
              <a:rPr lang="sl-SI" dirty="0" err="1" smtClean="0"/>
              <a:t>zadaća</a:t>
            </a:r>
            <a:r>
              <a:rPr lang="sl-SI" dirty="0" smtClean="0"/>
              <a:t>.</a:t>
            </a:r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b="1" dirty="0" smtClean="0"/>
              <a:t>TERAPEVT:</a:t>
            </a:r>
          </a:p>
          <a:p>
            <a:r>
              <a:rPr lang="sl-SI" dirty="0" smtClean="0"/>
              <a:t>pomaga </a:t>
            </a:r>
            <a:r>
              <a:rPr lang="sl-SI" dirty="0" err="1" smtClean="0"/>
              <a:t>klijentu</a:t>
            </a:r>
            <a:r>
              <a:rPr lang="sl-SI" dirty="0" smtClean="0"/>
              <a:t> pri </a:t>
            </a:r>
            <a:r>
              <a:rPr lang="sl-SI" dirty="0" err="1" smtClean="0"/>
              <a:t>ućenju</a:t>
            </a:r>
            <a:r>
              <a:rPr lang="sl-SI" dirty="0" smtClean="0"/>
              <a:t> novih </a:t>
            </a:r>
            <a:r>
              <a:rPr lang="sl-SI" dirty="0" err="1" smtClean="0"/>
              <a:t>vještina</a:t>
            </a:r>
            <a:r>
              <a:rPr lang="sl-SI" dirty="0" smtClean="0"/>
              <a:t>; </a:t>
            </a:r>
            <a:r>
              <a:rPr lang="sl-SI" dirty="0" err="1" smtClean="0"/>
              <a:t>novog</a:t>
            </a:r>
            <a:r>
              <a:rPr lang="sl-SI" dirty="0" smtClean="0"/>
              <a:t> odnos prema </a:t>
            </a:r>
            <a:r>
              <a:rPr lang="sl-SI" dirty="0" err="1" smtClean="0"/>
              <a:t>teraupeta</a:t>
            </a:r>
            <a:r>
              <a:rPr lang="sl-SI" dirty="0" smtClean="0"/>
              <a:t> i svojim problemom;</a:t>
            </a:r>
          </a:p>
          <a:p>
            <a:r>
              <a:rPr lang="sl-SI" dirty="0" err="1" smtClean="0"/>
              <a:t>prosljeđivanje</a:t>
            </a:r>
            <a:r>
              <a:rPr lang="sl-SI" dirty="0" smtClean="0"/>
              <a:t> jasnih, kratkih, </a:t>
            </a:r>
            <a:r>
              <a:rPr lang="sl-SI" dirty="0" err="1" smtClean="0"/>
              <a:t>argumentativnih</a:t>
            </a:r>
            <a:r>
              <a:rPr lang="sl-SI" dirty="0" smtClean="0"/>
              <a:t>, nežnih i racionalnih povratnih </a:t>
            </a:r>
            <a:r>
              <a:rPr lang="sl-SI" dirty="0" err="1" smtClean="0"/>
              <a:t>infomacija</a:t>
            </a:r>
            <a:r>
              <a:rPr lang="sl-SI" dirty="0"/>
              <a:t>.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0859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Angažiranje (</a:t>
            </a:r>
            <a:r>
              <a:rPr lang="sl-SI" b="1" dirty="0" err="1" smtClean="0"/>
              <a:t>uključavanje</a:t>
            </a:r>
            <a:r>
              <a:rPr lang="sl-SI" b="1" dirty="0" smtClean="0"/>
              <a:t>) </a:t>
            </a:r>
            <a:r>
              <a:rPr lang="sl-SI" b="1" dirty="0" err="1" smtClean="0"/>
              <a:t>klijenta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err="1" smtClean="0"/>
              <a:t>Uzroki</a:t>
            </a:r>
            <a:r>
              <a:rPr lang="sl-SI" b="1" dirty="0" smtClean="0"/>
              <a:t>:</a:t>
            </a:r>
          </a:p>
          <a:p>
            <a:r>
              <a:rPr lang="sl-SI" dirty="0" smtClean="0"/>
              <a:t>nejasni </a:t>
            </a:r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;</a:t>
            </a:r>
          </a:p>
          <a:p>
            <a:r>
              <a:rPr lang="sl-SI" dirty="0"/>
              <a:t>n</a:t>
            </a:r>
            <a:r>
              <a:rPr lang="sl-SI" dirty="0" smtClean="0"/>
              <a:t>erealna </a:t>
            </a:r>
            <a:r>
              <a:rPr lang="sl-SI" dirty="0" err="1" smtClean="0"/>
              <a:t>očekivanja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;</a:t>
            </a:r>
          </a:p>
          <a:p>
            <a:r>
              <a:rPr lang="sl-SI" dirty="0" err="1" smtClean="0"/>
              <a:t>osjećaji</a:t>
            </a:r>
            <a:r>
              <a:rPr lang="sl-SI" dirty="0" smtClean="0"/>
              <a:t> nemoči, </a:t>
            </a:r>
            <a:r>
              <a:rPr lang="sl-SI" dirty="0" err="1" smtClean="0"/>
              <a:t>bespomoćnosti</a:t>
            </a:r>
            <a:r>
              <a:rPr lang="sl-SI" dirty="0" smtClean="0"/>
              <a:t> (vezani </a:t>
            </a:r>
            <a:r>
              <a:rPr lang="sl-SI" dirty="0" err="1" smtClean="0"/>
              <a:t>uz</a:t>
            </a:r>
            <a:r>
              <a:rPr lang="sl-SI" dirty="0" smtClean="0"/>
              <a:t> </a:t>
            </a:r>
            <a:r>
              <a:rPr lang="sl-SI" dirty="0" err="1" smtClean="0"/>
              <a:t>rješanje</a:t>
            </a:r>
            <a:r>
              <a:rPr lang="sl-SI" dirty="0" smtClean="0"/>
              <a:t> problema in </a:t>
            </a:r>
            <a:r>
              <a:rPr lang="sl-SI" dirty="0" err="1" smtClean="0"/>
              <a:t>općem</a:t>
            </a:r>
            <a:r>
              <a:rPr lang="sl-SI" dirty="0" smtClean="0"/>
              <a:t> životu);</a:t>
            </a:r>
          </a:p>
          <a:p>
            <a:r>
              <a:rPr lang="sl-SI" dirty="0" smtClean="0"/>
              <a:t>Strah poboljšanja (strah od </a:t>
            </a:r>
            <a:r>
              <a:rPr lang="sl-SI" dirty="0" err="1" smtClean="0"/>
              <a:t>promjenje</a:t>
            </a:r>
            <a:r>
              <a:rPr lang="sl-SI" dirty="0" smtClean="0"/>
              <a:t> poznate situacije).</a:t>
            </a:r>
          </a:p>
          <a:p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err="1" smtClean="0"/>
              <a:t>Uloga</a:t>
            </a:r>
            <a:r>
              <a:rPr lang="sl-SI" b="1" dirty="0" smtClean="0"/>
              <a:t> </a:t>
            </a:r>
            <a:r>
              <a:rPr lang="sl-SI" b="1" dirty="0" err="1" smtClean="0"/>
              <a:t>terapeuta</a:t>
            </a:r>
            <a:r>
              <a:rPr lang="sl-SI" b="1" dirty="0" smtClean="0"/>
              <a:t>:</a:t>
            </a:r>
          </a:p>
          <a:p>
            <a:r>
              <a:rPr lang="sl-SI" dirty="0"/>
              <a:t>p</a:t>
            </a:r>
            <a:r>
              <a:rPr lang="sl-SI" dirty="0" smtClean="0"/>
              <a:t>azi na </a:t>
            </a:r>
            <a:r>
              <a:rPr lang="sl-SI" dirty="0" err="1" smtClean="0"/>
              <a:t>klijentske</a:t>
            </a:r>
            <a:r>
              <a:rPr lang="sl-SI" dirty="0" smtClean="0"/>
              <a:t> </a:t>
            </a:r>
            <a:r>
              <a:rPr lang="sl-SI" dirty="0" err="1" smtClean="0"/>
              <a:t>disfukcionalne</a:t>
            </a:r>
            <a:r>
              <a:rPr lang="sl-SI" dirty="0" smtClean="0"/>
              <a:t> </a:t>
            </a:r>
            <a:r>
              <a:rPr lang="sl-SI" dirty="0" err="1" smtClean="0"/>
              <a:t>uvjerenja</a:t>
            </a:r>
            <a:r>
              <a:rPr lang="sl-SI" dirty="0" smtClean="0"/>
              <a:t>;</a:t>
            </a:r>
          </a:p>
          <a:p>
            <a:r>
              <a:rPr lang="sl-SI" dirty="0" err="1"/>
              <a:t>v</a:t>
            </a:r>
            <a:r>
              <a:rPr lang="sl-SI" dirty="0" err="1" smtClean="0"/>
              <a:t>eću</a:t>
            </a:r>
            <a:r>
              <a:rPr lang="sl-SI" dirty="0" smtClean="0"/>
              <a:t> </a:t>
            </a:r>
            <a:r>
              <a:rPr lang="sl-SI" dirty="0" err="1" smtClean="0"/>
              <a:t>orijentaciju</a:t>
            </a:r>
            <a:r>
              <a:rPr lang="sl-SI" dirty="0" smtClean="0"/>
              <a:t> </a:t>
            </a:r>
            <a:r>
              <a:rPr lang="sl-SI" dirty="0" err="1" smtClean="0"/>
              <a:t>klijenta</a:t>
            </a:r>
            <a:r>
              <a:rPr lang="sl-SI" dirty="0" smtClean="0"/>
              <a:t> na </a:t>
            </a:r>
            <a:r>
              <a:rPr lang="sl-SI" dirty="0" err="1" smtClean="0"/>
              <a:t>strukturu</a:t>
            </a:r>
            <a:r>
              <a:rPr lang="sl-SI" dirty="0"/>
              <a:t> </a:t>
            </a:r>
            <a:r>
              <a:rPr lang="sl-SI" dirty="0" smtClean="0"/>
              <a:t>i </a:t>
            </a:r>
            <a:r>
              <a:rPr lang="sl-SI" dirty="0" err="1" smtClean="0"/>
              <a:t>njegovu</a:t>
            </a:r>
            <a:r>
              <a:rPr lang="sl-SI" dirty="0" smtClean="0"/>
              <a:t> </a:t>
            </a:r>
            <a:r>
              <a:rPr lang="sl-SI" dirty="0" err="1" smtClean="0"/>
              <a:t>ulogu</a:t>
            </a:r>
            <a:r>
              <a:rPr lang="sl-SI" dirty="0" smtClean="0"/>
              <a:t> u terapiji – </a:t>
            </a:r>
            <a:r>
              <a:rPr lang="sl-SI" dirty="0" err="1" smtClean="0"/>
              <a:t>klijentu</a:t>
            </a:r>
            <a:r>
              <a:rPr lang="sl-SI" dirty="0" smtClean="0"/>
              <a:t> dajemo odgovornost.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808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st">
  <a:themeElements>
    <a:clrScheme name="Po meri 17">
      <a:dk1>
        <a:srgbClr val="292934"/>
      </a:dk1>
      <a:lt1>
        <a:srgbClr val="FFFFFF"/>
      </a:lt1>
      <a:dk2>
        <a:srgbClr val="292934"/>
      </a:dk2>
      <a:lt2>
        <a:srgbClr val="F3F2DC"/>
      </a:lt2>
      <a:accent1>
        <a:srgbClr val="CDBBA3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georgia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Jas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249</TotalTime>
  <Words>1088</Words>
  <Application>Microsoft Office PowerPoint</Application>
  <PresentationFormat>Diaprojekcija na zaslonu (4:3)</PresentationFormat>
  <Paragraphs>173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2" baseType="lpstr">
      <vt:lpstr>Jasnost</vt:lpstr>
      <vt:lpstr>Problem u strukturiranju seanse</vt:lpstr>
      <vt:lpstr>Problem: </vt:lpstr>
      <vt:lpstr>Terapeut:</vt:lpstr>
      <vt:lpstr>Glavni problemi u strukturiranju seanse</vt:lpstr>
      <vt:lpstr>Terapeutska kognicija (misli)</vt:lpstr>
      <vt:lpstr>Šta moramo napraviti:</vt:lpstr>
      <vt:lpstr>Prekidanje klijenta</vt:lpstr>
      <vt:lpstr>Socializiranje klijenta:</vt:lpstr>
      <vt:lpstr>Angažiranje (uključavanje) klijenta</vt:lpstr>
      <vt:lpstr>Terapeutski odnos</vt:lpstr>
      <vt:lpstr>Tipični problemi u svakoj fazi terapeutske seanse</vt:lpstr>
      <vt:lpstr>Provjera razlpoloženja</vt:lpstr>
      <vt:lpstr>Kratak sažetek</vt:lpstr>
      <vt:lpstr>Veza između seansa</vt:lpstr>
      <vt:lpstr> Sastavljanje dnevnog reda </vt:lpstr>
      <vt:lpstr>Pregled DZ</vt:lpstr>
      <vt:lpstr> Razgovor o temama dnevnog reda </vt:lpstr>
      <vt:lpstr>Domaća zadaća </vt:lpstr>
      <vt:lpstr>Konaćni sažetak </vt:lpstr>
      <vt:lpstr>Povratne informacije</vt:lpstr>
      <vt:lpstr>Literatura: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u strukturiranju seanse</dc:title>
  <dc:creator>Gabriela Lukman</dc:creator>
  <cp:lastModifiedBy>Gabriela Lukman</cp:lastModifiedBy>
  <cp:revision>26</cp:revision>
  <dcterms:created xsi:type="dcterms:W3CDTF">2018-11-14T20:32:24Z</dcterms:created>
  <dcterms:modified xsi:type="dcterms:W3CDTF">2018-11-15T00:49:25Z</dcterms:modified>
</cp:coreProperties>
</file>