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88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91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37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25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183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66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44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98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43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56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55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BF647F-AF99-4D59-AD58-1AAC8CFD8326}" type="datetimeFigureOut">
              <a:rPr lang="en-GB" smtClean="0"/>
              <a:t>01/11/2018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F1669B3-5C63-477F-AC80-7EF9AF7CEA6C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024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Problemi u strukturiranju seanse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3657" y="4525146"/>
            <a:ext cx="3744686" cy="1065757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/>
              <a:t>BKT edukacija- Praktikum II.</a:t>
            </a:r>
          </a:p>
          <a:p>
            <a:r>
              <a:rPr lang="hr-HR" dirty="0" smtClean="0"/>
              <a:t>17. studeni 2018.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78240" y="5590903"/>
            <a:ext cx="3004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Porin Makarić, dr.med.</a:t>
            </a:r>
          </a:p>
          <a:p>
            <a:r>
              <a:rPr lang="hr-HR" dirty="0" smtClean="0"/>
              <a:t>specijalizant psihijatrije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5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Sastavljanje dnevnog reda- </a:t>
            </a:r>
            <a:r>
              <a:rPr lang="hr-HR" dirty="0" smtClean="0"/>
              <a:t>pacijent ne sudjeluje u donošenju dnevnog reda, kad je odsutan pri sastavljanju ili je neuspješan u razgovoru o problemima s dnevnog reda.</a:t>
            </a:r>
          </a:p>
          <a:p>
            <a:endParaRPr lang="hr-HR" dirty="0"/>
          </a:p>
          <a:p>
            <a:pPr lvl="1"/>
            <a:r>
              <a:rPr lang="hr-HR" dirty="0" smtClean="0"/>
              <a:t>Pacijent može biti neadekvatno upoznat ili imati određeno negativno mišljenje.</a:t>
            </a:r>
          </a:p>
          <a:p>
            <a:pPr lvl="1"/>
            <a:r>
              <a:rPr lang="hr-HR" dirty="0" smtClean="0"/>
              <a:t>Terapeut može identificirati automatske misli, istražiti pacijentova </a:t>
            </a:r>
            <a:r>
              <a:rPr lang="hr-HR" dirty="0" smtClean="0"/>
              <a:t>očekivanja.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4577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Pregled domaće zadaće-</a:t>
            </a:r>
            <a:r>
              <a:rPr lang="hr-HR" dirty="0" smtClean="0"/>
              <a:t> terapeut može propustiti pitati pacijenta za domaću zadaću zbog nastojanja da dođe do dnevnog reda ili predetaljno pregledavati zadaću.</a:t>
            </a:r>
          </a:p>
          <a:p>
            <a:pPr lvl="1"/>
            <a:endParaRPr lang="hr-HR" b="1" dirty="0"/>
          </a:p>
          <a:p>
            <a:pPr lvl="1"/>
            <a:r>
              <a:rPr lang="hr-HR" dirty="0" smtClean="0"/>
              <a:t>Šest elemenata terapijske seanse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77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Razgovor o problemima s dnevnog reda- </a:t>
            </a:r>
            <a:r>
              <a:rPr lang="hr-HR" dirty="0" smtClean="0"/>
              <a:t>bespomoćnost, neusmjeren ili površni razgovor, neuspješni tempo i neprovođenje terapijske intervencije.</a:t>
            </a:r>
          </a:p>
          <a:p>
            <a:pPr lvl="1"/>
            <a:endParaRPr lang="hr-HR" b="1" dirty="0"/>
          </a:p>
          <a:p>
            <a:pPr lvl="1"/>
            <a:r>
              <a:rPr lang="hr-HR" b="1" dirty="0" smtClean="0"/>
              <a:t>Neusmjerena diskusija- </a:t>
            </a:r>
            <a:r>
              <a:rPr lang="hr-HR" dirty="0" smtClean="0"/>
              <a:t>terapeut ne strukturira razgovor, ne uspjeva naglasiti ključne automatske misli, emocije, vjerovanja i ponašanja, ne rezimira.</a:t>
            </a:r>
          </a:p>
          <a:p>
            <a:pPr lvl="1"/>
            <a:r>
              <a:rPr lang="hr-HR" b="1" dirty="0" smtClean="0"/>
              <a:t>Tempo- </a:t>
            </a:r>
            <a:r>
              <a:rPr lang="hr-HR" dirty="0" smtClean="0"/>
              <a:t>terapeut ne može dobro procijentiti koliko se tema može obraditi.</a:t>
            </a:r>
          </a:p>
          <a:p>
            <a:pPr lvl="1"/>
            <a:r>
              <a:rPr lang="hr-HR" b="1" dirty="0" smtClean="0"/>
              <a:t>Propust terapijske intervencije- </a:t>
            </a:r>
            <a:r>
              <a:rPr lang="hr-HR" dirty="0" smtClean="0"/>
              <a:t>mnogo vremena provedeno na opisivanje problema, identifikaciju misli i vjerovanja neće rezultirati pacijentovim boljitkom.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242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Zadavanje nove domaće zadaće- </a:t>
            </a:r>
            <a:r>
              <a:rPr lang="hr-HR" dirty="0" smtClean="0"/>
              <a:t>manja vjerojatnost izvršavanja domaće zadaće.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Preteška zadaća, nepovezana s pacijentovim teškoćama</a:t>
            </a:r>
          </a:p>
          <a:p>
            <a:pPr lvl="1"/>
            <a:r>
              <a:rPr lang="hr-HR" dirty="0" smtClean="0"/>
              <a:t>Terapeut ne uspije osigurati dobro objašnjenje</a:t>
            </a:r>
          </a:p>
          <a:p>
            <a:pPr lvl="1"/>
            <a:r>
              <a:rPr lang="hr-HR" dirty="0" smtClean="0"/>
              <a:t>Zaboravi pregledati prethodnu domaću zadaću</a:t>
            </a:r>
          </a:p>
          <a:p>
            <a:pPr lvl="1"/>
            <a:r>
              <a:rPr lang="hr-HR" dirty="0" smtClean="0"/>
              <a:t>Ne naglasi važnost</a:t>
            </a:r>
          </a:p>
          <a:p>
            <a:pPr lvl="1"/>
            <a:r>
              <a:rPr lang="hr-HR" dirty="0" smtClean="0"/>
              <a:t>Ne objasni jasno kako napraviti zadaću</a:t>
            </a:r>
          </a:p>
          <a:p>
            <a:pPr lvl="1"/>
            <a:r>
              <a:rPr lang="hr-HR" dirty="0" smtClean="0"/>
              <a:t>Ne započne zadatak na seansi ili ne postavi standardna pitanja o potencijalnim zaprekama</a:t>
            </a:r>
          </a:p>
          <a:p>
            <a:pPr lvl="1"/>
            <a:r>
              <a:rPr lang="hr-HR" dirty="0" smtClean="0"/>
              <a:t>Ne omogući zapisivanje domaće zadaće</a:t>
            </a:r>
          </a:p>
          <a:p>
            <a:pPr lvl="1"/>
            <a:r>
              <a:rPr lang="hr-HR" dirty="0" smtClean="0"/>
              <a:t>Zada domaću zadaću s kojom se pacijent ne slaže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6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Konačni sažetak- </a:t>
            </a:r>
            <a:r>
              <a:rPr lang="hr-HR" dirty="0" smtClean="0"/>
              <a:t>ako terapeut ne uspije postići da pacijent zapisuje najvažnije detalje, dolazi do većih teškoća u rezimiranju i u zapamćivanju sadržaja senase.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41435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Povratna informacija- </a:t>
            </a:r>
            <a:r>
              <a:rPr lang="hr-HR" dirty="0" smtClean="0"/>
              <a:t>kada je pacijent na kraju seanse uznemiren, a nema dovoljno vremena za rješavanje te uznemirenosti, kad ne uspije izraziti svoje negativne reakcije.</a:t>
            </a:r>
          </a:p>
          <a:p>
            <a:endParaRPr lang="hr-HR" b="1" dirty="0"/>
          </a:p>
          <a:p>
            <a:pPr lvl="1"/>
            <a:r>
              <a:rPr lang="hr-HR" dirty="0" smtClean="0"/>
              <a:t>Početi završavati seansu 10 minuta prije kraja.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524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Problemi koji nastaju zbog terapeutovih misli- </a:t>
            </a:r>
            <a:r>
              <a:rPr lang="hr-HR" dirty="0" smtClean="0"/>
              <a:t>automatske misli.</a:t>
            </a:r>
          </a:p>
          <a:p>
            <a:pPr lvl="1"/>
            <a:endParaRPr lang="hr-HR" b="1" dirty="0"/>
          </a:p>
          <a:p>
            <a:pPr lvl="1"/>
            <a:r>
              <a:rPr lang="hr-HR" dirty="0" smtClean="0"/>
              <a:t>Terapeut bi trebao paziti na svoju razinu nelagode i identificirati svoje automatske misli za vrijeme ili između seansi</a:t>
            </a:r>
            <a:r>
              <a:rPr lang="hr-HR" dirty="0" smtClean="0"/>
              <a:t>.</a:t>
            </a:r>
          </a:p>
          <a:p>
            <a:pPr lvl="1"/>
            <a:endParaRPr lang="hr-HR" dirty="0"/>
          </a:p>
          <a:p>
            <a:pPr lvl="1"/>
            <a:r>
              <a:rPr lang="hr-HR" dirty="0" smtClean="0"/>
              <a:t>„Ne mogu strukturirati seansu.”</a:t>
            </a:r>
          </a:p>
          <a:p>
            <a:pPr lvl="1"/>
            <a:r>
              <a:rPr lang="hr-HR" dirty="0" smtClean="0"/>
              <a:t>„Mom pacijentu se neće svidjeti struktura.”</a:t>
            </a:r>
          </a:p>
          <a:p>
            <a:pPr lvl="1"/>
            <a:r>
              <a:rPr lang="hr-HR" dirty="0" smtClean="0"/>
              <a:t>„Ne bih ga smio prekidati.”</a:t>
            </a:r>
          </a:p>
          <a:p>
            <a:pPr lvl="1"/>
            <a:r>
              <a:rPr lang="hr-HR" smtClean="0"/>
              <a:t>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3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</a:t>
            </a:r>
            <a:r>
              <a:rPr lang="hr-HR" dirty="0" smtClean="0"/>
              <a:t> strukturiranju seanse često se pojavljuju </a:t>
            </a:r>
            <a:r>
              <a:rPr lang="hr-HR" b="1" dirty="0" smtClean="0"/>
              <a:t>problemi.</a:t>
            </a:r>
          </a:p>
          <a:p>
            <a:r>
              <a:rPr lang="hr-HR" dirty="0"/>
              <a:t>P</a:t>
            </a:r>
            <a:r>
              <a:rPr lang="hr-HR" dirty="0" smtClean="0"/>
              <a:t>roblem terapeut prvo treba </a:t>
            </a:r>
            <a:r>
              <a:rPr lang="hr-HR" b="1" dirty="0" smtClean="0"/>
              <a:t>označiti</a:t>
            </a:r>
            <a:r>
              <a:rPr lang="hr-HR" dirty="0" smtClean="0"/>
              <a:t>, zatim </a:t>
            </a:r>
            <a:r>
              <a:rPr lang="hr-HR" b="1" dirty="0" smtClean="0"/>
              <a:t>konceptualizirati</a:t>
            </a:r>
            <a:r>
              <a:rPr lang="hr-HR" dirty="0" smtClean="0"/>
              <a:t> razlog nastanka te na kraju </a:t>
            </a:r>
            <a:r>
              <a:rPr lang="hr-HR" b="1" dirty="0" smtClean="0"/>
              <a:t>pronaći opcije </a:t>
            </a:r>
            <a:r>
              <a:rPr lang="hr-HR" dirty="0" smtClean="0"/>
              <a:t>koje neće ometati terapijsku suradnju.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7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Prva</a:t>
            </a:r>
            <a:r>
              <a:rPr lang="hr-HR" dirty="0" smtClean="0"/>
              <a:t> uobičajena teškoća u održavanju propisane strukture- terapeutov neuspjeh u adekvatnom </a:t>
            </a:r>
            <a:r>
              <a:rPr lang="hr-HR" b="1" dirty="0" smtClean="0"/>
              <a:t>upoznavanju</a:t>
            </a:r>
            <a:r>
              <a:rPr lang="hr-HR" dirty="0" smtClean="0"/>
              <a:t> pacijenta.</a:t>
            </a:r>
          </a:p>
          <a:p>
            <a:pPr marL="0" indent="0">
              <a:buNone/>
            </a:pPr>
            <a:endParaRPr lang="hr-HR" dirty="0" smtClean="0"/>
          </a:p>
          <a:p>
            <a:pPr lvl="1">
              <a:lnSpc>
                <a:spcPct val="100000"/>
              </a:lnSpc>
            </a:pPr>
            <a:r>
              <a:rPr lang="hr-HR" dirty="0" smtClean="0"/>
              <a:t>Pacijent ne mora unaprijed znati što se od njega traži.</a:t>
            </a:r>
          </a:p>
          <a:p>
            <a:pPr lvl="1">
              <a:lnSpc>
                <a:spcPct val="100000"/>
              </a:lnSpc>
            </a:pPr>
            <a:r>
              <a:rPr lang="hr-HR" dirty="0" smtClean="0"/>
              <a:t>Terapeut </a:t>
            </a:r>
            <a:r>
              <a:rPr lang="hr-HR" b="1" dirty="0" smtClean="0"/>
              <a:t>uči</a:t>
            </a:r>
            <a:r>
              <a:rPr lang="hr-HR" dirty="0" smtClean="0"/>
              <a:t> pacijenta novi način suradnje, novi način odnosa prema teškoćama.</a:t>
            </a:r>
          </a:p>
          <a:p>
            <a:pPr lvl="1">
              <a:lnSpc>
                <a:spcPct val="100000"/>
              </a:lnSpc>
            </a:pPr>
            <a:r>
              <a:rPr lang="hr-HR" dirty="0" smtClean="0"/>
              <a:t>Terapeut mora često </a:t>
            </a:r>
            <a:r>
              <a:rPr lang="hr-HR" b="1" dirty="0" smtClean="0"/>
              <a:t>opisivati</a:t>
            </a:r>
            <a:r>
              <a:rPr lang="hr-HR" dirty="0" smtClean="0"/>
              <a:t>, </a:t>
            </a:r>
            <a:r>
              <a:rPr lang="hr-HR" b="1" dirty="0" smtClean="0"/>
              <a:t>nuditi</a:t>
            </a:r>
            <a:r>
              <a:rPr lang="hr-HR" dirty="0" smtClean="0"/>
              <a:t> objašnjenja, sustavno </a:t>
            </a:r>
            <a:r>
              <a:rPr lang="hr-HR" b="1" dirty="0" smtClean="0"/>
              <a:t>pratiti</a:t>
            </a:r>
            <a:r>
              <a:rPr lang="hr-HR" dirty="0" smtClean="0"/>
              <a:t> i </a:t>
            </a:r>
            <a:r>
              <a:rPr lang="hr-HR" b="1" dirty="0" smtClean="0"/>
              <a:t>davati</a:t>
            </a:r>
            <a:r>
              <a:rPr lang="hr-HR" dirty="0" smtClean="0"/>
              <a:t> korektivnu povratnu informaciju nakon svakog elementa seanse.</a:t>
            </a:r>
          </a:p>
        </p:txBody>
      </p:sp>
    </p:spTree>
    <p:extLst>
      <p:ext uri="{BB962C8B-B14F-4D97-AF65-F5344CB8AC3E}">
        <p14:creationId xmlns:p14="http://schemas.microsoft.com/office/powerpoint/2010/main" val="19021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Druga</a:t>
            </a:r>
            <a:r>
              <a:rPr lang="hr-HR" dirty="0" smtClean="0"/>
              <a:t> uobičajena teškoća- nevoljko podvrgavanje pacijenata propisanoj strukturi.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Terapeut konceptualizira razlog nastanka problema i pronalazi rješenje.</a:t>
            </a:r>
          </a:p>
          <a:p>
            <a:pPr lvl="1"/>
            <a:r>
              <a:rPr lang="hr-HR" dirty="0" smtClean="0"/>
              <a:t>Može hrabriti pacijenta da </a:t>
            </a:r>
            <a:r>
              <a:rPr lang="hr-HR" b="1" dirty="0" smtClean="0"/>
              <a:t>prihvati</a:t>
            </a:r>
            <a:r>
              <a:rPr lang="hr-HR" dirty="0" smtClean="0"/>
              <a:t> način terapije kao eksperiment.</a:t>
            </a:r>
          </a:p>
          <a:p>
            <a:pPr lvl="1"/>
            <a:r>
              <a:rPr lang="hr-HR" dirty="0" smtClean="0"/>
              <a:t>U početku može dopustiti pacijentu da </a:t>
            </a:r>
            <a:r>
              <a:rPr lang="hr-HR" b="1" dirty="0" smtClean="0"/>
              <a:t>dominira</a:t>
            </a:r>
            <a:r>
              <a:rPr lang="hr-HR" dirty="0" smtClean="0"/>
              <a:t> i </a:t>
            </a:r>
            <a:r>
              <a:rPr lang="hr-HR" b="1" dirty="0" smtClean="0"/>
              <a:t>kontrolira</a:t>
            </a:r>
            <a:r>
              <a:rPr lang="hr-HR" dirty="0" smtClean="0"/>
              <a:t> tijek seanse.</a:t>
            </a:r>
          </a:p>
          <a:p>
            <a:pPr lvl="1"/>
            <a:r>
              <a:rPr lang="hr-HR" dirty="0" smtClean="0"/>
              <a:t>Terapeut dogovara kompromise te s vremenom usmjerava pacijenta prema standardnoj strukturi.</a:t>
            </a:r>
          </a:p>
        </p:txBody>
      </p:sp>
    </p:spTree>
    <p:extLst>
      <p:ext uri="{BB962C8B-B14F-4D97-AF65-F5344CB8AC3E}">
        <p14:creationId xmlns:p14="http://schemas.microsoft.com/office/powerpoint/2010/main" val="23182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Motrenjem pacijentovih verbalnih i neverbalnih odgovora terapeut određuje jesu li teškoće u pristajanju na strukturu seanse uzrokovane </a:t>
            </a:r>
            <a:r>
              <a:rPr lang="hr-HR" b="1" dirty="0" smtClean="0"/>
              <a:t>lošim uvođenjem </a:t>
            </a:r>
            <a:r>
              <a:rPr lang="hr-HR" dirty="0" smtClean="0"/>
              <a:t>ili </a:t>
            </a:r>
            <a:r>
              <a:rPr lang="hr-HR" b="1" dirty="0" smtClean="0"/>
              <a:t>otporom pacijenta.</a:t>
            </a:r>
          </a:p>
          <a:p>
            <a:pPr marL="0" indent="0">
              <a:buNone/>
            </a:pPr>
            <a:endParaRPr lang="hr-HR" b="1" dirty="0" smtClean="0"/>
          </a:p>
          <a:p>
            <a:pPr lvl="1"/>
            <a:r>
              <a:rPr lang="hr-HR" b="1" dirty="0" smtClean="0"/>
              <a:t>Problem uvođenja</a:t>
            </a:r>
            <a:r>
              <a:rPr lang="hr-HR" dirty="0" smtClean="0"/>
              <a:t>- odgovori su blago neutralni.</a:t>
            </a:r>
          </a:p>
          <a:p>
            <a:pPr lvl="1"/>
            <a:r>
              <a:rPr lang="hr-HR" b="1" dirty="0" smtClean="0"/>
              <a:t>Negativna reakcija- </a:t>
            </a:r>
            <a:r>
              <a:rPr lang="hr-HR" dirty="0" smtClean="0"/>
              <a:t>percepcija terapeutovih zahtjeva na negativan način.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788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Treća </a:t>
            </a:r>
            <a:r>
              <a:rPr lang="hr-HR" dirty="0" smtClean="0"/>
              <a:t>uobičajena teškoća- terapeut nameće strukturu na prezahtjevan način.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Preslušavanje kasete s prethodne seanse.</a:t>
            </a:r>
          </a:p>
          <a:p>
            <a:pPr lvl="1"/>
            <a:r>
              <a:rPr lang="hr-HR" dirty="0" smtClean="0"/>
              <a:t>Pokušaj uklanjanja problema na sljedećoj seansi.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345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Tipični problemi u svakoj fazi terapijske 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Kratki pregled- </a:t>
            </a:r>
            <a:r>
              <a:rPr lang="hr-HR" dirty="0" smtClean="0"/>
              <a:t>pacijent započinje seansu s preopširnim i nejasnim pregledom tjedna.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Važnost </a:t>
            </a:r>
            <a:r>
              <a:rPr lang="hr-HR" b="1" dirty="0" smtClean="0"/>
              <a:t>usmjeravanja</a:t>
            </a:r>
            <a:r>
              <a:rPr lang="hr-HR" dirty="0" smtClean="0"/>
              <a:t> na specifične probleme.</a:t>
            </a:r>
          </a:p>
          <a:p>
            <a:pPr lvl="1"/>
            <a:r>
              <a:rPr lang="hr-HR" dirty="0" smtClean="0"/>
              <a:t>Terapet može </a:t>
            </a:r>
            <a:r>
              <a:rPr lang="hr-HR" b="1" dirty="0" smtClean="0"/>
              <a:t>demostrirati </a:t>
            </a:r>
            <a:r>
              <a:rPr lang="hr-HR" dirty="0" smtClean="0"/>
              <a:t>ono što se traži.</a:t>
            </a:r>
          </a:p>
          <a:p>
            <a:pPr lvl="1"/>
            <a:r>
              <a:rPr lang="hr-HR" dirty="0" smtClean="0"/>
              <a:t>Terapeut može predložiti pacijentu da prije svake seanse u mislima </a:t>
            </a:r>
            <a:r>
              <a:rPr lang="hr-HR" b="1" dirty="0" smtClean="0"/>
              <a:t>pripremi </a:t>
            </a:r>
            <a:r>
              <a:rPr lang="hr-HR" dirty="0" smtClean="0"/>
              <a:t>izvješće o proteklom tjednu na kratak i koncizan način.</a:t>
            </a:r>
            <a:r>
              <a:rPr lang="hr-HR" b="1" dirty="0" smtClean="0"/>
              <a:t> 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390908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/>
              <a:t>Provjera raspoloženja-</a:t>
            </a:r>
            <a:r>
              <a:rPr lang="hr-HR" dirty="0" smtClean="0"/>
              <a:t> neuspjeh u ispunjavanju upitnika, odbijanje upitnika ili teškoće u subjektivnom izražavanju raspoloženja u proteklom tjednu.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Terapeut pita pacijenta sjeća li se i slaže li se s objašnjenjem vezanim za ispunjavanje upitnika (određuje postojanje praktičnih poteškoća).</a:t>
            </a:r>
          </a:p>
          <a:p>
            <a:pPr lvl="1"/>
            <a:r>
              <a:rPr lang="hr-HR" dirty="0" smtClean="0"/>
              <a:t>Ako pacijenta uznemiruje ispunjavanje upitnika, terapeut može tražiti automatske misli kada o tome razmišlja ili dok ih ispunjava.</a:t>
            </a:r>
          </a:p>
          <a:p>
            <a:pPr lvl="1"/>
            <a:r>
              <a:rPr lang="hr-HR" dirty="0" smtClean="0"/>
              <a:t>Teškoće u izražavanju raspoloženja nastaju ili zato što pacijent to ne radi na koncizan način ili ima teškoća u označavanju svog raspoloženja.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87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Povezivanje s prethodnom seansom- </a:t>
            </a:r>
            <a:r>
              <a:rPr lang="hr-HR" dirty="0" smtClean="0"/>
              <a:t>teškoće u zapamćivanju sadržaja seanse ili odbijanje izražavanja negativne povratne informacije terapeutu.</a:t>
            </a:r>
          </a:p>
          <a:p>
            <a:pPr marL="0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Zamoliti pacijenta da ispuni radni list za povezivanje seansi prije svake seanse.</a:t>
            </a:r>
          </a:p>
          <a:p>
            <a:pPr lvl="1"/>
            <a:r>
              <a:rPr lang="hr-HR" dirty="0" smtClean="0"/>
              <a:t>Često su teškoće zapamćivanja prethodne seanse povezane s neohrabrivanjem da zapisuje najvažnije detalje za vrijeme seanse ili neuspjeh u provođenju domaće zadaće.</a:t>
            </a:r>
          </a:p>
          <a:p>
            <a:pPr lvl="1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755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4231</TotalTime>
  <Words>736</Words>
  <Application>Microsoft Office PowerPoint</Application>
  <PresentationFormat>Widescreen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Calibri Light</vt:lpstr>
      <vt:lpstr>Retrospect</vt:lpstr>
      <vt:lpstr>Problemi u strukturiranju seanse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Tipični problemi u svakoj fazi terapijske seanse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u strukturiranju seanse</dc:title>
  <dc:creator>Porin</dc:creator>
  <cp:lastModifiedBy>Porin</cp:lastModifiedBy>
  <cp:revision>27</cp:revision>
  <dcterms:created xsi:type="dcterms:W3CDTF">2018-10-28T12:36:17Z</dcterms:created>
  <dcterms:modified xsi:type="dcterms:W3CDTF">2018-11-01T09:21:22Z</dcterms:modified>
</cp:coreProperties>
</file>