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2" r:id="rId5"/>
    <p:sldId id="266" r:id="rId6"/>
    <p:sldId id="267" r:id="rId7"/>
    <p:sldId id="268" r:id="rId8"/>
    <p:sldId id="263" r:id="rId9"/>
    <p:sldId id="264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FFFF00"/>
    <a:srgbClr val="66FF33"/>
    <a:srgbClr val="00FF00"/>
    <a:srgbClr val="33CC33"/>
    <a:srgbClr val="009900"/>
    <a:srgbClr val="9900CC"/>
    <a:srgbClr val="008000"/>
    <a:srgbClr val="CC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80" d="100"/>
          <a:sy n="80" d="100"/>
        </p:scale>
        <p:origin x="-852" y="-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026A7E-1ED9-4012-A74E-711B8B53548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0C7B523-4FB2-4050-A8E5-DAFB80544317}">
      <dgm:prSet/>
      <dgm:spPr/>
      <dgm:t>
        <a:bodyPr/>
        <a:lstStyle/>
        <a:p>
          <a:pPr rtl="0"/>
          <a:r>
            <a:rPr lang="hr-HR" dirty="0" smtClean="0"/>
            <a:t>1.  Što je dokaz? </a:t>
          </a:r>
          <a:endParaRPr lang="hr-HR" dirty="0"/>
        </a:p>
      </dgm:t>
    </dgm:pt>
    <dgm:pt modelId="{ECD9744D-32D9-44C5-8B13-CF36495E8906}" type="parTrans" cxnId="{78180022-12CB-4205-8843-76C3619BEF4F}">
      <dgm:prSet/>
      <dgm:spPr/>
      <dgm:t>
        <a:bodyPr/>
        <a:lstStyle/>
        <a:p>
          <a:endParaRPr lang="hr-HR"/>
        </a:p>
      </dgm:t>
    </dgm:pt>
    <dgm:pt modelId="{E78000BC-56CE-4E01-BECB-F3AEF281AF78}" type="sibTrans" cxnId="{78180022-12CB-4205-8843-76C3619BEF4F}">
      <dgm:prSet/>
      <dgm:spPr/>
      <dgm:t>
        <a:bodyPr/>
        <a:lstStyle/>
        <a:p>
          <a:endParaRPr lang="hr-HR"/>
        </a:p>
      </dgm:t>
    </dgm:pt>
    <dgm:pt modelId="{58CA63DA-C5B9-43AF-A9CF-AE20C0EA3B96}">
      <dgm:prSet/>
      <dgm:spPr/>
      <dgm:t>
        <a:bodyPr/>
        <a:lstStyle/>
        <a:p>
          <a:pPr rtl="0"/>
          <a:r>
            <a:rPr lang="hr-HR" dirty="0" smtClean="0"/>
            <a:t>Što je dokaz koji podržava tu ideju?</a:t>
          </a:r>
          <a:endParaRPr lang="hr-HR" dirty="0"/>
        </a:p>
      </dgm:t>
    </dgm:pt>
    <dgm:pt modelId="{54FF2C57-8F4E-4683-9151-3F09DB46A4B0}" type="parTrans" cxnId="{576A02E0-ABF0-43D9-8783-2B251CE419E5}">
      <dgm:prSet/>
      <dgm:spPr/>
      <dgm:t>
        <a:bodyPr/>
        <a:lstStyle/>
        <a:p>
          <a:endParaRPr lang="hr-HR"/>
        </a:p>
      </dgm:t>
    </dgm:pt>
    <dgm:pt modelId="{76A9DDF9-DB1F-4588-8C20-AEB267FE46D0}" type="sibTrans" cxnId="{576A02E0-ABF0-43D9-8783-2B251CE419E5}">
      <dgm:prSet/>
      <dgm:spPr/>
      <dgm:t>
        <a:bodyPr/>
        <a:lstStyle/>
        <a:p>
          <a:endParaRPr lang="hr-HR"/>
        </a:p>
      </dgm:t>
    </dgm:pt>
    <dgm:pt modelId="{71090E67-2F78-4D0C-ABFD-A0E8BF431AE9}">
      <dgm:prSet/>
      <dgm:spPr/>
      <dgm:t>
        <a:bodyPr/>
        <a:lstStyle/>
        <a:p>
          <a:pPr rtl="0"/>
          <a:r>
            <a:rPr lang="hr-HR" dirty="0" smtClean="0"/>
            <a:t>Što je dokaz protiv te ideje?</a:t>
          </a:r>
          <a:endParaRPr lang="hr-HR" dirty="0"/>
        </a:p>
      </dgm:t>
    </dgm:pt>
    <dgm:pt modelId="{23ACD50E-E8B2-45CE-9850-022722BFD775}" type="parTrans" cxnId="{1CCB0B0F-9E6E-49B8-964E-5477350434ED}">
      <dgm:prSet/>
      <dgm:spPr/>
      <dgm:t>
        <a:bodyPr/>
        <a:lstStyle/>
        <a:p>
          <a:endParaRPr lang="hr-HR"/>
        </a:p>
      </dgm:t>
    </dgm:pt>
    <dgm:pt modelId="{655019D9-4DE5-445F-A045-50AE84BAAE53}" type="sibTrans" cxnId="{1CCB0B0F-9E6E-49B8-964E-5477350434ED}">
      <dgm:prSet/>
      <dgm:spPr/>
      <dgm:t>
        <a:bodyPr/>
        <a:lstStyle/>
        <a:p>
          <a:endParaRPr lang="hr-HR"/>
        </a:p>
      </dgm:t>
    </dgm:pt>
    <dgm:pt modelId="{41D98A3D-E29C-4F3E-84F4-4B975E4D6353}">
      <dgm:prSet/>
      <dgm:spPr/>
      <dgm:t>
        <a:bodyPr/>
        <a:lstStyle/>
        <a:p>
          <a:pPr rtl="0"/>
          <a:r>
            <a:rPr lang="hr-HR" dirty="0" smtClean="0"/>
            <a:t>2. </a:t>
          </a:r>
          <a:r>
            <a:rPr lang="hr-HR" dirty="0" smtClean="0"/>
            <a:t>Postoji li alternativno objašnjenje?</a:t>
          </a:r>
          <a:endParaRPr lang="hr-HR" dirty="0"/>
        </a:p>
      </dgm:t>
    </dgm:pt>
    <dgm:pt modelId="{28423A4C-A9C1-4278-A175-BBE16275D24D}" type="parTrans" cxnId="{9B087809-7BD5-4AAD-9A90-9310FD55DBFC}">
      <dgm:prSet/>
      <dgm:spPr/>
      <dgm:t>
        <a:bodyPr/>
        <a:lstStyle/>
        <a:p>
          <a:endParaRPr lang="hr-HR"/>
        </a:p>
      </dgm:t>
    </dgm:pt>
    <dgm:pt modelId="{E2F662D7-324C-46D0-8CD9-3E075D9DF940}" type="sibTrans" cxnId="{9B087809-7BD5-4AAD-9A90-9310FD55DBFC}">
      <dgm:prSet/>
      <dgm:spPr/>
      <dgm:t>
        <a:bodyPr/>
        <a:lstStyle/>
        <a:p>
          <a:endParaRPr lang="hr-HR"/>
        </a:p>
      </dgm:t>
    </dgm:pt>
    <dgm:pt modelId="{55584583-2FF3-4BD7-AAD7-8BE99925BE40}">
      <dgm:prSet/>
      <dgm:spPr/>
      <dgm:t>
        <a:bodyPr/>
        <a:lstStyle/>
        <a:p>
          <a:pPr rtl="0"/>
          <a:r>
            <a:rPr lang="hr-HR" dirty="0" smtClean="0"/>
            <a:t>3. Što je najgore što se može dogoditi?</a:t>
          </a:r>
          <a:endParaRPr lang="hr-HR" dirty="0"/>
        </a:p>
      </dgm:t>
    </dgm:pt>
    <dgm:pt modelId="{F11DFEC5-7E6C-483A-A267-36F376BFE67B}" type="parTrans" cxnId="{0DFA3E39-9246-4CF1-9DB3-69D59378964C}">
      <dgm:prSet/>
      <dgm:spPr/>
      <dgm:t>
        <a:bodyPr/>
        <a:lstStyle/>
        <a:p>
          <a:endParaRPr lang="hr-HR"/>
        </a:p>
      </dgm:t>
    </dgm:pt>
    <dgm:pt modelId="{BD2B7AB8-C299-4C49-AC7A-43C390C8EC5E}" type="sibTrans" cxnId="{0DFA3E39-9246-4CF1-9DB3-69D59378964C}">
      <dgm:prSet/>
      <dgm:spPr/>
      <dgm:t>
        <a:bodyPr/>
        <a:lstStyle/>
        <a:p>
          <a:endParaRPr lang="hr-HR"/>
        </a:p>
      </dgm:t>
    </dgm:pt>
    <dgm:pt modelId="{A123DE1C-8AA0-427E-B5BF-53BE07EE4A63}">
      <dgm:prSet/>
      <dgm:spPr/>
      <dgm:t>
        <a:bodyPr/>
        <a:lstStyle/>
        <a:p>
          <a:pPr rtl="0"/>
          <a:r>
            <a:rPr lang="hr-HR" dirty="0" smtClean="0"/>
            <a:t>Što je najbolje što se može dogoditi?</a:t>
          </a:r>
          <a:endParaRPr lang="hr-HR" dirty="0"/>
        </a:p>
      </dgm:t>
    </dgm:pt>
    <dgm:pt modelId="{52D7E779-5526-40A9-BC75-6DD59C5CAB47}" type="parTrans" cxnId="{D4F9FDB9-18B4-41C0-89CA-7C12AEF1301E}">
      <dgm:prSet/>
      <dgm:spPr/>
      <dgm:t>
        <a:bodyPr/>
        <a:lstStyle/>
        <a:p>
          <a:endParaRPr lang="hr-HR"/>
        </a:p>
      </dgm:t>
    </dgm:pt>
    <dgm:pt modelId="{544BCC8C-97BD-4AD1-BD7B-144C3A742E82}" type="sibTrans" cxnId="{D4F9FDB9-18B4-41C0-89CA-7C12AEF1301E}">
      <dgm:prSet/>
      <dgm:spPr/>
      <dgm:t>
        <a:bodyPr/>
        <a:lstStyle/>
        <a:p>
          <a:endParaRPr lang="hr-HR"/>
        </a:p>
      </dgm:t>
    </dgm:pt>
    <dgm:pt modelId="{67A4FB23-FA36-46E0-AB45-E9DD077FEAA4}">
      <dgm:prSet/>
      <dgm:spPr/>
      <dgm:t>
        <a:bodyPr/>
        <a:lstStyle/>
        <a:p>
          <a:pPr rtl="0"/>
          <a:r>
            <a:rPr lang="hr-HR" dirty="0" smtClean="0"/>
            <a:t>Što je najrealističnija posljedica?</a:t>
          </a:r>
          <a:endParaRPr lang="hr-HR" dirty="0"/>
        </a:p>
      </dgm:t>
    </dgm:pt>
    <dgm:pt modelId="{C43CE59B-9575-4700-A613-F10F269698FF}" type="parTrans" cxnId="{7F513DC5-2B97-4532-A6ED-F22173177975}">
      <dgm:prSet/>
      <dgm:spPr/>
      <dgm:t>
        <a:bodyPr/>
        <a:lstStyle/>
        <a:p>
          <a:endParaRPr lang="hr-HR"/>
        </a:p>
      </dgm:t>
    </dgm:pt>
    <dgm:pt modelId="{30D88DE8-01B1-4CB9-9C88-DB4BA17FA19D}" type="sibTrans" cxnId="{7F513DC5-2B97-4532-A6ED-F22173177975}">
      <dgm:prSet/>
      <dgm:spPr/>
      <dgm:t>
        <a:bodyPr/>
        <a:lstStyle/>
        <a:p>
          <a:endParaRPr lang="hr-HR"/>
        </a:p>
      </dgm:t>
    </dgm:pt>
    <dgm:pt modelId="{33F23621-63E1-4081-9E2F-0B0F3175D151}">
      <dgm:prSet/>
      <dgm:spPr/>
      <dgm:t>
        <a:bodyPr/>
        <a:lstStyle/>
        <a:p>
          <a:pPr rtl="0"/>
          <a:r>
            <a:rPr lang="hr-HR" dirty="0" smtClean="0"/>
            <a:t>4. Što </a:t>
          </a:r>
          <a:r>
            <a:rPr lang="hr-HR" dirty="0" smtClean="0"/>
            <a:t>bi mogle biti posljedice promjene u mom mišljenju?</a:t>
          </a:r>
          <a:endParaRPr lang="hr-HR" dirty="0"/>
        </a:p>
      </dgm:t>
    </dgm:pt>
    <dgm:pt modelId="{5DAEA56D-B929-4339-9705-59220088FA5E}" type="parTrans" cxnId="{9646C1CB-7E23-42E3-AF34-DE461E76F587}">
      <dgm:prSet/>
      <dgm:spPr/>
      <dgm:t>
        <a:bodyPr/>
        <a:lstStyle/>
        <a:p>
          <a:endParaRPr lang="hr-HR"/>
        </a:p>
      </dgm:t>
    </dgm:pt>
    <dgm:pt modelId="{88148214-10CC-4977-B6A6-B8252C8CB246}" type="sibTrans" cxnId="{9646C1CB-7E23-42E3-AF34-DE461E76F587}">
      <dgm:prSet/>
      <dgm:spPr/>
      <dgm:t>
        <a:bodyPr/>
        <a:lstStyle/>
        <a:p>
          <a:endParaRPr lang="hr-HR"/>
        </a:p>
      </dgm:t>
    </dgm:pt>
    <dgm:pt modelId="{4DEDFD8E-B828-428F-88F7-9612177CAA84}">
      <dgm:prSet/>
      <dgm:spPr/>
      <dgm:t>
        <a:bodyPr/>
        <a:lstStyle/>
        <a:p>
          <a:pPr rtl="0"/>
          <a:r>
            <a:rPr lang="hr-HR" dirty="0" smtClean="0"/>
            <a:t>5. Što ću u vezi s tim poduzeti?</a:t>
          </a:r>
          <a:endParaRPr lang="hr-HR" dirty="0"/>
        </a:p>
      </dgm:t>
    </dgm:pt>
    <dgm:pt modelId="{F69196B6-B4C1-4CDA-B59C-41636E32647E}" type="parTrans" cxnId="{A262C093-9334-4497-AF04-1DE90D7F08B9}">
      <dgm:prSet/>
      <dgm:spPr/>
      <dgm:t>
        <a:bodyPr/>
        <a:lstStyle/>
        <a:p>
          <a:endParaRPr lang="hr-HR"/>
        </a:p>
      </dgm:t>
    </dgm:pt>
    <dgm:pt modelId="{05612783-6135-41E5-BF94-D99DFF56A5AF}" type="sibTrans" cxnId="{A262C093-9334-4497-AF04-1DE90D7F08B9}">
      <dgm:prSet/>
      <dgm:spPr/>
      <dgm:t>
        <a:bodyPr/>
        <a:lstStyle/>
        <a:p>
          <a:endParaRPr lang="hr-HR"/>
        </a:p>
      </dgm:t>
    </dgm:pt>
    <dgm:pt modelId="{9317AA90-9DC6-40A5-B3A0-B1B08CE06E62}">
      <dgm:prSet/>
      <dgm:spPr/>
      <dgm:t>
        <a:bodyPr/>
        <a:lstStyle/>
        <a:p>
          <a:pPr rtl="0"/>
          <a:r>
            <a:rPr lang="hr-HR" dirty="0" smtClean="0"/>
            <a:t>6. Što bih ja rekao_______(prijatelju) kad bi on ili ona bili u istoj situaciji?</a:t>
          </a:r>
          <a:endParaRPr lang="hr-HR" dirty="0"/>
        </a:p>
      </dgm:t>
    </dgm:pt>
    <dgm:pt modelId="{7CE08258-32AC-42C0-AC24-848F9875A1CA}" type="parTrans" cxnId="{D246F6FB-CAC2-48F0-A8C8-E6246FCF1BE2}">
      <dgm:prSet/>
      <dgm:spPr/>
      <dgm:t>
        <a:bodyPr/>
        <a:lstStyle/>
        <a:p>
          <a:endParaRPr lang="hr-HR"/>
        </a:p>
      </dgm:t>
    </dgm:pt>
    <dgm:pt modelId="{6414FCC5-AB2D-444E-8560-D489069B98A7}" type="sibTrans" cxnId="{D246F6FB-CAC2-48F0-A8C8-E6246FCF1BE2}">
      <dgm:prSet/>
      <dgm:spPr/>
      <dgm:t>
        <a:bodyPr/>
        <a:lstStyle/>
        <a:p>
          <a:endParaRPr lang="hr-HR"/>
        </a:p>
      </dgm:t>
    </dgm:pt>
    <dgm:pt modelId="{C95E29DB-4EB9-414E-B4B2-EA85A755277D}" type="pres">
      <dgm:prSet presAssocID="{63026A7E-1ED9-4012-A74E-711B8B53548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28931D74-82BF-41C2-9E6C-946686B03DC5}" type="pres">
      <dgm:prSet presAssocID="{E0C7B523-4FB2-4050-A8E5-DAFB80544317}" presName="parentText" presStyleLbl="node1" presStyleIdx="0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355249C-50D1-4D1C-BD05-90149A3DFE32}" type="pres">
      <dgm:prSet presAssocID="{E78000BC-56CE-4E01-BECB-F3AEF281AF78}" presName="spacer" presStyleCnt="0"/>
      <dgm:spPr/>
      <dgm:t>
        <a:bodyPr/>
        <a:lstStyle/>
        <a:p>
          <a:endParaRPr lang="hr-HR"/>
        </a:p>
      </dgm:t>
    </dgm:pt>
    <dgm:pt modelId="{46E9C201-EEFA-46AB-A08D-DFCC73D0825B}" type="pres">
      <dgm:prSet presAssocID="{58CA63DA-C5B9-43AF-A9CF-AE20C0EA3B96}" presName="parentText" presStyleLbl="node1" presStyleIdx="1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D9D25C6-FD15-4BD9-8286-D8EC9EA0602D}" type="pres">
      <dgm:prSet presAssocID="{76A9DDF9-DB1F-4588-8C20-AEB267FE46D0}" presName="spacer" presStyleCnt="0"/>
      <dgm:spPr/>
      <dgm:t>
        <a:bodyPr/>
        <a:lstStyle/>
        <a:p>
          <a:endParaRPr lang="hr-HR"/>
        </a:p>
      </dgm:t>
    </dgm:pt>
    <dgm:pt modelId="{A0CC896B-DB11-4D18-90D3-A43D58C1DDB1}" type="pres">
      <dgm:prSet presAssocID="{71090E67-2F78-4D0C-ABFD-A0E8BF431AE9}" presName="parentText" presStyleLbl="node1" presStyleIdx="2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93BBDF5-115A-4EA0-92CB-AE453497FEC6}" type="pres">
      <dgm:prSet presAssocID="{655019D9-4DE5-445F-A045-50AE84BAAE53}" presName="spacer" presStyleCnt="0"/>
      <dgm:spPr/>
      <dgm:t>
        <a:bodyPr/>
        <a:lstStyle/>
        <a:p>
          <a:endParaRPr lang="hr-HR"/>
        </a:p>
      </dgm:t>
    </dgm:pt>
    <dgm:pt modelId="{EFCC77FA-B079-4283-8BCF-443FE3B79141}" type="pres">
      <dgm:prSet presAssocID="{41D98A3D-E29C-4F3E-84F4-4B975E4D6353}" presName="parentText" presStyleLbl="node1" presStyleIdx="3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E25E2F2-FC07-4AAF-968F-0CA5963008CD}" type="pres">
      <dgm:prSet presAssocID="{E2F662D7-324C-46D0-8CD9-3E075D9DF940}" presName="spacer" presStyleCnt="0"/>
      <dgm:spPr/>
      <dgm:t>
        <a:bodyPr/>
        <a:lstStyle/>
        <a:p>
          <a:endParaRPr lang="hr-HR"/>
        </a:p>
      </dgm:t>
    </dgm:pt>
    <dgm:pt modelId="{9D5C637F-77B4-43E4-8809-9C235350DC20}" type="pres">
      <dgm:prSet presAssocID="{55584583-2FF3-4BD7-AAD7-8BE99925BE40}" presName="parentText" presStyleLbl="node1" presStyleIdx="4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7FEE8E1-1600-4EF9-BAC6-E5068BF0E2B1}" type="pres">
      <dgm:prSet presAssocID="{BD2B7AB8-C299-4C49-AC7A-43C390C8EC5E}" presName="spacer" presStyleCnt="0"/>
      <dgm:spPr/>
      <dgm:t>
        <a:bodyPr/>
        <a:lstStyle/>
        <a:p>
          <a:endParaRPr lang="hr-HR"/>
        </a:p>
      </dgm:t>
    </dgm:pt>
    <dgm:pt modelId="{2D54F16D-C5B5-4FFA-9191-0A193297496A}" type="pres">
      <dgm:prSet presAssocID="{A123DE1C-8AA0-427E-B5BF-53BE07EE4A63}" presName="parentText" presStyleLbl="node1" presStyleIdx="5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C5EA0FC-6D36-4812-A234-594912D33343}" type="pres">
      <dgm:prSet presAssocID="{544BCC8C-97BD-4AD1-BD7B-144C3A742E82}" presName="spacer" presStyleCnt="0"/>
      <dgm:spPr/>
      <dgm:t>
        <a:bodyPr/>
        <a:lstStyle/>
        <a:p>
          <a:endParaRPr lang="hr-HR"/>
        </a:p>
      </dgm:t>
    </dgm:pt>
    <dgm:pt modelId="{A23F9860-1D2E-4BB0-821F-A9D47CEFDA1B}" type="pres">
      <dgm:prSet presAssocID="{67A4FB23-FA36-46E0-AB45-E9DD077FEAA4}" presName="parentText" presStyleLbl="node1" presStyleIdx="6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19CDF86-5B30-4E60-8875-5403D0A5D63D}" type="pres">
      <dgm:prSet presAssocID="{30D88DE8-01B1-4CB9-9C88-DB4BA17FA19D}" presName="spacer" presStyleCnt="0"/>
      <dgm:spPr/>
      <dgm:t>
        <a:bodyPr/>
        <a:lstStyle/>
        <a:p>
          <a:endParaRPr lang="hr-HR"/>
        </a:p>
      </dgm:t>
    </dgm:pt>
    <dgm:pt modelId="{23C24365-2BAF-444A-A1B5-028A1CD51FA3}" type="pres">
      <dgm:prSet presAssocID="{33F23621-63E1-4081-9E2F-0B0F3175D151}" presName="parentText" presStyleLbl="node1" presStyleIdx="7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4640987-1009-48EB-B772-00AF1AC04FE2}" type="pres">
      <dgm:prSet presAssocID="{88148214-10CC-4977-B6A6-B8252C8CB246}" presName="spacer" presStyleCnt="0"/>
      <dgm:spPr/>
      <dgm:t>
        <a:bodyPr/>
        <a:lstStyle/>
        <a:p>
          <a:endParaRPr lang="hr-HR"/>
        </a:p>
      </dgm:t>
    </dgm:pt>
    <dgm:pt modelId="{962975A0-1A98-4F4C-B46B-0653989289C6}" type="pres">
      <dgm:prSet presAssocID="{4DEDFD8E-B828-428F-88F7-9612177CAA84}" presName="parentText" presStyleLbl="node1" presStyleIdx="8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E94030F-D863-4CFC-9AE7-D498CBABD048}" type="pres">
      <dgm:prSet presAssocID="{05612783-6135-41E5-BF94-D99DFF56A5AF}" presName="spacer" presStyleCnt="0"/>
      <dgm:spPr/>
      <dgm:t>
        <a:bodyPr/>
        <a:lstStyle/>
        <a:p>
          <a:endParaRPr lang="hr-HR"/>
        </a:p>
      </dgm:t>
    </dgm:pt>
    <dgm:pt modelId="{7BFA663B-33F9-4078-97D8-4BFB7FC8A615}" type="pres">
      <dgm:prSet presAssocID="{9317AA90-9DC6-40A5-B3A0-B1B08CE06E62}" presName="parentText" presStyleLbl="node1" presStyleIdx="9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264AFA7D-6E48-4CAF-915B-7A813E72B3DA}" type="presOf" srcId="{33F23621-63E1-4081-9E2F-0B0F3175D151}" destId="{23C24365-2BAF-444A-A1B5-028A1CD51FA3}" srcOrd="0" destOrd="0" presId="urn:microsoft.com/office/officeart/2005/8/layout/vList2"/>
    <dgm:cxn modelId="{1F32E277-7308-4D34-977B-5AE0C6E1CFE2}" type="presOf" srcId="{67A4FB23-FA36-46E0-AB45-E9DD077FEAA4}" destId="{A23F9860-1D2E-4BB0-821F-A9D47CEFDA1B}" srcOrd="0" destOrd="0" presId="urn:microsoft.com/office/officeart/2005/8/layout/vList2"/>
    <dgm:cxn modelId="{4AC61617-F905-4C5B-BF18-FF10BD4B84A1}" type="presOf" srcId="{A123DE1C-8AA0-427E-B5BF-53BE07EE4A63}" destId="{2D54F16D-C5B5-4FFA-9191-0A193297496A}" srcOrd="0" destOrd="0" presId="urn:microsoft.com/office/officeart/2005/8/layout/vList2"/>
    <dgm:cxn modelId="{D4F9FDB9-18B4-41C0-89CA-7C12AEF1301E}" srcId="{63026A7E-1ED9-4012-A74E-711B8B53548D}" destId="{A123DE1C-8AA0-427E-B5BF-53BE07EE4A63}" srcOrd="5" destOrd="0" parTransId="{52D7E779-5526-40A9-BC75-6DD59C5CAB47}" sibTransId="{544BCC8C-97BD-4AD1-BD7B-144C3A742E82}"/>
    <dgm:cxn modelId="{0DFA3E39-9246-4CF1-9DB3-69D59378964C}" srcId="{63026A7E-1ED9-4012-A74E-711B8B53548D}" destId="{55584583-2FF3-4BD7-AAD7-8BE99925BE40}" srcOrd="4" destOrd="0" parTransId="{F11DFEC5-7E6C-483A-A267-36F376BFE67B}" sibTransId="{BD2B7AB8-C299-4C49-AC7A-43C390C8EC5E}"/>
    <dgm:cxn modelId="{422F209F-83DC-45D4-9017-0430A36E1630}" type="presOf" srcId="{9317AA90-9DC6-40A5-B3A0-B1B08CE06E62}" destId="{7BFA663B-33F9-4078-97D8-4BFB7FC8A615}" srcOrd="0" destOrd="0" presId="urn:microsoft.com/office/officeart/2005/8/layout/vList2"/>
    <dgm:cxn modelId="{9646C1CB-7E23-42E3-AF34-DE461E76F587}" srcId="{63026A7E-1ED9-4012-A74E-711B8B53548D}" destId="{33F23621-63E1-4081-9E2F-0B0F3175D151}" srcOrd="7" destOrd="0" parTransId="{5DAEA56D-B929-4339-9705-59220088FA5E}" sibTransId="{88148214-10CC-4977-B6A6-B8252C8CB246}"/>
    <dgm:cxn modelId="{FC79C3AF-6CB1-43A1-A1BB-8CBB0342A200}" type="presOf" srcId="{63026A7E-1ED9-4012-A74E-711B8B53548D}" destId="{C95E29DB-4EB9-414E-B4B2-EA85A755277D}" srcOrd="0" destOrd="0" presId="urn:microsoft.com/office/officeart/2005/8/layout/vList2"/>
    <dgm:cxn modelId="{242293FA-2EFE-42D1-8539-5716EBA0EEA2}" type="presOf" srcId="{58CA63DA-C5B9-43AF-A9CF-AE20C0EA3B96}" destId="{46E9C201-EEFA-46AB-A08D-DFCC73D0825B}" srcOrd="0" destOrd="0" presId="urn:microsoft.com/office/officeart/2005/8/layout/vList2"/>
    <dgm:cxn modelId="{A262C093-9334-4497-AF04-1DE90D7F08B9}" srcId="{63026A7E-1ED9-4012-A74E-711B8B53548D}" destId="{4DEDFD8E-B828-428F-88F7-9612177CAA84}" srcOrd="8" destOrd="0" parTransId="{F69196B6-B4C1-4CDA-B59C-41636E32647E}" sibTransId="{05612783-6135-41E5-BF94-D99DFF56A5AF}"/>
    <dgm:cxn modelId="{1CCB0B0F-9E6E-49B8-964E-5477350434ED}" srcId="{63026A7E-1ED9-4012-A74E-711B8B53548D}" destId="{71090E67-2F78-4D0C-ABFD-A0E8BF431AE9}" srcOrd="2" destOrd="0" parTransId="{23ACD50E-E8B2-45CE-9850-022722BFD775}" sibTransId="{655019D9-4DE5-445F-A045-50AE84BAAE53}"/>
    <dgm:cxn modelId="{9B087809-7BD5-4AAD-9A90-9310FD55DBFC}" srcId="{63026A7E-1ED9-4012-A74E-711B8B53548D}" destId="{41D98A3D-E29C-4F3E-84F4-4B975E4D6353}" srcOrd="3" destOrd="0" parTransId="{28423A4C-A9C1-4278-A175-BBE16275D24D}" sibTransId="{E2F662D7-324C-46D0-8CD9-3E075D9DF940}"/>
    <dgm:cxn modelId="{028B7FAA-F860-46B0-9013-00E41F75925E}" type="presOf" srcId="{41D98A3D-E29C-4F3E-84F4-4B975E4D6353}" destId="{EFCC77FA-B079-4283-8BCF-443FE3B79141}" srcOrd="0" destOrd="0" presId="urn:microsoft.com/office/officeart/2005/8/layout/vList2"/>
    <dgm:cxn modelId="{7F513DC5-2B97-4532-A6ED-F22173177975}" srcId="{63026A7E-1ED9-4012-A74E-711B8B53548D}" destId="{67A4FB23-FA36-46E0-AB45-E9DD077FEAA4}" srcOrd="6" destOrd="0" parTransId="{C43CE59B-9575-4700-A613-F10F269698FF}" sibTransId="{30D88DE8-01B1-4CB9-9C88-DB4BA17FA19D}"/>
    <dgm:cxn modelId="{78180022-12CB-4205-8843-76C3619BEF4F}" srcId="{63026A7E-1ED9-4012-A74E-711B8B53548D}" destId="{E0C7B523-4FB2-4050-A8E5-DAFB80544317}" srcOrd="0" destOrd="0" parTransId="{ECD9744D-32D9-44C5-8B13-CF36495E8906}" sibTransId="{E78000BC-56CE-4E01-BECB-F3AEF281AF78}"/>
    <dgm:cxn modelId="{BB52F436-D3B0-41F4-B78F-90CC1A06BA4B}" type="presOf" srcId="{4DEDFD8E-B828-428F-88F7-9612177CAA84}" destId="{962975A0-1A98-4F4C-B46B-0653989289C6}" srcOrd="0" destOrd="0" presId="urn:microsoft.com/office/officeart/2005/8/layout/vList2"/>
    <dgm:cxn modelId="{576A02E0-ABF0-43D9-8783-2B251CE419E5}" srcId="{63026A7E-1ED9-4012-A74E-711B8B53548D}" destId="{58CA63DA-C5B9-43AF-A9CF-AE20C0EA3B96}" srcOrd="1" destOrd="0" parTransId="{54FF2C57-8F4E-4683-9151-3F09DB46A4B0}" sibTransId="{76A9DDF9-DB1F-4588-8C20-AEB267FE46D0}"/>
    <dgm:cxn modelId="{D246F6FB-CAC2-48F0-A8C8-E6246FCF1BE2}" srcId="{63026A7E-1ED9-4012-A74E-711B8B53548D}" destId="{9317AA90-9DC6-40A5-B3A0-B1B08CE06E62}" srcOrd="9" destOrd="0" parTransId="{7CE08258-32AC-42C0-AC24-848F9875A1CA}" sibTransId="{6414FCC5-AB2D-444E-8560-D489069B98A7}"/>
    <dgm:cxn modelId="{DB5F7BC5-F0ED-4B7D-92D7-2AB8AB713F37}" type="presOf" srcId="{55584583-2FF3-4BD7-AAD7-8BE99925BE40}" destId="{9D5C637F-77B4-43E4-8809-9C235350DC20}" srcOrd="0" destOrd="0" presId="urn:microsoft.com/office/officeart/2005/8/layout/vList2"/>
    <dgm:cxn modelId="{19E58414-C122-459D-AF8F-52019EFCAA42}" type="presOf" srcId="{71090E67-2F78-4D0C-ABFD-A0E8BF431AE9}" destId="{A0CC896B-DB11-4D18-90D3-A43D58C1DDB1}" srcOrd="0" destOrd="0" presId="urn:microsoft.com/office/officeart/2005/8/layout/vList2"/>
    <dgm:cxn modelId="{254283A4-520B-46EF-A9F9-356F0B89ACF1}" type="presOf" srcId="{E0C7B523-4FB2-4050-A8E5-DAFB80544317}" destId="{28931D74-82BF-41C2-9E6C-946686B03DC5}" srcOrd="0" destOrd="0" presId="urn:microsoft.com/office/officeart/2005/8/layout/vList2"/>
    <dgm:cxn modelId="{725104C8-2A29-493B-B510-E02226B4A9F6}" type="presParOf" srcId="{C95E29DB-4EB9-414E-B4B2-EA85A755277D}" destId="{28931D74-82BF-41C2-9E6C-946686B03DC5}" srcOrd="0" destOrd="0" presId="urn:microsoft.com/office/officeart/2005/8/layout/vList2"/>
    <dgm:cxn modelId="{96FF30B7-44F2-4141-B320-A124163438C2}" type="presParOf" srcId="{C95E29DB-4EB9-414E-B4B2-EA85A755277D}" destId="{0355249C-50D1-4D1C-BD05-90149A3DFE32}" srcOrd="1" destOrd="0" presId="urn:microsoft.com/office/officeart/2005/8/layout/vList2"/>
    <dgm:cxn modelId="{6E7CCCA6-5552-43A8-A101-C8C0EAC642E6}" type="presParOf" srcId="{C95E29DB-4EB9-414E-B4B2-EA85A755277D}" destId="{46E9C201-EEFA-46AB-A08D-DFCC73D0825B}" srcOrd="2" destOrd="0" presId="urn:microsoft.com/office/officeart/2005/8/layout/vList2"/>
    <dgm:cxn modelId="{AE0190F2-024A-4082-B5E3-9FB64527FD63}" type="presParOf" srcId="{C95E29DB-4EB9-414E-B4B2-EA85A755277D}" destId="{AD9D25C6-FD15-4BD9-8286-D8EC9EA0602D}" srcOrd="3" destOrd="0" presId="urn:microsoft.com/office/officeart/2005/8/layout/vList2"/>
    <dgm:cxn modelId="{0573DA33-3BD0-4E3A-9A40-E126D3FF1811}" type="presParOf" srcId="{C95E29DB-4EB9-414E-B4B2-EA85A755277D}" destId="{A0CC896B-DB11-4D18-90D3-A43D58C1DDB1}" srcOrd="4" destOrd="0" presId="urn:microsoft.com/office/officeart/2005/8/layout/vList2"/>
    <dgm:cxn modelId="{C9D942E4-2285-4406-AED2-0152128B698D}" type="presParOf" srcId="{C95E29DB-4EB9-414E-B4B2-EA85A755277D}" destId="{C93BBDF5-115A-4EA0-92CB-AE453497FEC6}" srcOrd="5" destOrd="0" presId="urn:microsoft.com/office/officeart/2005/8/layout/vList2"/>
    <dgm:cxn modelId="{B3EF1504-03CB-415B-90B5-C59CC0D04390}" type="presParOf" srcId="{C95E29DB-4EB9-414E-B4B2-EA85A755277D}" destId="{EFCC77FA-B079-4283-8BCF-443FE3B79141}" srcOrd="6" destOrd="0" presId="urn:microsoft.com/office/officeart/2005/8/layout/vList2"/>
    <dgm:cxn modelId="{4A7BD1E3-2C7B-4D37-97F7-A4CE04358647}" type="presParOf" srcId="{C95E29DB-4EB9-414E-B4B2-EA85A755277D}" destId="{6E25E2F2-FC07-4AAF-968F-0CA5963008CD}" srcOrd="7" destOrd="0" presId="urn:microsoft.com/office/officeart/2005/8/layout/vList2"/>
    <dgm:cxn modelId="{270F04DB-589D-43BD-BCA7-01C443F3562F}" type="presParOf" srcId="{C95E29DB-4EB9-414E-B4B2-EA85A755277D}" destId="{9D5C637F-77B4-43E4-8809-9C235350DC20}" srcOrd="8" destOrd="0" presId="urn:microsoft.com/office/officeart/2005/8/layout/vList2"/>
    <dgm:cxn modelId="{F9B6029E-5042-4FE0-86D4-C3EBCE112246}" type="presParOf" srcId="{C95E29DB-4EB9-414E-B4B2-EA85A755277D}" destId="{D7FEE8E1-1600-4EF9-BAC6-E5068BF0E2B1}" srcOrd="9" destOrd="0" presId="urn:microsoft.com/office/officeart/2005/8/layout/vList2"/>
    <dgm:cxn modelId="{5D973199-FB9F-4C97-93DB-04B401BE7CF6}" type="presParOf" srcId="{C95E29DB-4EB9-414E-B4B2-EA85A755277D}" destId="{2D54F16D-C5B5-4FFA-9191-0A193297496A}" srcOrd="10" destOrd="0" presId="urn:microsoft.com/office/officeart/2005/8/layout/vList2"/>
    <dgm:cxn modelId="{B6FFB937-16A9-46AE-ADB4-40D5608617E3}" type="presParOf" srcId="{C95E29DB-4EB9-414E-B4B2-EA85A755277D}" destId="{DC5EA0FC-6D36-4812-A234-594912D33343}" srcOrd="11" destOrd="0" presId="urn:microsoft.com/office/officeart/2005/8/layout/vList2"/>
    <dgm:cxn modelId="{EE625E1E-06C2-4F1B-9790-F42FC9C80BFA}" type="presParOf" srcId="{C95E29DB-4EB9-414E-B4B2-EA85A755277D}" destId="{A23F9860-1D2E-4BB0-821F-A9D47CEFDA1B}" srcOrd="12" destOrd="0" presId="urn:microsoft.com/office/officeart/2005/8/layout/vList2"/>
    <dgm:cxn modelId="{DA5A29A9-1CA7-4F29-AFC0-0D5C279DD754}" type="presParOf" srcId="{C95E29DB-4EB9-414E-B4B2-EA85A755277D}" destId="{619CDF86-5B30-4E60-8875-5403D0A5D63D}" srcOrd="13" destOrd="0" presId="urn:microsoft.com/office/officeart/2005/8/layout/vList2"/>
    <dgm:cxn modelId="{AD7D81E3-961F-4148-85AB-AFB7597E556A}" type="presParOf" srcId="{C95E29DB-4EB9-414E-B4B2-EA85A755277D}" destId="{23C24365-2BAF-444A-A1B5-028A1CD51FA3}" srcOrd="14" destOrd="0" presId="urn:microsoft.com/office/officeart/2005/8/layout/vList2"/>
    <dgm:cxn modelId="{7FEBA860-5A34-408D-A594-4A91C682F01D}" type="presParOf" srcId="{C95E29DB-4EB9-414E-B4B2-EA85A755277D}" destId="{C4640987-1009-48EB-B772-00AF1AC04FE2}" srcOrd="15" destOrd="0" presId="urn:microsoft.com/office/officeart/2005/8/layout/vList2"/>
    <dgm:cxn modelId="{A7C9F38C-409E-41EB-8488-853E0DB8D1B9}" type="presParOf" srcId="{C95E29DB-4EB9-414E-B4B2-EA85A755277D}" destId="{962975A0-1A98-4F4C-B46B-0653989289C6}" srcOrd="16" destOrd="0" presId="urn:microsoft.com/office/officeart/2005/8/layout/vList2"/>
    <dgm:cxn modelId="{6B1524DF-D95E-4F33-8DD7-CA6EF7D96684}" type="presParOf" srcId="{C95E29DB-4EB9-414E-B4B2-EA85A755277D}" destId="{CE94030F-D863-4CFC-9AE7-D498CBABD048}" srcOrd="17" destOrd="0" presId="urn:microsoft.com/office/officeart/2005/8/layout/vList2"/>
    <dgm:cxn modelId="{E26BE7AF-63A1-4F6D-85F8-A469E5C8534A}" type="presParOf" srcId="{C95E29DB-4EB9-414E-B4B2-EA85A755277D}" destId="{7BFA663B-33F9-4078-97D8-4BFB7FC8A615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931D74-82BF-41C2-9E6C-946686B03DC5}">
      <dsp:nvSpPr>
        <dsp:cNvPr id="0" name=""/>
        <dsp:cNvSpPr/>
      </dsp:nvSpPr>
      <dsp:spPr>
        <a:xfrm>
          <a:off x="0" y="113148"/>
          <a:ext cx="8967354" cy="4077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1.  Što je dokaz? </a:t>
          </a:r>
          <a:endParaRPr lang="hr-HR" sz="1700" kern="1200" dirty="0"/>
        </a:p>
      </dsp:txBody>
      <dsp:txXfrm>
        <a:off x="19904" y="133052"/>
        <a:ext cx="8927546" cy="367937"/>
      </dsp:txXfrm>
    </dsp:sp>
    <dsp:sp modelId="{46E9C201-EEFA-46AB-A08D-DFCC73D0825B}">
      <dsp:nvSpPr>
        <dsp:cNvPr id="0" name=""/>
        <dsp:cNvSpPr/>
      </dsp:nvSpPr>
      <dsp:spPr>
        <a:xfrm>
          <a:off x="0" y="569853"/>
          <a:ext cx="8967354" cy="4077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Što je dokaz koji podržava tu ideju?</a:t>
          </a:r>
          <a:endParaRPr lang="hr-HR" sz="1700" kern="1200" dirty="0"/>
        </a:p>
      </dsp:txBody>
      <dsp:txXfrm>
        <a:off x="19904" y="589757"/>
        <a:ext cx="8927546" cy="367937"/>
      </dsp:txXfrm>
    </dsp:sp>
    <dsp:sp modelId="{A0CC896B-DB11-4D18-90D3-A43D58C1DDB1}">
      <dsp:nvSpPr>
        <dsp:cNvPr id="0" name=""/>
        <dsp:cNvSpPr/>
      </dsp:nvSpPr>
      <dsp:spPr>
        <a:xfrm>
          <a:off x="0" y="1026558"/>
          <a:ext cx="8967354" cy="4077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Što je dokaz protiv te ideje?</a:t>
          </a:r>
          <a:endParaRPr lang="hr-HR" sz="1700" kern="1200" dirty="0"/>
        </a:p>
      </dsp:txBody>
      <dsp:txXfrm>
        <a:off x="19904" y="1046462"/>
        <a:ext cx="8927546" cy="367937"/>
      </dsp:txXfrm>
    </dsp:sp>
    <dsp:sp modelId="{EFCC77FA-B079-4283-8BCF-443FE3B79141}">
      <dsp:nvSpPr>
        <dsp:cNvPr id="0" name=""/>
        <dsp:cNvSpPr/>
      </dsp:nvSpPr>
      <dsp:spPr>
        <a:xfrm>
          <a:off x="0" y="1483263"/>
          <a:ext cx="8967354" cy="4077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2. </a:t>
          </a:r>
          <a:r>
            <a:rPr lang="hr-HR" sz="1700" kern="1200" dirty="0" smtClean="0"/>
            <a:t>Postoji li alternativno objašnjenje?</a:t>
          </a:r>
          <a:endParaRPr lang="hr-HR" sz="1700" kern="1200" dirty="0"/>
        </a:p>
      </dsp:txBody>
      <dsp:txXfrm>
        <a:off x="19904" y="1503167"/>
        <a:ext cx="8927546" cy="367937"/>
      </dsp:txXfrm>
    </dsp:sp>
    <dsp:sp modelId="{9D5C637F-77B4-43E4-8809-9C235350DC20}">
      <dsp:nvSpPr>
        <dsp:cNvPr id="0" name=""/>
        <dsp:cNvSpPr/>
      </dsp:nvSpPr>
      <dsp:spPr>
        <a:xfrm>
          <a:off x="0" y="1939968"/>
          <a:ext cx="8967354" cy="4077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3. Što je najgore što se može dogoditi?</a:t>
          </a:r>
          <a:endParaRPr lang="hr-HR" sz="1700" kern="1200" dirty="0"/>
        </a:p>
      </dsp:txBody>
      <dsp:txXfrm>
        <a:off x="19904" y="1959872"/>
        <a:ext cx="8927546" cy="367937"/>
      </dsp:txXfrm>
    </dsp:sp>
    <dsp:sp modelId="{2D54F16D-C5B5-4FFA-9191-0A193297496A}">
      <dsp:nvSpPr>
        <dsp:cNvPr id="0" name=""/>
        <dsp:cNvSpPr/>
      </dsp:nvSpPr>
      <dsp:spPr>
        <a:xfrm>
          <a:off x="0" y="2396673"/>
          <a:ext cx="8967354" cy="4077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Što je najbolje što se može dogoditi?</a:t>
          </a:r>
          <a:endParaRPr lang="hr-HR" sz="1700" kern="1200" dirty="0"/>
        </a:p>
      </dsp:txBody>
      <dsp:txXfrm>
        <a:off x="19904" y="2416577"/>
        <a:ext cx="8927546" cy="367937"/>
      </dsp:txXfrm>
    </dsp:sp>
    <dsp:sp modelId="{A23F9860-1D2E-4BB0-821F-A9D47CEFDA1B}">
      <dsp:nvSpPr>
        <dsp:cNvPr id="0" name=""/>
        <dsp:cNvSpPr/>
      </dsp:nvSpPr>
      <dsp:spPr>
        <a:xfrm>
          <a:off x="0" y="2853378"/>
          <a:ext cx="8967354" cy="4077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Što je najrealističnija posljedica?</a:t>
          </a:r>
          <a:endParaRPr lang="hr-HR" sz="1700" kern="1200" dirty="0"/>
        </a:p>
      </dsp:txBody>
      <dsp:txXfrm>
        <a:off x="19904" y="2873282"/>
        <a:ext cx="8927546" cy="367937"/>
      </dsp:txXfrm>
    </dsp:sp>
    <dsp:sp modelId="{23C24365-2BAF-444A-A1B5-028A1CD51FA3}">
      <dsp:nvSpPr>
        <dsp:cNvPr id="0" name=""/>
        <dsp:cNvSpPr/>
      </dsp:nvSpPr>
      <dsp:spPr>
        <a:xfrm>
          <a:off x="0" y="3310083"/>
          <a:ext cx="8967354" cy="4077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4. Što </a:t>
          </a:r>
          <a:r>
            <a:rPr lang="hr-HR" sz="1700" kern="1200" dirty="0" smtClean="0"/>
            <a:t>bi mogle biti posljedice promjene u mom mišljenju?</a:t>
          </a:r>
          <a:endParaRPr lang="hr-HR" sz="1700" kern="1200" dirty="0"/>
        </a:p>
      </dsp:txBody>
      <dsp:txXfrm>
        <a:off x="19904" y="3329987"/>
        <a:ext cx="8927546" cy="367937"/>
      </dsp:txXfrm>
    </dsp:sp>
    <dsp:sp modelId="{962975A0-1A98-4F4C-B46B-0653989289C6}">
      <dsp:nvSpPr>
        <dsp:cNvPr id="0" name=""/>
        <dsp:cNvSpPr/>
      </dsp:nvSpPr>
      <dsp:spPr>
        <a:xfrm>
          <a:off x="0" y="3766788"/>
          <a:ext cx="8967354" cy="4077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5. Što ću u vezi s tim poduzeti?</a:t>
          </a:r>
          <a:endParaRPr lang="hr-HR" sz="1700" kern="1200" dirty="0"/>
        </a:p>
      </dsp:txBody>
      <dsp:txXfrm>
        <a:off x="19904" y="3786692"/>
        <a:ext cx="8927546" cy="367937"/>
      </dsp:txXfrm>
    </dsp:sp>
    <dsp:sp modelId="{7BFA663B-33F9-4078-97D8-4BFB7FC8A615}">
      <dsp:nvSpPr>
        <dsp:cNvPr id="0" name=""/>
        <dsp:cNvSpPr/>
      </dsp:nvSpPr>
      <dsp:spPr>
        <a:xfrm>
          <a:off x="0" y="4223493"/>
          <a:ext cx="8967354" cy="4077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6. Što bih ja rekao_______(prijatelju) kad bi on ili ona bili u istoj situaciji?</a:t>
          </a:r>
          <a:endParaRPr lang="hr-HR" sz="1700" kern="1200" dirty="0"/>
        </a:p>
      </dsp:txBody>
      <dsp:txXfrm>
        <a:off x="19904" y="4243397"/>
        <a:ext cx="8927546" cy="3679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4E61C-BEE4-4DF3-9F90-F92DD15655BB}" type="datetimeFigureOut">
              <a:rPr lang="hr-HR" smtClean="0"/>
              <a:pPr/>
              <a:t>19.11.2018.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3455-17BA-4F89-8AFE-64324FD8A03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4591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4E61C-BEE4-4DF3-9F90-F92DD15655BB}" type="datetimeFigureOut">
              <a:rPr lang="hr-HR" smtClean="0"/>
              <a:pPr/>
              <a:t>19.11.2018.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3455-17BA-4F89-8AFE-64324FD8A03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54156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4E61C-BEE4-4DF3-9F90-F92DD15655BB}" type="datetimeFigureOut">
              <a:rPr lang="hr-HR" smtClean="0"/>
              <a:pPr/>
              <a:t>19.11.2018.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3455-17BA-4F89-8AFE-64324FD8A03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3334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4E61C-BEE4-4DF3-9F90-F92DD15655BB}" type="datetimeFigureOut">
              <a:rPr lang="hr-HR" smtClean="0"/>
              <a:pPr/>
              <a:t>19.11.2018.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3455-17BA-4F89-8AFE-64324FD8A03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263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4E61C-BEE4-4DF3-9F90-F92DD15655BB}" type="datetimeFigureOut">
              <a:rPr lang="hr-HR" smtClean="0"/>
              <a:pPr/>
              <a:t>19.11.2018.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3455-17BA-4F89-8AFE-64324FD8A03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06520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4E61C-BEE4-4DF3-9F90-F92DD15655BB}" type="datetimeFigureOut">
              <a:rPr lang="hr-HR" smtClean="0"/>
              <a:pPr/>
              <a:t>19.11.2018.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3455-17BA-4F89-8AFE-64324FD8A03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07830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4E61C-BEE4-4DF3-9F90-F92DD15655BB}" type="datetimeFigureOut">
              <a:rPr lang="hr-HR" smtClean="0"/>
              <a:pPr/>
              <a:t>19.11.2018.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3455-17BA-4F89-8AFE-64324FD8A03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1266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4E61C-BEE4-4DF3-9F90-F92DD15655BB}" type="datetimeFigureOut">
              <a:rPr lang="hr-HR" smtClean="0"/>
              <a:pPr/>
              <a:t>19.11.2018.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3455-17BA-4F89-8AFE-64324FD8A03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22870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4E61C-BEE4-4DF3-9F90-F92DD15655BB}" type="datetimeFigureOut">
              <a:rPr lang="hr-HR" smtClean="0"/>
              <a:pPr/>
              <a:t>19.11.2018.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3455-17BA-4F89-8AFE-64324FD8A03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8918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4E61C-BEE4-4DF3-9F90-F92DD15655BB}" type="datetimeFigureOut">
              <a:rPr lang="hr-HR" smtClean="0"/>
              <a:pPr/>
              <a:t>19.11.2018.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3455-17BA-4F89-8AFE-64324FD8A03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42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4E61C-BEE4-4DF3-9F90-F92DD15655BB}" type="datetimeFigureOut">
              <a:rPr lang="hr-HR" smtClean="0"/>
              <a:pPr/>
              <a:t>19.11.2018.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3455-17BA-4F89-8AFE-64324FD8A03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618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4E61C-BEE4-4DF3-9F90-F92DD15655BB}" type="datetimeFigureOut">
              <a:rPr lang="hr-HR" smtClean="0"/>
              <a:pPr/>
              <a:t>19.11.2018.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63455-17BA-4F89-8AFE-64324FD8A03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6112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59698" y="1499015"/>
            <a:ext cx="9144000" cy="2040927"/>
          </a:xfrm>
          <a:solidFill>
            <a:schemeClr val="bg1"/>
          </a:solidFill>
        </p:spPr>
        <p:txBody>
          <a:bodyPr/>
          <a:lstStyle/>
          <a:p>
            <a:r>
              <a:rPr lang="hr-HR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REAGIRANJE NA AUTOMATSKE MISLI</a:t>
            </a:r>
            <a:endParaRPr lang="hr-HR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674071"/>
          </a:xfrm>
        </p:spPr>
        <p:txBody>
          <a:bodyPr>
            <a:normAutofit/>
          </a:bodyPr>
          <a:lstStyle/>
          <a:p>
            <a:pPr algn="r"/>
            <a:endParaRPr lang="hr-HR" dirty="0" smtClean="0"/>
          </a:p>
          <a:p>
            <a:pPr algn="r"/>
            <a:endParaRPr lang="hr-HR" dirty="0" smtClean="0">
              <a:latin typeface="Baskerville Old Face" panose="02020602080505020303" pitchFamily="18" charset="0"/>
            </a:endParaRPr>
          </a:p>
          <a:p>
            <a:pPr algn="r"/>
            <a:r>
              <a:rPr lang="hr-HR" b="1" i="1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Angiada Prskalo</a:t>
            </a:r>
          </a:p>
          <a:p>
            <a:pPr algn="r"/>
            <a:endParaRPr lang="hr-HR" b="1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algn="r"/>
            <a:endParaRPr lang="hr-HR" b="1" dirty="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r>
              <a:rPr lang="hr-HR" sz="1800" b="1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Osijek, 24. studenoga 2018.</a:t>
            </a:r>
            <a:endParaRPr lang="hr-HR" sz="1800" b="1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12292" name="Picture 4" descr="Slikovni rezultat za reaction on negative automatic though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3507698"/>
            <a:ext cx="4287188" cy="3350302"/>
          </a:xfrm>
          <a:prstGeom prst="rect">
            <a:avLst/>
          </a:prstGeom>
          <a:noFill/>
        </p:spPr>
      </p:pic>
      <p:pic>
        <p:nvPicPr>
          <p:cNvPr id="6" name="Content Placeholder 3" descr="negative-thinkin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7976" y="1"/>
            <a:ext cx="4024024" cy="226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549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9823"/>
            <a:ext cx="10515600" cy="142086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sr-Latn-CS" sz="3600" dirty="0" smtClean="0">
                <a:latin typeface="Bookman Old Style" pitchFamily="18" charset="0"/>
              </a:rPr>
              <a:t>KADA</a:t>
            </a:r>
            <a:br>
              <a:rPr lang="sr-Latn-CS" sz="3600" dirty="0" smtClean="0">
                <a:latin typeface="Bookman Old Style" pitchFamily="18" charset="0"/>
              </a:rPr>
            </a:br>
            <a:r>
              <a:rPr lang="sr-Latn-CS" sz="3600" dirty="0" smtClean="0">
                <a:latin typeface="Bookman Old Style" pitchFamily="18" charset="0"/>
              </a:rPr>
              <a:t>ZAPIS DISFUNKCIONALNIH MISLI NIJE DOVOLJNO UČINKOVIT</a:t>
            </a:r>
            <a:endParaRPr lang="hr-HR" sz="3600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3210" y="1705704"/>
            <a:ext cx="10515600" cy="4351338"/>
          </a:xfr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pPr marL="428625" indent="-323850">
              <a:buSzPct val="45000"/>
              <a:buFont typeface="Wingdings" pitchFamily="2" charset="2"/>
              <a:buChar char="Ø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sr-Latn-CS" dirty="0" smtClean="0">
                <a:latin typeface="Bookman Old Style" pitchFamily="18" charset="0"/>
              </a:rPr>
              <a:t>Ako klijent ne uspije odgovoriti na svoju najviše uznemirujuću misao ili predodžbu</a:t>
            </a:r>
          </a:p>
          <a:p>
            <a:pPr marL="428625" indent="-323850">
              <a:buSzPct val="45000"/>
              <a:buFont typeface="Wingdings" pitchFamily="2" charset="2"/>
              <a:buChar char="Ø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sr-Latn-CS" dirty="0" smtClean="0">
              <a:latin typeface="Bookman Old Style" pitchFamily="18" charset="0"/>
            </a:endParaRPr>
          </a:p>
          <a:p>
            <a:pPr marL="428625" indent="-323850">
              <a:buSzPct val="45000"/>
              <a:buFont typeface="Wingdings" pitchFamily="2" charset="2"/>
              <a:buChar char="Ø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sr-Latn-CS" dirty="0" smtClean="0">
                <a:latin typeface="Bookman Old Style" pitchFamily="18" charset="0"/>
              </a:rPr>
              <a:t>Ako je njegova </a:t>
            </a:r>
            <a:r>
              <a:rPr lang="sr-Latn-CS" dirty="0" smtClean="0">
                <a:latin typeface="Bookman Old Style" pitchFamily="18" charset="0"/>
              </a:rPr>
              <a:t>automatska </a:t>
            </a:r>
            <a:r>
              <a:rPr lang="sr-Latn-CS" dirty="0" smtClean="0">
                <a:latin typeface="Bookman Old Style" pitchFamily="18" charset="0"/>
              </a:rPr>
              <a:t>misao ujedno i bazično vjerovanje ili aktivirano posredujuće vjerovanje</a:t>
            </a:r>
          </a:p>
          <a:p>
            <a:pPr marL="428625" indent="-323850">
              <a:buSzPct val="45000"/>
              <a:buFont typeface="Wingdings" pitchFamily="2" charset="2"/>
              <a:buChar char="Ø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sr-Latn-CS" dirty="0" smtClean="0">
              <a:latin typeface="Bookman Old Style" pitchFamily="18" charset="0"/>
            </a:endParaRPr>
          </a:p>
          <a:p>
            <a:pPr marL="428625" indent="-323850">
              <a:buSzPct val="45000"/>
              <a:buFont typeface="Wingdings" pitchFamily="2" charset="2"/>
              <a:buChar char="Ø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sr-Latn-CS" dirty="0" smtClean="0">
                <a:latin typeface="Bookman Old Style" pitchFamily="18" charset="0"/>
              </a:rPr>
              <a:t>Ako su njegova vrednovanja i </a:t>
            </a:r>
            <a:r>
              <a:rPr lang="sr-Latn-CS" dirty="0" smtClean="0">
                <a:latin typeface="Bookman Old Style" pitchFamily="18" charset="0"/>
              </a:rPr>
              <a:t>odgovori na </a:t>
            </a:r>
            <a:r>
              <a:rPr lang="sr-Latn-CS" dirty="0" smtClean="0">
                <a:latin typeface="Bookman Old Style" pitchFamily="18" charset="0"/>
              </a:rPr>
              <a:t>misli bili površni</a:t>
            </a:r>
          </a:p>
          <a:p>
            <a:pPr marL="428625" indent="-323850">
              <a:buSzPct val="45000"/>
              <a:buFont typeface="Wingdings" pitchFamily="2" charset="2"/>
              <a:buChar char="Ø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sr-Latn-CS" dirty="0" smtClean="0">
              <a:latin typeface="Bookman Old Style" pitchFamily="18" charset="0"/>
            </a:endParaRPr>
          </a:p>
          <a:p>
            <a:pPr marL="428625" indent="-323850">
              <a:buSzPct val="45000"/>
              <a:buFont typeface="Wingdings" pitchFamily="2" charset="2"/>
              <a:buChar char="Ø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sr-Latn-CS" dirty="0" smtClean="0">
                <a:latin typeface="Bookman Old Style" pitchFamily="18" charset="0"/>
              </a:rPr>
              <a:t>Ako je klijent obezvrijeđivao svoje odgovore</a:t>
            </a:r>
          </a:p>
          <a:p>
            <a:endParaRPr lang="hr-HR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0194"/>
            <a:ext cx="10515600" cy="1325563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sr-Latn-CS" sz="3600" dirty="0" smtClean="0">
                <a:latin typeface="Bookman Old Style" pitchFamily="18" charset="0"/>
              </a:rPr>
              <a:t>DODATNI NAČINI  ODGOVARANJA NA AUTOMATSKE MISLI </a:t>
            </a:r>
            <a:endParaRPr lang="hr-HR" sz="3600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190" y="1510830"/>
            <a:ext cx="10515600" cy="5009891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619125" indent="-514350">
              <a:buSzPct val="45000"/>
              <a:buFont typeface="+mj-lt"/>
              <a:buAutoNum type="arabicPeriod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sr-Latn-CS" sz="2500" dirty="0" smtClean="0">
                <a:latin typeface="Bookman Old Style" pitchFamily="18" charset="0"/>
              </a:rPr>
              <a:t>Izvođenje ZDM-a u mislima</a:t>
            </a:r>
          </a:p>
          <a:p>
            <a:pPr marL="619125" indent="-514350">
              <a:buSzPct val="45000"/>
              <a:buFont typeface="+mj-lt"/>
              <a:buAutoNum type="arabicPeriod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sr-Latn-CS" sz="2500" dirty="0" smtClean="0">
              <a:latin typeface="Bookman Old Style" pitchFamily="18" charset="0"/>
            </a:endParaRPr>
          </a:p>
          <a:p>
            <a:pPr marL="619125" indent="-514350">
              <a:buSzPct val="45000"/>
              <a:buFont typeface="+mj-lt"/>
              <a:buAutoNum type="arabicPeriod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sr-Latn-CS" sz="2500" dirty="0" smtClean="0">
                <a:latin typeface="Bookman Old Style" pitchFamily="18" charset="0"/>
              </a:rPr>
              <a:t>Čitanje ranijih ZDM-a ili bilježaka seanse koje sadrže identične ili slične automatske misli</a:t>
            </a:r>
          </a:p>
          <a:p>
            <a:pPr marL="619125" indent="-514350">
              <a:buSzPct val="45000"/>
              <a:buFont typeface="+mj-lt"/>
              <a:buAutoNum type="arabicPeriod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sr-Latn-CS" sz="2500" dirty="0" smtClean="0">
              <a:latin typeface="Bookman Old Style" pitchFamily="18" charset="0"/>
            </a:endParaRPr>
          </a:p>
          <a:p>
            <a:pPr marL="619125" indent="-514350">
              <a:buSzPct val="45000"/>
              <a:buFont typeface="+mj-lt"/>
              <a:buAutoNum type="arabicPeriod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sr-Latn-CS" sz="2500" dirty="0" smtClean="0">
                <a:latin typeface="Bookman Old Style" pitchFamily="18" charset="0"/>
              </a:rPr>
              <a:t>Diktiranje ZDM-a nekome drugome (ako klijent sam ne može čitati ili pisati)</a:t>
            </a:r>
          </a:p>
          <a:p>
            <a:pPr marL="619125" indent="-514350">
              <a:buSzPct val="45000"/>
              <a:buFont typeface="+mj-lt"/>
              <a:buAutoNum type="arabicPeriod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sr-Latn-CS" sz="2500" dirty="0" smtClean="0">
              <a:latin typeface="Bookman Old Style" pitchFamily="18" charset="0"/>
            </a:endParaRPr>
          </a:p>
          <a:p>
            <a:pPr marL="619125" indent="-514350">
              <a:buSzPct val="45000"/>
              <a:buFont typeface="+mj-lt"/>
              <a:buAutoNum type="arabicPeriod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sr-Latn-CS" sz="2500" dirty="0" smtClean="0">
                <a:latin typeface="Bookman Old Style" pitchFamily="18" charset="0"/>
              </a:rPr>
              <a:t>Čitanje kartice za suočavanje</a:t>
            </a:r>
          </a:p>
          <a:p>
            <a:pPr marL="619125" indent="-514350">
              <a:buSzPct val="45000"/>
              <a:buFont typeface="+mj-lt"/>
              <a:buAutoNum type="arabicPeriod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sr-Latn-CS" sz="2500" dirty="0" smtClean="0">
              <a:latin typeface="Bookman Old Style" pitchFamily="18" charset="0"/>
            </a:endParaRPr>
          </a:p>
          <a:p>
            <a:pPr marL="619125" indent="-514350">
              <a:buSzPct val="45000"/>
              <a:buFont typeface="+mj-lt"/>
              <a:buAutoNum type="arabicPeriod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sr-Latn-CS" sz="2500" dirty="0" smtClean="0">
                <a:latin typeface="Bookman Old Style" pitchFamily="18" charset="0"/>
              </a:rPr>
              <a:t>Slušanje terapijske seanse ili jednog njena dijela s audiovrpce </a:t>
            </a:r>
          </a:p>
          <a:p>
            <a:endParaRPr lang="hr-HR" sz="26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>
                <a:latin typeface="Bradley Hand ITC" pitchFamily="66" charset="0"/>
              </a:rPr>
              <a:t>Hvala na pažnji!</a:t>
            </a:r>
            <a:endParaRPr lang="hr-HR" b="1" dirty="0">
              <a:latin typeface="Bradley Hand ITC" pitchFamily="66" charset="0"/>
            </a:endParaRPr>
          </a:p>
        </p:txBody>
      </p:sp>
      <p:pic>
        <p:nvPicPr>
          <p:cNvPr id="8" name="Content Placeholder 7" descr="Get-Rid-of-Negative-Thoughts-Step-3-Version-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8505" y="1873769"/>
            <a:ext cx="6940446" cy="4751883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40773" y="274638"/>
            <a:ext cx="10515600" cy="1325563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hr-HR" sz="3200" b="1" u="sng" cap="small" dirty="0">
                <a:latin typeface="Bookman Old Style" pitchFamily="18" charset="0"/>
              </a:rPr>
              <a:t>Zapis </a:t>
            </a:r>
            <a:r>
              <a:rPr lang="hr-HR" sz="3200" b="1" u="sng" cap="small" dirty="0" err="1">
                <a:latin typeface="Bookman Old Style" pitchFamily="18" charset="0"/>
              </a:rPr>
              <a:t>disfunkcionalnih</a:t>
            </a:r>
            <a:r>
              <a:rPr lang="hr-HR" sz="3200" b="1" u="sng" cap="small" dirty="0">
                <a:latin typeface="Bookman Old Style" pitchFamily="18" charset="0"/>
              </a:rPr>
              <a:t> misli – zdm </a:t>
            </a:r>
            <a:r>
              <a:rPr lang="hr-HR" sz="3200" b="1" u="sng" dirty="0">
                <a:latin typeface="Bookman Old Style" pitchFamily="18" charset="0"/>
                <a:ea typeface="+mn-ea"/>
                <a:cs typeface="+mn-cs"/>
              </a:rPr>
              <a:t>(</a:t>
            </a:r>
            <a:r>
              <a:rPr lang="hr-HR" sz="3200" b="1" u="sng" dirty="0" err="1">
                <a:latin typeface="Bookman Old Style" pitchFamily="18" charset="0"/>
                <a:ea typeface="+mn-ea"/>
                <a:cs typeface="+mn-cs"/>
              </a:rPr>
              <a:t>Dysfunctional</a:t>
            </a:r>
            <a:r>
              <a:rPr lang="hr-HR" sz="3200" b="1" u="sng" dirty="0">
                <a:latin typeface="Bookman Old Style" pitchFamily="18" charset="0"/>
                <a:ea typeface="+mn-ea"/>
                <a:cs typeface="+mn-cs"/>
              </a:rPr>
              <a:t> </a:t>
            </a:r>
            <a:r>
              <a:rPr lang="hr-HR" sz="3200" b="1" u="sng" dirty="0" err="1">
                <a:latin typeface="Bookman Old Style" pitchFamily="18" charset="0"/>
                <a:ea typeface="+mn-ea"/>
                <a:cs typeface="+mn-cs"/>
              </a:rPr>
              <a:t>Thought</a:t>
            </a:r>
            <a:r>
              <a:rPr lang="hr-HR" sz="3200" b="1" u="sng" dirty="0">
                <a:latin typeface="Bookman Old Style" pitchFamily="18" charset="0"/>
                <a:ea typeface="+mn-ea"/>
                <a:cs typeface="+mn-cs"/>
              </a:rPr>
              <a:t> </a:t>
            </a:r>
            <a:r>
              <a:rPr lang="hr-HR" sz="3200" b="1" u="sng" dirty="0" err="1">
                <a:latin typeface="Bookman Old Style" pitchFamily="18" charset="0"/>
                <a:ea typeface="+mn-ea"/>
                <a:cs typeface="+mn-cs"/>
              </a:rPr>
              <a:t>Record</a:t>
            </a:r>
            <a:r>
              <a:rPr lang="hr-HR" sz="3200" b="1" u="sng" dirty="0">
                <a:latin typeface="Bookman Old Style" pitchFamily="18" charset="0"/>
                <a:ea typeface="+mn-ea"/>
                <a:cs typeface="+mn-cs"/>
              </a:rPr>
              <a:t>)</a:t>
            </a:r>
            <a:endParaRPr lang="hr-HR" sz="3200" b="1" u="sng" dirty="0">
              <a:latin typeface="Bookman Old Style" pitchFamily="18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52594" y="1600201"/>
            <a:ext cx="10515600" cy="453043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hr-HR" dirty="0" smtClean="0">
                <a:latin typeface="Bookman Old Style" pitchFamily="18" charset="0"/>
              </a:rPr>
              <a:t>služi za pismeno vrednovanje i odgovaranje na automatske misli</a:t>
            </a:r>
          </a:p>
          <a:p>
            <a:endParaRPr lang="hr-HR" dirty="0" smtClean="0">
              <a:latin typeface="Bookman Old Style" pitchFamily="18" charset="0"/>
            </a:endParaRPr>
          </a:p>
          <a:p>
            <a:r>
              <a:rPr lang="hr-HR" dirty="0" smtClean="0">
                <a:latin typeface="Bookman Old Style" pitchFamily="18" charset="0"/>
              </a:rPr>
              <a:t>ZDM  je organizirani obrazac koji pomaže klijentu efikasnije odgovoriti na automatske misli i smanjiti uznemirenost</a:t>
            </a:r>
          </a:p>
          <a:p>
            <a:endParaRPr lang="hr-HR" dirty="0" smtClean="0">
              <a:latin typeface="Bookman Old Style" pitchFamily="18" charset="0"/>
            </a:endParaRPr>
          </a:p>
          <a:p>
            <a:r>
              <a:rPr lang="hr-HR" dirty="0" smtClean="0">
                <a:latin typeface="Bookman Old Style" pitchFamily="18" charset="0"/>
              </a:rPr>
              <a:t>ukoliko terapeut procijeni da je ZDM forma za klijenta prenaporna</a:t>
            </a:r>
          </a:p>
          <a:p>
            <a:pPr marL="0" indent="0">
              <a:buNone/>
            </a:pPr>
            <a:endParaRPr lang="hr-HR" dirty="0">
              <a:latin typeface="Bookman Old Style" pitchFamily="18" charset="0"/>
            </a:endParaRPr>
          </a:p>
          <a:p>
            <a:pPr marL="0" indent="0" algn="ctr">
              <a:buNone/>
            </a:pPr>
            <a:endParaRPr lang="hr-HR" dirty="0" smtClean="0">
              <a:latin typeface="Bookman Old Style" pitchFamily="18" charset="0"/>
            </a:endParaRPr>
          </a:p>
          <a:p>
            <a:pPr marL="0" indent="0" algn="ctr">
              <a:buNone/>
            </a:pPr>
            <a:r>
              <a:rPr lang="hr-HR" dirty="0" smtClean="0">
                <a:latin typeface="Bookman Old Style" pitchFamily="18" charset="0"/>
              </a:rPr>
              <a:t>podučiti klijenta pitanjima za ispitivanje automatskih misli</a:t>
            </a:r>
          </a:p>
          <a:p>
            <a:endParaRPr lang="hr-HR" dirty="0" smtClean="0">
              <a:latin typeface="Bookman Old Style" pitchFamily="18" charset="0"/>
            </a:endParaRPr>
          </a:p>
          <a:p>
            <a:endParaRPr lang="hr-HR" dirty="0" smtClean="0">
              <a:latin typeface="Bookman Old Style" pitchFamily="18" charset="0"/>
            </a:endParaRPr>
          </a:p>
          <a:p>
            <a:endParaRPr lang="hr-HR" dirty="0"/>
          </a:p>
        </p:txBody>
      </p:sp>
      <p:sp>
        <p:nvSpPr>
          <p:cNvPr id="4" name="Strelica dolje 3"/>
          <p:cNvSpPr/>
          <p:nvPr/>
        </p:nvSpPr>
        <p:spPr>
          <a:xfrm>
            <a:off x="5770556" y="4675909"/>
            <a:ext cx="609461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2682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3845" y="311728"/>
            <a:ext cx="10719955" cy="1513897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r-HR" sz="2600" dirty="0">
                <a:solidFill>
                  <a:prstClr val="black"/>
                </a:solidFill>
                <a:latin typeface="Bookman Old Style" pitchFamily="18" charset="0"/>
                <a:ea typeface="+mn-ea"/>
                <a:cs typeface="+mn-cs"/>
              </a:rPr>
              <a:t>Vjerojatnost </a:t>
            </a:r>
            <a:r>
              <a:rPr lang="hr-HR" sz="2600" dirty="0" smtClean="0">
                <a:solidFill>
                  <a:prstClr val="black"/>
                </a:solidFill>
                <a:latin typeface="Bookman Old Style" pitchFamily="18" charset="0"/>
                <a:ea typeface="+mn-ea"/>
                <a:cs typeface="+mn-cs"/>
              </a:rPr>
              <a:t>korištenja </a:t>
            </a:r>
            <a:r>
              <a:rPr lang="hr-HR" sz="2600" dirty="0">
                <a:solidFill>
                  <a:prstClr val="black"/>
                </a:solidFill>
                <a:latin typeface="Bookman Old Style" pitchFamily="18" charset="0"/>
                <a:ea typeface="+mn-ea"/>
                <a:cs typeface="+mn-cs"/>
              </a:rPr>
              <a:t>ZDM obrasca bit će veća ukoliko klijenta na primjeren način upoznamo s obrascem, demonstriramo ga i zajedno s klijentom ga </a:t>
            </a:r>
            <a:r>
              <a:rPr lang="hr-HR" sz="2600" dirty="0" smtClean="0">
                <a:solidFill>
                  <a:prstClr val="black"/>
                </a:solidFill>
                <a:latin typeface="Bookman Old Style" pitchFamily="18" charset="0"/>
                <a:ea typeface="+mn-ea"/>
                <a:cs typeface="+mn-cs"/>
              </a:rPr>
              <a:t>primijenimo. </a:t>
            </a:r>
            <a:r>
              <a:rPr lang="hr-HR" sz="2400" dirty="0">
                <a:solidFill>
                  <a:prstClr val="black"/>
                </a:solidFill>
                <a:latin typeface="Century Schoolbook"/>
                <a:ea typeface="+mn-ea"/>
                <a:cs typeface="+mn-cs"/>
              </a:rPr>
              <a:t/>
            </a:r>
            <a:br>
              <a:rPr lang="hr-HR" sz="2400" dirty="0">
                <a:solidFill>
                  <a:prstClr val="black"/>
                </a:solidFill>
                <a:latin typeface="Century Schoolbook"/>
                <a:ea typeface="+mn-ea"/>
                <a:cs typeface="+mn-cs"/>
              </a:rPr>
            </a:b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28337" y="1699681"/>
            <a:ext cx="10515600" cy="4311375"/>
          </a:xfrm>
        </p:spPr>
        <p:txBody>
          <a:bodyPr>
            <a:normAutofit lnSpcReduction="10000"/>
          </a:bodyPr>
          <a:lstStyle/>
          <a:p>
            <a:r>
              <a:rPr lang="hr-HR" sz="2600" b="1" u="sng" dirty="0" smtClean="0">
                <a:latin typeface="Bookman Old Style" pitchFamily="18" charset="0"/>
              </a:rPr>
              <a:t>Savjeti za uporabu ZDM obrasca</a:t>
            </a:r>
            <a:r>
              <a:rPr lang="hr-HR" sz="2600" dirty="0" smtClean="0">
                <a:latin typeface="Bookman Old Style" pitchFamily="18" charset="0"/>
              </a:rPr>
              <a:t>:</a:t>
            </a:r>
          </a:p>
          <a:p>
            <a:pPr marL="514350" indent="-514350">
              <a:buAutoNum type="arabicPeriod"/>
            </a:pPr>
            <a:r>
              <a:rPr lang="hr-HR" sz="2600" dirty="0" smtClean="0">
                <a:latin typeface="Bookman Old Style" pitchFamily="18" charset="0"/>
              </a:rPr>
              <a:t>Terapeut bi trebao primijeniti ZDM obrazac na </a:t>
            </a:r>
            <a:r>
              <a:rPr lang="hr-HR" sz="2600" dirty="0" smtClean="0">
                <a:latin typeface="Bookman Old Style" pitchFamily="18" charset="0"/>
              </a:rPr>
              <a:t>sebi na </a:t>
            </a:r>
            <a:endParaRPr lang="hr-HR" sz="2600" dirty="0" smtClean="0">
              <a:latin typeface="Bookman Old Style" pitchFamily="18" charset="0"/>
            </a:endParaRPr>
          </a:p>
          <a:p>
            <a:pPr marL="514350" indent="-514350">
              <a:buNone/>
            </a:pPr>
            <a:r>
              <a:rPr lang="hr-HR" sz="2600" dirty="0" smtClean="0">
                <a:latin typeface="Bookman Old Style" pitchFamily="18" charset="0"/>
              </a:rPr>
              <a:t>vlastitim automatskim mislima</a:t>
            </a:r>
          </a:p>
          <a:p>
            <a:pPr marL="514350" indent="-514350">
              <a:buNone/>
            </a:pPr>
            <a:endParaRPr lang="hr-HR" sz="2600" dirty="0" smtClean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hr-HR" sz="2600" dirty="0">
                <a:latin typeface="Bookman Old Style" pitchFamily="18" charset="0"/>
              </a:rPr>
              <a:t>2. </a:t>
            </a:r>
            <a:r>
              <a:rPr lang="hr-HR" sz="2600" dirty="0" smtClean="0">
                <a:latin typeface="Bookman Old Style" pitchFamily="18" charset="0"/>
              </a:rPr>
              <a:t>Upoznavanje </a:t>
            </a:r>
            <a:r>
              <a:rPr lang="hr-HR" sz="2600" dirty="0">
                <a:latin typeface="Bookman Old Style" pitchFamily="18" charset="0"/>
              </a:rPr>
              <a:t>klijenta </a:t>
            </a:r>
            <a:r>
              <a:rPr lang="hr-HR" sz="2600" dirty="0" smtClean="0">
                <a:latin typeface="Bookman Old Style" pitchFamily="18" charset="0"/>
              </a:rPr>
              <a:t>sa </a:t>
            </a:r>
            <a:r>
              <a:rPr lang="hr-HR" sz="2600" dirty="0">
                <a:latin typeface="Bookman Old Style" pitchFamily="18" charset="0"/>
              </a:rPr>
              <a:t>ZDM planira se u dvije faze kroz dvije ili više </a:t>
            </a:r>
            <a:r>
              <a:rPr lang="hr-HR" sz="2600" dirty="0" smtClean="0">
                <a:latin typeface="Bookman Old Style" pitchFamily="18" charset="0"/>
              </a:rPr>
              <a:t>seansi. </a:t>
            </a:r>
            <a:r>
              <a:rPr lang="hr-HR" sz="2600" dirty="0">
                <a:latin typeface="Bookman Old Style" pitchFamily="18" charset="0"/>
              </a:rPr>
              <a:t>P</a:t>
            </a:r>
            <a:r>
              <a:rPr lang="hr-HR" sz="2600" dirty="0" smtClean="0">
                <a:latin typeface="Bookman Old Style" pitchFamily="18" charset="0"/>
              </a:rPr>
              <a:t>rva </a:t>
            </a:r>
            <a:r>
              <a:rPr lang="hr-HR" sz="2600" dirty="0">
                <a:latin typeface="Bookman Old Style" pitchFamily="18" charset="0"/>
              </a:rPr>
              <a:t>faza pokriva prve 4 kolone, a druga zadnje 2 </a:t>
            </a:r>
            <a:r>
              <a:rPr lang="hr-HR" sz="2600" dirty="0" smtClean="0">
                <a:latin typeface="Bookman Old Style" pitchFamily="18" charset="0"/>
              </a:rPr>
              <a:t>kolone.</a:t>
            </a:r>
          </a:p>
          <a:p>
            <a:pPr marL="0" indent="0">
              <a:buNone/>
            </a:pPr>
            <a:endParaRPr lang="hr-HR" sz="2600" dirty="0" smtClean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hr-HR" sz="2600" dirty="0" smtClean="0">
                <a:latin typeface="Bookman Old Style" pitchFamily="18" charset="0"/>
              </a:rPr>
              <a:t>3. Prije uporabe obrasca, terapeut </a:t>
            </a:r>
            <a:r>
              <a:rPr lang="hr-HR" sz="2600" dirty="0">
                <a:latin typeface="Bookman Old Style" pitchFamily="18" charset="0"/>
              </a:rPr>
              <a:t>mora biti siguran da je klijent shvatio i da vjeruje u kognitivni </a:t>
            </a:r>
            <a:r>
              <a:rPr lang="hr-HR" sz="2600" dirty="0" smtClean="0">
                <a:latin typeface="Bookman Old Style" pitchFamily="18" charset="0"/>
              </a:rPr>
              <a:t>model.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1398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04538" y="449705"/>
            <a:ext cx="10649262" cy="58761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dirty="0" smtClean="0">
                <a:latin typeface="Bookman Old Style" pitchFamily="18" charset="0"/>
              </a:rPr>
              <a:t>4. Terapeut mora biti u potpunosti siguran da klijent može identificirati automatske misli i emocije, te da je sposoban odrediti situacije, emocije i fiziološke reakcije i ne miješati ih s automatskim mislima</a:t>
            </a:r>
          </a:p>
          <a:p>
            <a:pPr marL="0" indent="0">
              <a:buNone/>
            </a:pPr>
            <a:r>
              <a:rPr lang="hr-HR" dirty="0" smtClean="0">
                <a:latin typeface="Bookman Old Style" pitchFamily="18" charset="0"/>
                <a:sym typeface="Wingdings" panose="05000000000000000000" pitchFamily="2" charset="2"/>
              </a:rPr>
              <a:t>jasni primjeri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>
                <a:latin typeface="Bookman Old Style" pitchFamily="18" charset="0"/>
              </a:rPr>
              <a:t>5. Klijent </a:t>
            </a:r>
            <a:r>
              <a:rPr lang="hr-HR" dirty="0">
                <a:latin typeface="Bookman Old Style" pitchFamily="18" charset="0"/>
              </a:rPr>
              <a:t>treba kroz samostalno ispunjavanje </a:t>
            </a:r>
            <a:r>
              <a:rPr lang="hr-HR" dirty="0" smtClean="0">
                <a:latin typeface="Bookman Old Style" pitchFamily="18" charset="0"/>
              </a:rPr>
              <a:t>pokazati uspjeh u samostalnom ispunjavanju </a:t>
            </a:r>
            <a:r>
              <a:rPr lang="hr-HR" dirty="0">
                <a:latin typeface="Bookman Old Style" pitchFamily="18" charset="0"/>
              </a:rPr>
              <a:t>prve 4 </a:t>
            </a:r>
            <a:r>
              <a:rPr lang="hr-HR" dirty="0" smtClean="0">
                <a:latin typeface="Bookman Old Style" pitchFamily="18" charset="0"/>
              </a:rPr>
              <a:t>kolone u različitim situacijama </a:t>
            </a:r>
            <a:r>
              <a:rPr lang="hr-HR" dirty="0">
                <a:latin typeface="Bookman Old Style" pitchFamily="18" charset="0"/>
              </a:rPr>
              <a:t>prije upoznavanja sa zadnje </a:t>
            </a:r>
            <a:r>
              <a:rPr lang="hr-HR" dirty="0" smtClean="0">
                <a:latin typeface="Bookman Old Style" pitchFamily="18" charset="0"/>
              </a:rPr>
              <a:t>dvije kolone</a:t>
            </a:r>
          </a:p>
          <a:p>
            <a:pPr marL="0" indent="0">
              <a:buNone/>
            </a:pPr>
            <a:endParaRPr lang="hr-HR" dirty="0" smtClean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hr-HR" dirty="0" smtClean="0">
                <a:latin typeface="Bookman Old Style" pitchFamily="18" charset="0"/>
              </a:rPr>
              <a:t>6.Prije upoznavanja sa zadnje </a:t>
            </a:r>
            <a:r>
              <a:rPr lang="hr-HR" dirty="0">
                <a:latin typeface="Bookman Old Style" pitchFamily="18" charset="0"/>
              </a:rPr>
              <a:t>dvije </a:t>
            </a:r>
            <a:r>
              <a:rPr lang="hr-HR" dirty="0" smtClean="0">
                <a:latin typeface="Bookman Old Style" pitchFamily="18" charset="0"/>
              </a:rPr>
              <a:t>kolone, terapeut bi trebao s </a:t>
            </a:r>
            <a:r>
              <a:rPr lang="hr-HR" dirty="0">
                <a:latin typeface="Bookman Old Style" pitchFamily="18" charset="0"/>
              </a:rPr>
              <a:t>klijentom verbalno vrednovati najmanje jednu </a:t>
            </a:r>
            <a:r>
              <a:rPr lang="hr-HR" dirty="0" smtClean="0">
                <a:latin typeface="Bookman Old Style" pitchFamily="18" charset="0"/>
              </a:rPr>
              <a:t>važnu automatsku </a:t>
            </a:r>
            <a:r>
              <a:rPr lang="hr-HR" dirty="0">
                <a:latin typeface="Bookman Old Style" pitchFamily="18" charset="0"/>
              </a:rPr>
              <a:t>misao i smanjiti uznemirenost </a:t>
            </a:r>
            <a:endParaRPr lang="hr-HR" dirty="0" smtClean="0">
              <a:latin typeface="Bookman Old Style" pitchFamily="18" charset="0"/>
            </a:endParaRPr>
          </a:p>
          <a:p>
            <a:pPr marL="0" indent="0">
              <a:buNone/>
            </a:pPr>
            <a:endParaRPr lang="hr-HR" dirty="0" smtClean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hr-HR" dirty="0" smtClean="0">
                <a:latin typeface="Bookman Old Style" pitchFamily="18" charset="0"/>
              </a:rPr>
              <a:t>7. </a:t>
            </a:r>
            <a:r>
              <a:rPr lang="hr-HR" dirty="0">
                <a:latin typeface="Bookman Old Style" pitchFamily="18" charset="0"/>
              </a:rPr>
              <a:t>A</a:t>
            </a:r>
            <a:r>
              <a:rPr lang="hr-HR" dirty="0" smtClean="0">
                <a:latin typeface="Bookman Old Style" pitchFamily="18" charset="0"/>
              </a:rPr>
              <a:t>ko </a:t>
            </a:r>
            <a:r>
              <a:rPr lang="hr-HR" dirty="0">
                <a:latin typeface="Bookman Old Style" pitchFamily="18" charset="0"/>
              </a:rPr>
              <a:t>klijent ne uspije, terapeut treba otkriti koje se automatske misli klijentu javljaju u radu s ZDM-om, pomoći u rješavanju problema i predložiti korištenje ZDM-a kao eksperiment </a:t>
            </a:r>
            <a:r>
              <a:rPr lang="hr-HR" dirty="0" smtClean="0">
                <a:latin typeface="Bookman Old Style" pitchFamily="18" charset="0"/>
              </a:rPr>
              <a:t>ili na drugi način motivirati klijenta</a:t>
            </a:r>
            <a:endParaRPr lang="hr-HR" dirty="0">
              <a:latin typeface="Bookman Old Style" pitchFamily="18" charset="0"/>
            </a:endParaRPr>
          </a:p>
          <a:p>
            <a:pPr marL="0" indent="0">
              <a:buNone/>
            </a:pPr>
            <a:endParaRPr lang="hr-HR" dirty="0">
              <a:latin typeface="Bookman Old Style" pitchFamily="18" charset="0"/>
            </a:endParaRPr>
          </a:p>
          <a:p>
            <a:endParaRPr lang="hr-HR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394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sr-Latn-CS" sz="3600" dirty="0" smtClean="0">
                <a:latin typeface="Bookman Old Style" pitchFamily="18" charset="0"/>
              </a:rPr>
              <a:t>POSTUPAK PRIMJENE</a:t>
            </a:r>
            <a:br>
              <a:rPr lang="sr-Latn-CS" sz="3600" dirty="0" smtClean="0">
                <a:latin typeface="Bookman Old Style" pitchFamily="18" charset="0"/>
              </a:rPr>
            </a:br>
            <a:r>
              <a:rPr lang="sr-Latn-CS" sz="3600" dirty="0" smtClean="0">
                <a:latin typeface="Bookman Old Style" pitchFamily="18" charset="0"/>
              </a:rPr>
              <a:t>ZAPISA DISFUNKCIONALNIH MISLI</a:t>
            </a:r>
            <a:endParaRPr lang="hr-HR" sz="3600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8879"/>
            <a:ext cx="10515600" cy="4468084"/>
          </a:xfr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/>
          <a:lstStyle/>
          <a:p>
            <a:pPr marL="428625" indent="-323850">
              <a:buSzPct val="45000"/>
              <a:buFont typeface="Wingdings" pitchFamily="2" charset="2"/>
              <a:buChar char="ü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sr-Latn-CS" dirty="0" smtClean="0">
                <a:latin typeface="Bookman Old Style" pitchFamily="18" charset="0"/>
              </a:rPr>
              <a:t>Identifikacija problematične situacije (</a:t>
            </a:r>
            <a:r>
              <a:rPr lang="sr-Latn-CS" i="1" dirty="0" smtClean="0">
                <a:latin typeface="Bookman Old Style" pitchFamily="18" charset="0"/>
              </a:rPr>
              <a:t>vrijeme, aktualni događaj ili imaginacija</a:t>
            </a:r>
            <a:r>
              <a:rPr lang="sr-Latn-CS" dirty="0" smtClean="0">
                <a:latin typeface="Bookman Old Style" pitchFamily="18" charset="0"/>
              </a:rPr>
              <a:t>)</a:t>
            </a:r>
          </a:p>
          <a:p>
            <a:pPr marL="428625" indent="-323850">
              <a:buSzPct val="45000"/>
              <a:buFont typeface="Wingdings" pitchFamily="2" charset="2"/>
              <a:buChar char="ü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endParaRPr lang="sr-Latn-CS" dirty="0" smtClean="0">
              <a:latin typeface="Bookman Old Style" pitchFamily="18" charset="0"/>
            </a:endParaRPr>
          </a:p>
          <a:p>
            <a:pPr marL="428625" indent="-323850">
              <a:buSzPct val="45000"/>
              <a:buFont typeface="Wingdings" pitchFamily="2" charset="2"/>
              <a:buChar char="ü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sr-Latn-CS" dirty="0" smtClean="0">
                <a:latin typeface="Bookman Old Style" pitchFamily="18" charset="0"/>
              </a:rPr>
              <a:t>Identifikacija specifičnih automatskih misli (</a:t>
            </a:r>
            <a:r>
              <a:rPr lang="sr-Latn-CS" i="1" dirty="0" smtClean="0">
                <a:latin typeface="Bookman Old Style" pitchFamily="18" charset="0"/>
              </a:rPr>
              <a:t>aktualne riječi ili predodžbe koje su nam prošle kroz glavu i postotak vjerovanja</a:t>
            </a:r>
            <a:r>
              <a:rPr lang="sr-Latn-CS" dirty="0" smtClean="0">
                <a:latin typeface="Bookman Old Style" pitchFamily="18" charset="0"/>
              </a:rPr>
              <a:t>)</a:t>
            </a:r>
          </a:p>
          <a:p>
            <a:pPr marL="428625" indent="-323850">
              <a:buSzPct val="45000"/>
              <a:buFont typeface="Wingdings" pitchFamily="2" charset="2"/>
              <a:buChar char="ü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endParaRPr lang="sr-Latn-CS" dirty="0" smtClean="0">
              <a:latin typeface="Bookman Old Style" pitchFamily="18" charset="0"/>
            </a:endParaRPr>
          </a:p>
          <a:p>
            <a:pPr marL="428625" indent="-323850">
              <a:buSzPct val="45000"/>
              <a:buFont typeface="Wingdings" pitchFamily="2" charset="2"/>
              <a:buChar char="ü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sr-Latn-CS" dirty="0" smtClean="0">
                <a:latin typeface="Bookman Old Style" pitchFamily="18" charset="0"/>
              </a:rPr>
              <a:t>Identifikacija emocija (</a:t>
            </a:r>
            <a:r>
              <a:rPr lang="sr-Latn-CS" i="1" dirty="0" smtClean="0">
                <a:latin typeface="Bookman Old Style" pitchFamily="18" charset="0"/>
              </a:rPr>
              <a:t>vrsta i intenzitet emocije-vrednovanje u postocima</a:t>
            </a:r>
            <a:r>
              <a:rPr lang="sr-Latn-CS" dirty="0" smtClean="0">
                <a:latin typeface="Bookman Old Style" pitchFamily="18" charset="0"/>
              </a:rPr>
              <a:t>)</a:t>
            </a:r>
          </a:p>
          <a:p>
            <a:endParaRPr lang="hr-HR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9784"/>
            <a:ext cx="10515600" cy="5847179"/>
          </a:xfrm>
        </p:spPr>
        <p:txBody>
          <a:bodyPr/>
          <a:lstStyle/>
          <a:p>
            <a:pPr marL="428625" indent="-323850">
              <a:buSzPct val="45000"/>
              <a:buFont typeface="Wingdings" pitchFamily="2" charset="2"/>
              <a:buChar char="ü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sr-Latn-CS" b="1" dirty="0" smtClean="0">
                <a:latin typeface="Bookman Old Style" pitchFamily="18" charset="0"/>
              </a:rPr>
              <a:t>Adaptivni odgovor</a:t>
            </a:r>
            <a:r>
              <a:rPr lang="sr-Latn-CS" dirty="0" smtClean="0">
                <a:latin typeface="Bookman Old Style" pitchFamily="18" charset="0"/>
              </a:rPr>
              <a:t>: koja je kognitivna distorzija i vrednovanje misli i odgovora koji iz njih proizlazi i koliko u njih vjerujete</a:t>
            </a:r>
          </a:p>
          <a:p>
            <a:pPr marL="428625" indent="-323850">
              <a:buSzPct val="45000"/>
              <a:buFont typeface="Wingdings" pitchFamily="2" charset="2"/>
              <a:buChar char="ü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sr-Latn-CS" b="1" dirty="0" smtClean="0">
                <a:latin typeface="Bookman Old Style" pitchFamily="18" charset="0"/>
              </a:rPr>
              <a:t>               Upotrijebiti pitanja za vrednovanje AM</a:t>
            </a:r>
          </a:p>
          <a:p>
            <a:pPr marL="428625" indent="-323850">
              <a:buSzPct val="45000"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sr-Latn-CS" dirty="0" smtClean="0"/>
          </a:p>
          <a:p>
            <a:pPr marL="428625" indent="-323850">
              <a:buSzPct val="45000"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sr-Latn-CS" dirty="0" smtClean="0"/>
          </a:p>
          <a:p>
            <a:pPr marL="428625" indent="-323850">
              <a:buSzPct val="45000"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sr-Latn-CS" dirty="0" smtClean="0"/>
          </a:p>
          <a:p>
            <a:pPr marL="428625" indent="-323850">
              <a:buSzPct val="45000"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sr-Latn-CS" dirty="0" smtClean="0"/>
          </a:p>
          <a:p>
            <a:endParaRPr lang="hr-HR" dirty="0"/>
          </a:p>
        </p:txBody>
      </p:sp>
      <p:graphicFrame>
        <p:nvGraphicFramePr>
          <p:cNvPr id="4" name="Rezervirano mjesto sadržaja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4525380"/>
              </p:ext>
            </p:extLst>
          </p:nvPr>
        </p:nvGraphicFramePr>
        <p:xfrm>
          <a:off x="2168123" y="2113612"/>
          <a:ext cx="8967354" cy="4744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U-Turn Arrow 6"/>
          <p:cNvSpPr/>
          <p:nvPr/>
        </p:nvSpPr>
        <p:spPr>
          <a:xfrm rot="16200000" flipH="1">
            <a:off x="912382" y="1246203"/>
            <a:ext cx="1096786" cy="2082102"/>
          </a:xfrm>
          <a:prstGeom prst="uturnArrow">
            <a:avLst>
              <a:gd name="adj1" fmla="val 17467"/>
              <a:gd name="adj2" fmla="val 25000"/>
              <a:gd name="adj3" fmla="val 31831"/>
              <a:gd name="adj4" fmla="val 41867"/>
              <a:gd name="adj5" fmla="val 75000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268" y="348079"/>
            <a:ext cx="10515600" cy="3459423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marL="428625" indent="-323850">
              <a:buSzPct val="45000"/>
              <a:buFont typeface="Wingdings" pitchFamily="2" charset="2"/>
              <a:buChar char="ü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sr-Latn-CS" b="1" dirty="0" smtClean="0">
                <a:latin typeface="Bookman Old Style" pitchFamily="18" charset="0"/>
              </a:rPr>
              <a:t>Posljedice </a:t>
            </a:r>
            <a:r>
              <a:rPr lang="sr-Latn-CS" dirty="0" smtClean="0">
                <a:latin typeface="Bookman Old Style" pitchFamily="18" charset="0"/>
              </a:rPr>
              <a:t>(</a:t>
            </a:r>
            <a:r>
              <a:rPr lang="sr-Latn-CS" i="1" dirty="0" smtClean="0">
                <a:latin typeface="Bookman Old Style" pitchFamily="18" charset="0"/>
              </a:rPr>
              <a:t>koja je najbolja, najgora i najrealističnija posljedica, uz svaki adaptivni odgovor odrediti stupanj uvjerenja</a:t>
            </a:r>
            <a:r>
              <a:rPr lang="sr-Latn-CS" dirty="0" smtClean="0">
                <a:latin typeface="Bookman Old Style" pitchFamily="18" charset="0"/>
              </a:rPr>
              <a:t>) </a:t>
            </a:r>
          </a:p>
          <a:p>
            <a:pPr marL="428625" indent="-323850">
              <a:buSzPct val="45000"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sr-Latn-CS" dirty="0" smtClean="0">
              <a:latin typeface="Bookman Old Style" pitchFamily="18" charset="0"/>
            </a:endParaRPr>
          </a:p>
          <a:p>
            <a:pPr marL="428625" indent="-323850">
              <a:buSzPct val="45000"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sr-Latn-CS" dirty="0" smtClean="0">
                <a:latin typeface="Bookman Old Style" pitchFamily="18" charset="0"/>
              </a:rPr>
              <a:t>Koliko sada vjerujete u svaku automatsku misao?</a:t>
            </a:r>
          </a:p>
          <a:p>
            <a:pPr marL="431800" indent="-320675">
              <a:buSzPct val="45000"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sr-Latn-CS" dirty="0" smtClean="0">
                <a:latin typeface="Bookman Old Style" pitchFamily="18" charset="0"/>
              </a:rPr>
              <a:t>Koje emocije sada osjećate i koliko su intenzivne?</a:t>
            </a:r>
          </a:p>
          <a:p>
            <a:pPr marL="431800" indent="-320675">
              <a:buSzPct val="45000"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sr-Latn-CS" dirty="0" smtClean="0">
                <a:latin typeface="Bookman Old Style" pitchFamily="18" charset="0"/>
              </a:rPr>
              <a:t>Što ćete napraviti?</a:t>
            </a:r>
          </a:p>
          <a:p>
            <a:endParaRPr lang="hr-HR" dirty="0">
              <a:latin typeface="Bookman Old Style" pitchFamily="18" charset="0"/>
            </a:endParaRPr>
          </a:p>
        </p:txBody>
      </p:sp>
      <p:pic>
        <p:nvPicPr>
          <p:cNvPr id="3073" name="Picture 1" descr="C:\Users\HP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43395" y="3777521"/>
            <a:ext cx="6460761" cy="30804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181" y="-209862"/>
            <a:ext cx="10515600" cy="1325563"/>
          </a:xfrm>
        </p:spPr>
        <p:txBody>
          <a:bodyPr>
            <a:normAutofit/>
          </a:bodyPr>
          <a:lstStyle/>
          <a:p>
            <a:r>
              <a:rPr lang="sr-Latn-CS" sz="3200" dirty="0" smtClean="0">
                <a:latin typeface="Bookman Old Style" pitchFamily="18" charset="0"/>
              </a:rPr>
              <a:t>PRIMJER ZAPISA DISFUNKCIONALNIH MISLI</a:t>
            </a:r>
            <a:endParaRPr lang="hr-HR" sz="3200" dirty="0">
              <a:latin typeface="Bookman Old Style" pitchFamily="18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2451100"/>
              </p:ext>
            </p:extLst>
          </p:nvPr>
        </p:nvGraphicFramePr>
        <p:xfrm>
          <a:off x="209863" y="762000"/>
          <a:ext cx="11707317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4002"/>
                <a:gridCol w="1980263"/>
                <a:gridCol w="2341177"/>
                <a:gridCol w="1445086"/>
                <a:gridCol w="2994158"/>
                <a:gridCol w="1742631"/>
              </a:tblGrid>
              <a:tr h="370840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Datum/Vrijeme</a:t>
                      </a:r>
                      <a:endParaRPr lang="hr-HR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Situacija</a:t>
                      </a:r>
                      <a:endParaRPr lang="hr-HR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Automatska misao</a:t>
                      </a:r>
                      <a:endParaRPr lang="hr-HR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Emocije</a:t>
                      </a:r>
                      <a:endParaRPr lang="hr-HR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Adaptivni odgovor</a:t>
                      </a:r>
                      <a:endParaRPr lang="hr-HR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Posljedica</a:t>
                      </a:r>
                      <a:endParaRPr lang="hr-HR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hr-H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hr-H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1.Koji aktualni događaj, tijek misli, sanjarenje ili sjećanje izaziva neugodnu emociju?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hr-H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2.Koje neugodne fizičke simptome ste imali</a:t>
                      </a:r>
                    </a:p>
                    <a:p>
                      <a:endParaRPr lang="hr-H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hr-H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1.Koje misli predodžbe su vam prošle kroz glavu?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hr-H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2.Koliki je stupanj uvjerenja u svaku os misli u tom trenutku?</a:t>
                      </a:r>
                    </a:p>
                    <a:p>
                      <a:endParaRPr lang="hr-H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1.Koje ste emocije(tuga, anksioznost,ljutnja) osjetili u tom trenutku?</a:t>
                      </a:r>
                    </a:p>
                    <a:p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2.Koliki je bio intenzitet te emocije? (0-100%)</a:t>
                      </a:r>
                      <a:endParaRPr lang="hr-H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1.Koju ste kognitivnu distorziju napravili?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2.</a:t>
                      </a:r>
                      <a:r>
                        <a:rPr kumimoji="0" lang="hr-H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 Upotrijebite pitanja za sastavljanje adaptivnog odgovora za odgovaranje na automatske misli?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3.Koliko vjerujete u svaki odgovor</a:t>
                      </a:r>
                    </a:p>
                    <a:p>
                      <a:endParaRPr lang="hr-HR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1.Koliko</a:t>
                      </a:r>
                      <a:r>
                        <a:rPr lang="hr-HR" sz="1400" b="1" baseline="0" dirty="0" smtClean="0">
                          <a:solidFill>
                            <a:schemeClr val="bg1"/>
                          </a:solidFill>
                        </a:rPr>
                        <a:t> sada vjerujete u svaku automatsku misao?</a:t>
                      </a:r>
                    </a:p>
                    <a:p>
                      <a:r>
                        <a:rPr lang="hr-HR" sz="1400" b="1" baseline="0" dirty="0" smtClean="0">
                          <a:solidFill>
                            <a:schemeClr val="bg1"/>
                          </a:solidFill>
                        </a:rPr>
                        <a:t>2.Koje emocije sada osjećate i koliko su intenzivne (0-100%)?</a:t>
                      </a:r>
                    </a:p>
                    <a:p>
                      <a:r>
                        <a:rPr lang="hr-HR" sz="1400" b="1" baseline="0" dirty="0" smtClean="0">
                          <a:solidFill>
                            <a:schemeClr val="bg1"/>
                          </a:solidFill>
                        </a:rPr>
                        <a:t>3.Što ćete/ste poduzeli?</a:t>
                      </a:r>
                      <a:endParaRPr lang="hr-H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CC3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Petak</a:t>
                      </a:r>
                      <a:r>
                        <a:rPr lang="hr-HR" sz="1400" b="1" baseline="0" dirty="0" smtClean="0">
                          <a:solidFill>
                            <a:schemeClr val="bg1"/>
                          </a:solidFill>
                        </a:rPr>
                        <a:t> 23/2</a:t>
                      </a:r>
                    </a:p>
                    <a:p>
                      <a:r>
                        <a:rPr lang="hr-HR" sz="1400" b="1" baseline="0" smtClean="0">
                          <a:solidFill>
                            <a:schemeClr val="bg1"/>
                          </a:solidFill>
                        </a:rPr>
                        <a:t>15.00 </a:t>
                      </a:r>
                      <a:r>
                        <a:rPr lang="hr-HR" sz="1400" b="1" baseline="0" dirty="0" smtClean="0">
                          <a:solidFill>
                            <a:schemeClr val="bg1"/>
                          </a:solidFill>
                        </a:rPr>
                        <a:t>sati</a:t>
                      </a:r>
                      <a:endParaRPr lang="hr-H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Razmišljanje</a:t>
                      </a:r>
                      <a:r>
                        <a:rPr lang="hr-HR" sz="14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hr-HR" sz="1400" b="1" baseline="0" dirty="0" smtClean="0">
                          <a:solidFill>
                            <a:schemeClr val="bg1"/>
                          </a:solidFill>
                        </a:rPr>
                        <a:t>o pozivanju  Boba na kavu</a:t>
                      </a:r>
                      <a:endParaRPr lang="hr-H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Neće htjeti ići sa mnom (90%)</a:t>
                      </a:r>
                      <a:endParaRPr lang="hr-H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Tuga (75%)</a:t>
                      </a:r>
                      <a:endParaRPr lang="hr-H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1.Katastrofiziranje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 Ne znam želi li ići sa mnom. (90%)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Prijateljski je raspoložen prema meni. (90%)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Najgore što se može dgoditi je da kaže ne i osjećat ću se loše neko vrijeme. </a:t>
                      </a:r>
                      <a:r>
                        <a:rPr lang="hr-HR" sz="1400" b="1" baseline="0" dirty="0" smtClean="0">
                          <a:solidFill>
                            <a:schemeClr val="bg1"/>
                          </a:solidFill>
                        </a:rPr>
                        <a:t> (90%)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400" b="1" baseline="0" dirty="0" smtClean="0">
                          <a:solidFill>
                            <a:schemeClr val="bg1"/>
                          </a:solidFill>
                        </a:rPr>
                        <a:t>Najbolje je ako kaže da. (100%)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400" b="1" baseline="0" dirty="0" smtClean="0">
                          <a:solidFill>
                            <a:schemeClr val="bg1"/>
                          </a:solidFill>
                        </a:rPr>
                        <a:t>Najrealističnija posljedica je ako kaže da je zauzet i dalje se ponaša prijateljski. (80%)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400" b="1" baseline="0" dirty="0" smtClean="0">
                          <a:solidFill>
                            <a:schemeClr val="bg1"/>
                          </a:solidFill>
                        </a:rPr>
                        <a:t>Ako i dalje pretpost. da ne želi izaći sa mnom, neću imati nikakve šanse s njim. (100%)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400" b="1" baseline="0" dirty="0" smtClean="0">
                          <a:solidFill>
                            <a:schemeClr val="bg1"/>
                          </a:solidFill>
                        </a:rPr>
                        <a:t>Trebala bih otići i pitati ga. (50%)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400" b="1" baseline="0" dirty="0" smtClean="0">
                          <a:solidFill>
                            <a:schemeClr val="bg1"/>
                          </a:solidFill>
                        </a:rPr>
                        <a:t>Što ima veze. (75%)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A.M. (50%)</a:t>
                      </a:r>
                    </a:p>
                    <a:p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Tuga (</a:t>
                      </a:r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50%)</a:t>
                      </a:r>
                      <a:endParaRPr lang="hr-H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hr-HR" sz="3600" dirty="0" smtClean="0">
                <a:latin typeface="Bookman Old Style" pitchFamily="18" charset="0"/>
              </a:rPr>
              <a:t>MOTIVIRANJE KLIJENTA ZA KORIŠTENJE ZDM</a:t>
            </a:r>
            <a:endParaRPr lang="hr-HR" sz="3600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5703"/>
            <a:ext cx="10515600" cy="4351338"/>
          </a:xfr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hr-HR" dirty="0" smtClean="0">
                <a:latin typeface="Bookman Old Style" pitchFamily="18" charset="0"/>
              </a:rPr>
              <a:t>obrazac kao eksperiment i pomoć za promjenu raspoloženja</a:t>
            </a:r>
          </a:p>
          <a:p>
            <a:pPr>
              <a:buNone/>
            </a:pPr>
            <a:endParaRPr lang="hr-HR" dirty="0" smtClean="0">
              <a:latin typeface="Bookman Old Style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hr-HR" dirty="0" smtClean="0">
                <a:latin typeface="Bookman Old Style" pitchFamily="18" charset="0"/>
              </a:rPr>
              <a:t>naglasiti da je potrebna vježba i da će greške biti korisne jer će pomoći otkriti što klijenta zbunjuje i što treba još </a:t>
            </a:r>
            <a:r>
              <a:rPr lang="hr-HR" dirty="0" smtClean="0">
                <a:latin typeface="Bookman Old Style" pitchFamily="18" charset="0"/>
              </a:rPr>
              <a:t>pojasniti</a:t>
            </a:r>
            <a:endParaRPr lang="hr-HR" dirty="0" smtClean="0">
              <a:latin typeface="Bookman Old Style" pitchFamily="18" charset="0"/>
            </a:endParaRPr>
          </a:p>
          <a:p>
            <a:pPr>
              <a:buNone/>
            </a:pPr>
            <a:endParaRPr lang="hr-HR" dirty="0" smtClean="0">
              <a:latin typeface="Bookman Old Style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hr-HR" dirty="0" smtClean="0">
                <a:latin typeface="Bookman Old Style" pitchFamily="18" charset="0"/>
              </a:rPr>
              <a:t>Pomoći klijentu planirati vrijeme i mjesto ispunjavanja ZDM 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20433716</TotalTime>
  <Words>880</Words>
  <Application>Microsoft Office PowerPoint</Application>
  <PresentationFormat>Custom</PresentationFormat>
  <Paragraphs>120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Tema sustava Office</vt:lpstr>
      <vt:lpstr>REAGIRANJE NA AUTOMATSKE MISLI</vt:lpstr>
      <vt:lpstr>Zapis disfunkcionalnih misli – zdm (Dysfunctional Thought Record)</vt:lpstr>
      <vt:lpstr>Vjerojatnost korištenja ZDM obrasca bit će veća ukoliko klijenta na primjeren način upoznamo s obrascem, demonstriramo ga i zajedno s klijentom ga primijenimo.  </vt:lpstr>
      <vt:lpstr>PowerPoint Presentation</vt:lpstr>
      <vt:lpstr>POSTUPAK PRIMJENE ZAPISA DISFUNKCIONALNIH MISLI</vt:lpstr>
      <vt:lpstr>PowerPoint Presentation</vt:lpstr>
      <vt:lpstr>PowerPoint Presentation</vt:lpstr>
      <vt:lpstr>PRIMJER ZAPISA DISFUNKCIONALNIH MISLI</vt:lpstr>
      <vt:lpstr>MOTIVIRANJE KLIJENTA ZA KORIŠTENJE ZDM</vt:lpstr>
      <vt:lpstr>KADA ZAPIS DISFUNKCIONALNIH MISLI NIJE DOVOLJNO UČINKOVIT</vt:lpstr>
      <vt:lpstr>DODATNI NAČINI  ODGOVARANJA NA AUTOMATSKE MISLI </vt:lpstr>
      <vt:lpstr>Hvala na pažnji!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REAGIRANJE NA AUTOMATSKE MISLI</dc:title>
  <dc:creator>Angiada Prskalo</dc:creator>
  <cp:lastModifiedBy>Dragana</cp:lastModifiedBy>
  <cp:revision>33</cp:revision>
  <dcterms:created xsi:type="dcterms:W3CDTF">2018-11-07T12:45:13Z</dcterms:created>
  <dcterms:modified xsi:type="dcterms:W3CDTF">2018-11-19T10:06:50Z</dcterms:modified>
</cp:coreProperties>
</file>