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til 2 - Isticanj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Srednji stil 2 - Isticanje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Srednji stil 2 - Isticanje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Srednji stil 2 - Isticanje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Srednji stil 2 - Isticanje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A488322-F2BA-4B5B-9748-0D474271808F}" styleName="Srednji stil 3 - Isticanje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4" d="100"/>
          <a:sy n="64" d="100"/>
        </p:scale>
        <p:origin x="724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hr-HR"/>
              <a:t>Kliknite da biste uredili stil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4C31DF96-87AD-491A-9CFA-87F7ADB58E98}" type="datetimeFigureOut">
              <a:rPr lang="hr-HR" smtClean="0"/>
              <a:t>6.11.2018.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771BC9-A927-426C-BF42-987828A9F404}" type="slidenum">
              <a:rPr lang="hr-HR" smtClean="0"/>
              <a:t>‹#›</a:t>
            </a:fld>
            <a:endParaRPr lang="hr-HR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547405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1DF96-87AD-491A-9CFA-87F7ADB58E98}" type="datetimeFigureOut">
              <a:rPr lang="hr-HR" smtClean="0"/>
              <a:t>6.11.2018.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771BC9-A927-426C-BF42-987828A9F40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7439624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1DF96-87AD-491A-9CFA-87F7ADB58E98}" type="datetimeFigureOut">
              <a:rPr lang="hr-HR" smtClean="0"/>
              <a:t>6.11.2018.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771BC9-A927-426C-BF42-987828A9F404}" type="slidenum">
              <a:rPr lang="hr-HR" smtClean="0"/>
              <a:t>‹#›</a:t>
            </a:fld>
            <a:endParaRPr lang="hr-HR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356218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1DF96-87AD-491A-9CFA-87F7ADB58E98}" type="datetimeFigureOut">
              <a:rPr lang="hr-HR" smtClean="0"/>
              <a:t>6.11.2018.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771BC9-A927-426C-BF42-987828A9F40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1446299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1DF96-87AD-491A-9CFA-87F7ADB58E98}" type="datetimeFigureOut">
              <a:rPr lang="hr-HR" smtClean="0"/>
              <a:t>6.11.2018.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771BC9-A927-426C-BF42-987828A9F404}" type="slidenum">
              <a:rPr lang="hr-HR" smtClean="0"/>
              <a:t>‹#›</a:t>
            </a:fld>
            <a:endParaRPr lang="hr-HR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55850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1DF96-87AD-491A-9CFA-87F7ADB58E98}" type="datetimeFigureOut">
              <a:rPr lang="hr-HR" smtClean="0"/>
              <a:t>6.11.2018.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771BC9-A927-426C-BF42-987828A9F40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5661171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hr-HR"/>
              <a:t>Uredite stilove teksta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1DF96-87AD-491A-9CFA-87F7ADB58E98}" type="datetimeFigureOut">
              <a:rPr lang="hr-HR" smtClean="0"/>
              <a:t>6.11.2018.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771BC9-A927-426C-BF42-987828A9F40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4397678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1DF96-87AD-491A-9CFA-87F7ADB58E98}" type="datetimeFigureOut">
              <a:rPr lang="hr-HR" smtClean="0"/>
              <a:t>6.11.2018.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771BC9-A927-426C-BF42-987828A9F40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9197189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1DF96-87AD-491A-9CFA-87F7ADB58E98}" type="datetimeFigureOut">
              <a:rPr lang="hr-HR" smtClean="0"/>
              <a:t>6.11.2018.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771BC9-A927-426C-BF42-987828A9F40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0347291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1DF96-87AD-491A-9CFA-87F7ADB58E98}" type="datetimeFigureOut">
              <a:rPr lang="hr-HR" smtClean="0"/>
              <a:t>6.11.2018.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771BC9-A927-426C-BF42-987828A9F40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7013873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r-HR"/>
              <a:t>Kliknite ikonu da biste dodali  sliku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1DF96-87AD-491A-9CFA-87F7ADB58E98}" type="datetimeFigureOut">
              <a:rPr lang="hr-HR" smtClean="0"/>
              <a:t>6.11.2018.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771BC9-A927-426C-BF42-987828A9F404}" type="slidenum">
              <a:rPr lang="hr-HR" smtClean="0"/>
              <a:t>‹#›</a:t>
            </a:fld>
            <a:endParaRPr lang="hr-HR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677785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C31DF96-87AD-491A-9CFA-87F7ADB58E98}" type="datetimeFigureOut">
              <a:rPr lang="hr-HR" smtClean="0"/>
              <a:t>6.11.2018.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00771BC9-A927-426C-BF42-987828A9F404}" type="slidenum">
              <a:rPr lang="hr-HR" smtClean="0"/>
              <a:t>‹#›</a:t>
            </a:fld>
            <a:endParaRPr lang="hr-HR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024474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80DAF00-E887-432B-AF35-855D3E5EE89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891670" cy="1463040"/>
          </a:xfrm>
        </p:spPr>
        <p:txBody>
          <a:bodyPr/>
          <a:lstStyle/>
          <a:p>
            <a:r>
              <a:rPr lang="hr-HR" dirty="0"/>
              <a:t>STRUKTURA DRUGE I OSTALIH SEANSI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048F0C9C-B15C-4AFB-B4D8-E492B59EA6B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r-HR" dirty="0"/>
              <a:t>Dina Bošnjak Kuharić, dr. med.</a:t>
            </a:r>
          </a:p>
          <a:p>
            <a:r>
              <a:rPr lang="hr-HR" dirty="0"/>
              <a:t>BKT, Praktikum II, Grupa C</a:t>
            </a:r>
          </a:p>
          <a:p>
            <a:r>
              <a:rPr lang="hr-HR" dirty="0"/>
              <a:t>17. Listopada 2018. godine</a:t>
            </a:r>
          </a:p>
          <a:p>
            <a:r>
              <a:rPr lang="hr-HR" dirty="0" err="1"/>
              <a:t>Hubikot</a:t>
            </a:r>
            <a:r>
              <a:rPr lang="hr-HR" dirty="0"/>
              <a:t>, Zagreb</a:t>
            </a:r>
          </a:p>
        </p:txBody>
      </p:sp>
    </p:spTree>
    <p:extLst>
      <p:ext uri="{BB962C8B-B14F-4D97-AF65-F5344CB8AC3E}">
        <p14:creationId xmlns:p14="http://schemas.microsoft.com/office/powerpoint/2010/main" val="28971814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BC97335-D00F-407A-9186-97D12B230C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DRUGA SEANSA: PERIODIČNI SAŽETCI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79F6BEA0-D0CF-4D61-81F7-1454BFC5D4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r-HR" dirty="0"/>
              <a:t>DVIJE VRSTE:</a:t>
            </a:r>
          </a:p>
          <a:p>
            <a:r>
              <a:rPr lang="hr-HR" dirty="0"/>
              <a:t>1. KRATKO REZIMIRANJE NAKON ZAVRŠENOG DIJELA SEANSE</a:t>
            </a:r>
          </a:p>
          <a:p>
            <a:r>
              <a:rPr lang="hr-HR" dirty="0"/>
              <a:t>- Postizanje jasne slike što se radilo i što će se raditi</a:t>
            </a:r>
          </a:p>
          <a:p>
            <a:r>
              <a:rPr lang="hr-HR" dirty="0"/>
              <a:t>2. SAŽIMANJE PACIJENTOVA IZLAGANJA NJEGOVIM RIJEČIMA</a:t>
            </a:r>
          </a:p>
          <a:p>
            <a:r>
              <a:rPr lang="hr-HR" dirty="0"/>
              <a:t>- Provjera za terapeuta da li je sve razumio</a:t>
            </a:r>
          </a:p>
          <a:p>
            <a:r>
              <a:rPr lang="hr-HR" dirty="0"/>
              <a:t>- Iznijeti problem na koncizan i jasniji način uz demonstraciju kognitivnog modela</a:t>
            </a:r>
          </a:p>
          <a:p>
            <a:r>
              <a:rPr lang="hr-HR" dirty="0"/>
              <a:t>- Sažeci u kojima se terapeut služi vlastitim riječima mogu izazvati pacijentovo  </a:t>
            </a:r>
          </a:p>
          <a:p>
            <a:r>
              <a:rPr lang="hr-HR" dirty="0"/>
              <a:t>  vjerovanje da ga terapeut nije dobro razumio, a može se dogoditi i da automatska </a:t>
            </a:r>
          </a:p>
          <a:p>
            <a:r>
              <a:rPr lang="hr-HR" dirty="0"/>
              <a:t>  misao i emocija budu manje intenzivni</a:t>
            </a:r>
          </a:p>
        </p:txBody>
      </p:sp>
    </p:spTree>
    <p:extLst>
      <p:ext uri="{BB962C8B-B14F-4D97-AF65-F5344CB8AC3E}">
        <p14:creationId xmlns:p14="http://schemas.microsoft.com/office/powerpoint/2010/main" val="12692111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6B5B197-2A25-43B5-B9C5-C1C5DDF935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DRUGA SEANSA: Završni sažetak i povratna informacija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8F456779-6EB1-45B4-9D29-53C13354BE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- Napretkom terapije, ulogu postupno preuzima sam pacijent</a:t>
            </a:r>
          </a:p>
          <a:p>
            <a:r>
              <a:rPr lang="hr-HR" dirty="0"/>
              <a:t>- Lakše ako pacijent tijekom seanse bilježi najvažnije probleme</a:t>
            </a:r>
          </a:p>
          <a:p>
            <a:r>
              <a:rPr lang="hr-HR" dirty="0"/>
              <a:t>- Nastojati ne aktivirati negativne automatske misli koje su za pacijenta uznemirujuće</a:t>
            </a:r>
          </a:p>
          <a:p>
            <a:r>
              <a:rPr lang="hr-HR" dirty="0"/>
              <a:t>- CILJ: Razjasniti najvažnije stvari o kojima se razgovaralo</a:t>
            </a:r>
          </a:p>
          <a:p>
            <a:r>
              <a:rPr lang="hr-HR" dirty="0"/>
              <a:t>          Ispitati da li je pacijenta nešto zasmetalo i da li nešto želi staviti u dnevni red</a:t>
            </a:r>
          </a:p>
          <a:p>
            <a:r>
              <a:rPr lang="hr-HR" dirty="0"/>
              <a:t>- IZVJEŠĆE S TERAPIJE</a:t>
            </a:r>
          </a:p>
          <a:p>
            <a:pPr lvl="1"/>
            <a:r>
              <a:rPr lang="hr-HR" dirty="0"/>
              <a:t>U slučaju da se pacijent nije potpuno izjasnio o seansi ili da nema jasnu sliku o njoj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4583672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5F1FAA90-FE50-4951-AB80-6B5322B592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Treća i ostale seanse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0022E65F-9D1E-4148-AC14-778267FD33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- Oblik isti kao i kod druge seanse</a:t>
            </a:r>
          </a:p>
          <a:p>
            <a:r>
              <a:rPr lang="hr-HR" dirty="0"/>
              <a:t>- Sadržaj varira ovisno o problemima i ciljevima pacijenta te ciljevima terapeuta</a:t>
            </a:r>
          </a:p>
          <a:p>
            <a:r>
              <a:rPr lang="hr-HR" dirty="0"/>
              <a:t>- Postupno pomicanje odgovornosti s terapeuta na pacijenta</a:t>
            </a:r>
          </a:p>
          <a:p>
            <a:pPr lvl="1"/>
            <a:r>
              <a:rPr lang="hr-HR" dirty="0"/>
              <a:t>Sam određuje većinu tema dnevnog reda, zapisuje </a:t>
            </a:r>
            <a:r>
              <a:rPr lang="hr-HR" dirty="0" err="1"/>
              <a:t>difunkcionalne</a:t>
            </a:r>
            <a:r>
              <a:rPr lang="hr-HR" dirty="0"/>
              <a:t> misli, kreira domaće zadaće i sažima terapijsku seansu</a:t>
            </a:r>
          </a:p>
          <a:p>
            <a:pPr marL="128016" lvl="1" indent="0">
              <a:buNone/>
            </a:pPr>
            <a:endParaRPr lang="hr-HR" dirty="0"/>
          </a:p>
          <a:p>
            <a:pPr lvl="1">
              <a:buFontTx/>
              <a:buChar char="-"/>
            </a:pPr>
            <a:r>
              <a:rPr lang="hr-HR" sz="2200" dirty="0"/>
              <a:t>Pomicanje naglaska na automatske misli i bihevioralne vještine</a:t>
            </a:r>
          </a:p>
          <a:p>
            <a:pPr marL="128016" lvl="1" indent="0">
              <a:buNone/>
            </a:pPr>
            <a:r>
              <a:rPr lang="hr-HR" sz="2200" dirty="0"/>
              <a:t>			  bihevioralne promjene</a:t>
            </a:r>
          </a:p>
          <a:p>
            <a:pPr marL="128016" lvl="1" indent="0">
              <a:buNone/>
            </a:pPr>
            <a:r>
              <a:rPr lang="hr-HR" sz="2200" dirty="0"/>
              <a:t>                                   pripremu za završetak terapije</a:t>
            </a:r>
          </a:p>
          <a:p>
            <a:pPr marL="128016" lvl="1" indent="0">
              <a:buNone/>
            </a:pPr>
            <a:r>
              <a:rPr lang="hr-HR" sz="2200" dirty="0"/>
              <a:t>                                   prevenciju povrata simptoma</a:t>
            </a:r>
          </a:p>
          <a:p>
            <a:pPr marL="128016" lvl="1" indent="0">
              <a:buNone/>
            </a:pPr>
            <a:endParaRPr lang="hr-HR" sz="2200" dirty="0"/>
          </a:p>
        </p:txBody>
      </p:sp>
    </p:spTree>
    <p:extLst>
      <p:ext uri="{BB962C8B-B14F-4D97-AF65-F5344CB8AC3E}">
        <p14:creationId xmlns:p14="http://schemas.microsoft.com/office/powerpoint/2010/main" val="23887320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0422E56-2F11-4247-AC27-BA0AF032DF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Treća i ostale seanse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54E57479-F557-41CC-955B-DAFCA7280A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PLANIRANJE:</a:t>
            </a:r>
          </a:p>
          <a:p>
            <a:r>
              <a:rPr lang="hr-HR" dirty="0"/>
              <a:t>- Praćenje faze terapije</a:t>
            </a:r>
          </a:p>
          <a:p>
            <a:r>
              <a:rPr lang="hr-HR" dirty="0"/>
              <a:t>- Korištenje konceptualizacije pacijenta kao vodilje u terapiji</a:t>
            </a:r>
          </a:p>
          <a:p>
            <a:r>
              <a:rPr lang="hr-HR" dirty="0"/>
              <a:t>- </a:t>
            </a:r>
            <a:r>
              <a:rPr lang="hr-HR" dirty="0" err="1"/>
              <a:t>Therapy</a:t>
            </a:r>
            <a:r>
              <a:rPr lang="hr-HR" dirty="0"/>
              <a:t> notes- obrazac za bilješke</a:t>
            </a:r>
          </a:p>
          <a:p>
            <a:r>
              <a:rPr lang="hr-HR" dirty="0"/>
              <a:t>  Pacijentove bilješke tijekom seanse</a:t>
            </a:r>
          </a:p>
          <a:p>
            <a:r>
              <a:rPr lang="hr-HR" dirty="0"/>
              <a:t>- Formiranje vlastitih ciljeva i njihovo povezivanje s temama dnevnog reda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6086309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239273FE-1F94-4CBB-B861-DC0FEFD4EE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Druga seansa: dnevni red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377C27B3-58FF-4615-858E-D7E3285C5B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2286000"/>
            <a:ext cx="5346855" cy="4023360"/>
          </a:xfrm>
        </p:spPr>
        <p:txBody>
          <a:bodyPr/>
          <a:lstStyle/>
          <a:p>
            <a:r>
              <a:rPr lang="hr-HR" dirty="0"/>
              <a:t>1. Kratki pregled i provjera raspoloženja </a:t>
            </a:r>
          </a:p>
          <a:p>
            <a:pPr marL="128016" lvl="1" indent="0">
              <a:buNone/>
            </a:pPr>
            <a:r>
              <a:rPr lang="hr-HR" dirty="0"/>
              <a:t>    (lijekovi/ alkohol/ droga)</a:t>
            </a:r>
          </a:p>
          <a:p>
            <a:pPr marL="128016" lvl="1" indent="0">
              <a:buNone/>
            </a:pPr>
            <a:r>
              <a:rPr lang="hr-HR" sz="2200" dirty="0"/>
              <a:t>2. Povezivanje s prethodnom seansom</a:t>
            </a:r>
          </a:p>
          <a:p>
            <a:pPr marL="128016" lvl="1" indent="0">
              <a:buNone/>
            </a:pPr>
            <a:r>
              <a:rPr lang="hr-HR" sz="2200" dirty="0"/>
              <a:t>3. Sastavljanje dnevnog reda</a:t>
            </a:r>
          </a:p>
          <a:p>
            <a:pPr marL="128016" lvl="1" indent="0">
              <a:buNone/>
            </a:pPr>
            <a:r>
              <a:rPr lang="hr-HR" sz="2200" dirty="0"/>
              <a:t>4. Osvrt na domaću zadaću</a:t>
            </a:r>
          </a:p>
          <a:p>
            <a:pPr marL="128016" lvl="1" indent="0">
              <a:buNone/>
            </a:pPr>
            <a:r>
              <a:rPr lang="hr-HR" sz="2200" dirty="0"/>
              <a:t>5. Diskusija o problemima s dnevnog reda</a:t>
            </a:r>
          </a:p>
          <a:p>
            <a:pPr marL="128016" lvl="1" indent="0">
              <a:buNone/>
            </a:pPr>
            <a:r>
              <a:rPr lang="hr-HR" sz="2200" dirty="0"/>
              <a:t>    Zadavanje nove domaće zadaće</a:t>
            </a:r>
          </a:p>
          <a:p>
            <a:pPr marL="128016" lvl="1" indent="0">
              <a:buNone/>
            </a:pPr>
            <a:r>
              <a:rPr lang="hr-HR" sz="2200" dirty="0"/>
              <a:t>    Periodični zaključci</a:t>
            </a:r>
          </a:p>
          <a:p>
            <a:pPr marL="128016" lvl="1" indent="0">
              <a:buNone/>
            </a:pPr>
            <a:r>
              <a:rPr lang="hr-HR" sz="2200" dirty="0"/>
              <a:t>6. Konačni zaključak i povratna informacija</a:t>
            </a:r>
          </a:p>
        </p:txBody>
      </p:sp>
      <p:sp>
        <p:nvSpPr>
          <p:cNvPr id="4" name="Desna vitičasta zagrada 3">
            <a:extLst>
              <a:ext uri="{FF2B5EF4-FFF2-40B4-BE49-F238E27FC236}">
                <a16:creationId xmlns:a16="http://schemas.microsoft.com/office/drawing/2014/main" id="{C18A71EB-2CB3-423F-B18B-DE890CD0AE3F}"/>
              </a:ext>
            </a:extLst>
          </p:cNvPr>
          <p:cNvSpPr/>
          <p:nvPr/>
        </p:nvSpPr>
        <p:spPr>
          <a:xfrm>
            <a:off x="6748669" y="2355574"/>
            <a:ext cx="795129" cy="3319669"/>
          </a:xfrm>
          <a:prstGeom prst="rightBrac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5" name="TekstniOkvir 4">
            <a:extLst>
              <a:ext uri="{FF2B5EF4-FFF2-40B4-BE49-F238E27FC236}">
                <a16:creationId xmlns:a16="http://schemas.microsoft.com/office/drawing/2014/main" id="{2D575E03-C069-45B5-A335-DF84E58E621E}"/>
              </a:ext>
            </a:extLst>
          </p:cNvPr>
          <p:cNvSpPr txBox="1"/>
          <p:nvPr/>
        </p:nvSpPr>
        <p:spPr>
          <a:xfrm>
            <a:off x="7802217" y="3122856"/>
            <a:ext cx="3250096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hr-HR" sz="2200" dirty="0"/>
              <a:t>Oblik koji se ponavlja na svakoj idućoj seansi</a:t>
            </a:r>
          </a:p>
          <a:p>
            <a:pPr marL="285750" indent="-285750">
              <a:buFontTx/>
              <a:buChar char="-"/>
            </a:pPr>
            <a:r>
              <a:rPr lang="hr-HR" sz="2200" dirty="0"/>
              <a:t>Iskusni terapeut može u određenoj mjeri izmijeniti redoslijed</a:t>
            </a:r>
          </a:p>
        </p:txBody>
      </p:sp>
    </p:spTree>
    <p:extLst>
      <p:ext uri="{BB962C8B-B14F-4D97-AF65-F5344CB8AC3E}">
        <p14:creationId xmlns:p14="http://schemas.microsoft.com/office/powerpoint/2010/main" val="21062239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D7B6FF7-CEC0-4801-A665-61D158F76E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DRUGA SEANSA: TERAPIJSKI CILJEVI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7351EA05-2C8D-4978-BF37-2145B3B479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1. Pomoći pacijentu u selekciji problema/ciljeva na koje će se usmjeriti</a:t>
            </a:r>
          </a:p>
          <a:p>
            <a:r>
              <a:rPr lang="hr-HR" dirty="0"/>
              <a:t>2. Početak rješavanja problema</a:t>
            </a:r>
          </a:p>
          <a:p>
            <a:r>
              <a:rPr lang="hr-HR" dirty="0"/>
              <a:t>3. Jačanje kognitivnog modela i identifikacije automatskih misli</a:t>
            </a:r>
          </a:p>
          <a:p>
            <a:r>
              <a:rPr lang="hr-HR" dirty="0"/>
              <a:t>4. Rad na prevenciji recidiva</a:t>
            </a:r>
          </a:p>
          <a:p>
            <a:r>
              <a:rPr lang="hr-HR" dirty="0"/>
              <a:t>5. Jačanje terapijske suradnje</a:t>
            </a:r>
          </a:p>
          <a:p>
            <a:r>
              <a:rPr lang="hr-HR" dirty="0"/>
              <a:t>6. Ublažavanje simptoma</a:t>
            </a:r>
          </a:p>
        </p:txBody>
      </p:sp>
    </p:spTree>
    <p:extLst>
      <p:ext uri="{BB962C8B-B14F-4D97-AF65-F5344CB8AC3E}">
        <p14:creationId xmlns:p14="http://schemas.microsoft.com/office/powerpoint/2010/main" val="8768315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4C34FEC-9FC8-40E4-B742-70012D4434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Druga seansa: kratki pregled i provjera raspoloženja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FFDC274B-EE78-4E55-9B23-2463E1E34B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2286000"/>
            <a:ext cx="9978489" cy="4023360"/>
          </a:xfrm>
        </p:spPr>
        <p:txBody>
          <a:bodyPr/>
          <a:lstStyle/>
          <a:p>
            <a:pPr marL="0" indent="0">
              <a:buNone/>
            </a:pPr>
            <a:r>
              <a:rPr lang="hr-HR" dirty="0"/>
              <a:t>- može i kombinirano</a:t>
            </a:r>
          </a:p>
          <a:p>
            <a:pPr>
              <a:buFontTx/>
              <a:buChar char="-"/>
            </a:pPr>
            <a:r>
              <a:rPr lang="hr-HR" dirty="0"/>
              <a:t> PROVJERA RASPOLOŽENJA</a:t>
            </a:r>
          </a:p>
          <a:p>
            <a:pPr lvl="1">
              <a:buFontTx/>
              <a:buChar char="-"/>
            </a:pPr>
            <a:r>
              <a:rPr lang="hr-HR" dirty="0"/>
              <a:t>Pokazivanje zabrinutosti za osjećaje pacijenta</a:t>
            </a:r>
          </a:p>
          <a:p>
            <a:pPr lvl="1">
              <a:buFontTx/>
              <a:buChar char="-"/>
            </a:pPr>
            <a:r>
              <a:rPr lang="hr-HR" dirty="0"/>
              <a:t>Struktura: usmjeravanje na kratke odgovore i stavljanje problema u dnevni red </a:t>
            </a:r>
          </a:p>
          <a:p>
            <a:pPr marL="128016" lvl="1" indent="0">
              <a:buNone/>
            </a:pPr>
            <a:endParaRPr lang="hr-HR" dirty="0"/>
          </a:p>
          <a:p>
            <a:pPr lvl="1">
              <a:buFontTx/>
              <a:buChar char="-"/>
            </a:pPr>
            <a:r>
              <a:rPr lang="hr-HR" dirty="0"/>
              <a:t>Praćenje tijeka napretka i identificiranje pacijentovih objašnjenja napretka</a:t>
            </a:r>
          </a:p>
          <a:p>
            <a:pPr marL="128016" lvl="1" indent="0">
              <a:buNone/>
            </a:pPr>
            <a:endParaRPr lang="hr-HR" dirty="0"/>
          </a:p>
          <a:p>
            <a:pPr marL="128016" lvl="1" indent="0">
              <a:buNone/>
            </a:pPr>
            <a:r>
              <a:rPr lang="hr-HR" dirty="0"/>
              <a:t>   Sugestija da je napredak rezultat promjena u razmišljanju i ponašanju</a:t>
            </a:r>
          </a:p>
          <a:p>
            <a:pPr marL="128016" lvl="1" indent="0">
              <a:buNone/>
            </a:pPr>
            <a:endParaRPr lang="hr-HR" dirty="0"/>
          </a:p>
          <a:p>
            <a:pPr marL="128016" lvl="1" indent="0">
              <a:buNone/>
            </a:pPr>
            <a:r>
              <a:rPr lang="hr-HR" dirty="0"/>
              <a:t>   Jačanje kognitivnog modela i nagovještaj kontrole</a:t>
            </a:r>
          </a:p>
          <a:p>
            <a:endParaRPr lang="hr-HR" dirty="0"/>
          </a:p>
        </p:txBody>
      </p:sp>
      <p:sp>
        <p:nvSpPr>
          <p:cNvPr id="6" name="Strelica: prema dolje 5">
            <a:extLst>
              <a:ext uri="{FF2B5EF4-FFF2-40B4-BE49-F238E27FC236}">
                <a16:creationId xmlns:a16="http://schemas.microsoft.com/office/drawing/2014/main" id="{1C34E519-FD4D-40FA-965F-C176E6C20B54}"/>
              </a:ext>
            </a:extLst>
          </p:cNvPr>
          <p:cNvSpPr/>
          <p:nvPr/>
        </p:nvSpPr>
        <p:spPr>
          <a:xfrm>
            <a:off x="3667539" y="4393096"/>
            <a:ext cx="188844" cy="38007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pic>
        <p:nvPicPr>
          <p:cNvPr id="7" name="Slika 6">
            <a:extLst>
              <a:ext uri="{FF2B5EF4-FFF2-40B4-BE49-F238E27FC236}">
                <a16:creationId xmlns:a16="http://schemas.microsoft.com/office/drawing/2014/main" id="{E7135D0A-FD10-4DCA-81BA-7C48C33FC91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40030" y="5033972"/>
            <a:ext cx="243861" cy="4023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26195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40B9B79-284D-462D-9734-A511057DBD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DRUGA SEANSA: PROVJERA LIJEKOVA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F6217A37-E412-4EF2-BA5D-95EEEC3F85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2286000"/>
            <a:ext cx="10266724" cy="4023360"/>
          </a:xfrm>
        </p:spPr>
        <p:txBody>
          <a:bodyPr/>
          <a:lstStyle/>
          <a:p>
            <a:r>
              <a:rPr lang="hr-HR" dirty="0"/>
              <a:t>- Ako ih terapeut ne može dati- tražiti dopuštenje za povremene konzultacije s LOM-om</a:t>
            </a:r>
          </a:p>
          <a:p>
            <a:r>
              <a:rPr lang="hr-HR" dirty="0"/>
              <a:t>- Ukoliko ih pacijent ne uzima, a terapeut procijeniti da su potrebni- predložiti pregled</a:t>
            </a:r>
          </a:p>
          <a:p>
            <a:r>
              <a:rPr lang="hr-HR" dirty="0"/>
              <a:t>- Provjera mogućih problema i nuspojava</a:t>
            </a:r>
          </a:p>
          <a:p>
            <a:r>
              <a:rPr lang="hr-HR" dirty="0"/>
              <a:t>- Pomoć u nedoumici oko uzimanja lijekova</a:t>
            </a:r>
          </a:p>
          <a:p>
            <a:r>
              <a:rPr lang="hr-HR" dirty="0"/>
              <a:t>- Pomoć u oblikovanju pitanja za liječnika (učinak, doza, alternative)</a:t>
            </a:r>
          </a:p>
          <a:p>
            <a:r>
              <a:rPr lang="hr-HR" dirty="0"/>
              <a:t>- Sugestija: lijekovi pomažu, ali jednako doprinose i vlastiti napori i zalaganje </a:t>
            </a:r>
          </a:p>
        </p:txBody>
      </p:sp>
    </p:spTree>
    <p:extLst>
      <p:ext uri="{BB962C8B-B14F-4D97-AF65-F5344CB8AC3E}">
        <p14:creationId xmlns:p14="http://schemas.microsoft.com/office/powerpoint/2010/main" val="14826857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90E7A4E-11DB-4FAD-8B37-566896551B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DRUGA SEANSA: POVEZIVANJE S PRETHDONOM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06E973A7-DE77-47A1-BA73-16F79B22AA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9" y="2286000"/>
            <a:ext cx="5515819" cy="4023360"/>
          </a:xfrm>
        </p:spPr>
        <p:txBody>
          <a:bodyPr>
            <a:normAutofit lnSpcReduction="10000"/>
          </a:bodyPr>
          <a:lstStyle/>
          <a:p>
            <a:r>
              <a:rPr lang="hr-HR" dirty="0"/>
              <a:t>- Provjera razumijevanja prethodne seanse</a:t>
            </a:r>
          </a:p>
          <a:p>
            <a:r>
              <a:rPr lang="hr-HR" dirty="0"/>
              <a:t>- Pomoć u upoznavanju s terapijskim procesom </a:t>
            </a:r>
          </a:p>
          <a:p>
            <a:r>
              <a:rPr lang="hr-HR" dirty="0"/>
              <a:t>- Dobivanje korisnih informacija koje pacijent       </a:t>
            </a:r>
          </a:p>
          <a:p>
            <a:r>
              <a:rPr lang="hr-HR" dirty="0"/>
              <a:t>  nije ponudio za vrijeme prethodne seanse</a:t>
            </a:r>
          </a:p>
          <a:p>
            <a:r>
              <a:rPr lang="hr-HR" dirty="0"/>
              <a:t>- Ako je potrebno više od par minuta- staviti u </a:t>
            </a:r>
          </a:p>
          <a:p>
            <a:r>
              <a:rPr lang="hr-HR" dirty="0"/>
              <a:t>  dnevni red</a:t>
            </a:r>
          </a:p>
          <a:p>
            <a:r>
              <a:rPr lang="hr-HR" dirty="0"/>
              <a:t>- Podsjetiti na detalje kojih se ne sjeća</a:t>
            </a:r>
          </a:p>
          <a:p>
            <a:r>
              <a:rPr lang="hr-HR" dirty="0"/>
              <a:t>- Upućivati na preuzimanje odgovornosti za </a:t>
            </a:r>
          </a:p>
          <a:p>
            <a:r>
              <a:rPr lang="hr-HR" dirty="0"/>
              <a:t>   zapamćivanje u budućnosti</a:t>
            </a:r>
          </a:p>
        </p:txBody>
      </p:sp>
      <p:graphicFrame>
        <p:nvGraphicFramePr>
          <p:cNvPr id="4" name="Tablica 3">
            <a:extLst>
              <a:ext uri="{FF2B5EF4-FFF2-40B4-BE49-F238E27FC236}">
                <a16:creationId xmlns:a16="http://schemas.microsoft.com/office/drawing/2014/main" id="{D58AD405-1184-40EF-98EC-5168894E5B7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81844025"/>
              </p:ext>
            </p:extLst>
          </p:nvPr>
        </p:nvGraphicFramePr>
        <p:xfrm>
          <a:off x="6713330" y="2054860"/>
          <a:ext cx="4945270" cy="4485640"/>
        </p:xfrm>
        <a:graphic>
          <a:graphicData uri="http://schemas.openxmlformats.org/drawingml/2006/table">
            <a:tbl>
              <a:tblPr firstRow="1" bandRow="1">
                <a:tableStyleId>{2A488322-F2BA-4B5B-9748-0D474271808F}</a:tableStyleId>
              </a:tblPr>
              <a:tblGrid>
                <a:gridCol w="4945270">
                  <a:extLst>
                    <a:ext uri="{9D8B030D-6E8A-4147-A177-3AD203B41FA5}">
                      <a16:colId xmlns:a16="http://schemas.microsoft.com/office/drawing/2014/main" val="161595313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hr-HR" dirty="0"/>
                        <a:t>RADNI LIST ZA POVEZIVANJE SEANSI</a:t>
                      </a: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541549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hr-HR" dirty="0"/>
                        <a:t>O čemu smo pričali na prethodnoj seansi?</a:t>
                      </a:r>
                    </a:p>
                    <a:p>
                      <a:pPr marL="0" indent="0">
                        <a:buNone/>
                      </a:pPr>
                      <a:r>
                        <a:rPr lang="hr-HR" dirty="0"/>
                        <a:t>     Što ste naučili (1-3 rečenice)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75393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hr-HR" dirty="0"/>
                        <a:t>2. Je li bilo nečega što vam je zasmetalo?</a:t>
                      </a:r>
                    </a:p>
                    <a:p>
                      <a:r>
                        <a:rPr lang="hr-HR" dirty="0"/>
                        <a:t>    Nešto o čemu nerado pričate?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923811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hr-HR" dirty="0"/>
                        <a:t>3. Kakav je bio vaš tjedan? Kakvo vam je bilo  </a:t>
                      </a:r>
                    </a:p>
                    <a:p>
                      <a:r>
                        <a:rPr lang="hr-HR" dirty="0"/>
                        <a:t>    raspoloženje u usporedbi s prijašnjim tjednima </a:t>
                      </a:r>
                    </a:p>
                    <a:p>
                      <a:r>
                        <a:rPr lang="hr-HR" dirty="0"/>
                        <a:t>    (1-3 rečenice)?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57720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hr-HR" dirty="0"/>
                        <a:t>4. Je li se ovaj tjedan dogodilo nešto važno o čemu   </a:t>
                      </a:r>
                    </a:p>
                    <a:p>
                      <a:r>
                        <a:rPr lang="hr-HR" dirty="0"/>
                        <a:t>    treba razgovarati? (1-3 rečenice)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74794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hr-HR" dirty="0"/>
                        <a:t>5. Koje probleme želite staviti u dnevni red (1-3  </a:t>
                      </a:r>
                    </a:p>
                    <a:p>
                      <a:r>
                        <a:rPr lang="hr-HR" dirty="0"/>
                        <a:t>    rečenice)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715606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hr-HR" dirty="0"/>
                        <a:t>6. Koju ste domaću zadaću napravili ili niste </a:t>
                      </a:r>
                    </a:p>
                    <a:p>
                      <a:r>
                        <a:rPr lang="hr-HR" dirty="0"/>
                        <a:t>    napravili? Što ste naučili? (1-3 rečenice)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311902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30304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CCEE8DC1-7DCC-4975-9087-16323E6D13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DRUGA SEANSA: SASTAVLJANJE DNEVNOG REDA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D8678098-CF2F-40D2-AC48-45EBDE3904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r-HR" dirty="0"/>
              <a:t>- Zajedničko određivanje prioriteta</a:t>
            </a:r>
          </a:p>
          <a:p>
            <a:r>
              <a:rPr lang="hr-HR" dirty="0"/>
              <a:t>                                    vremena za svaku stavku</a:t>
            </a:r>
          </a:p>
          <a:p>
            <a:r>
              <a:rPr lang="hr-HR" dirty="0"/>
              <a:t>                                    odgode nekih stavki za idući put</a:t>
            </a:r>
          </a:p>
          <a:p>
            <a:pPr marL="0" indent="0">
              <a:buNone/>
            </a:pPr>
            <a:r>
              <a:rPr lang="hr-HR" dirty="0"/>
              <a:t>- Postupno prebacivanje sve veće odgovornosti na pacijenta</a:t>
            </a:r>
          </a:p>
          <a:p>
            <a:pPr>
              <a:buFontTx/>
              <a:buChar char="-"/>
            </a:pPr>
            <a:r>
              <a:rPr lang="hr-HR" dirty="0"/>
              <a:t> Terapeut može- u određenim okolnostima i uz dozvolu odstupiti od dnevnog reda</a:t>
            </a:r>
          </a:p>
          <a:p>
            <a:pPr marL="0" indent="0">
              <a:buNone/>
            </a:pPr>
            <a:r>
              <a:rPr lang="hr-HR" dirty="0"/>
              <a:t>                       - predložiti promjene u vremenskoj raspodjeli</a:t>
            </a:r>
          </a:p>
          <a:p>
            <a:pPr marL="0" indent="0">
              <a:buNone/>
            </a:pPr>
            <a:r>
              <a:rPr lang="hr-HR" dirty="0"/>
              <a:t>                       - odvraćati od perifernih tema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5707908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F91C6CF-006F-4CE4-B8EA-BE1A439775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DRUGA SEANSA: OSVRT NA DOMAĆU ZADAĆU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F575F738-497F-419A-A665-5B9A47AE56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- KRATKO / KROZ CIJELU SEANSU</a:t>
            </a:r>
          </a:p>
          <a:p>
            <a:r>
              <a:rPr lang="hr-HR" dirty="0"/>
              <a:t>- ODVOJENO / INTEGRIRANO U TEME S DNEVNOG REDA</a:t>
            </a:r>
          </a:p>
          <a:p>
            <a:r>
              <a:rPr lang="hr-HR" dirty="0"/>
              <a:t>- Osvrt učvršćuje izvođenje domaće zadaće</a:t>
            </a:r>
          </a:p>
          <a:p>
            <a:endParaRPr lang="hr-HR" dirty="0"/>
          </a:p>
          <a:p>
            <a:r>
              <a:rPr lang="hr-HR" dirty="0"/>
              <a:t>  	     Brži napredak</a:t>
            </a:r>
          </a:p>
        </p:txBody>
      </p:sp>
      <p:pic>
        <p:nvPicPr>
          <p:cNvPr id="4" name="Slika 3">
            <a:extLst>
              <a:ext uri="{FF2B5EF4-FFF2-40B4-BE49-F238E27FC236}">
                <a16:creationId xmlns:a16="http://schemas.microsoft.com/office/drawing/2014/main" id="{42D3A672-065A-4B88-AEBB-C9FFB272A07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1417" y="3744649"/>
            <a:ext cx="243861" cy="4023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21158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264A3D5B-0E52-43C6-B20C-64C24A0001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DRUGA SEANSA: RAZGOVOR O TEMAMA DNEVNOG REDA I NOVA DOMAĆA ZADAĆA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048335DF-B9EA-4594-815C-C73F2E475A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2286000"/>
            <a:ext cx="10286602" cy="4023360"/>
          </a:xfrm>
        </p:spPr>
        <p:txBody>
          <a:bodyPr>
            <a:normAutofit lnSpcReduction="10000"/>
          </a:bodyPr>
          <a:lstStyle/>
          <a:p>
            <a:r>
              <a:rPr lang="hr-HR" dirty="0"/>
              <a:t>- Određivanje prioriteta tema prema volji pacijenta</a:t>
            </a:r>
          </a:p>
          <a:p>
            <a:endParaRPr lang="hr-HR" dirty="0"/>
          </a:p>
          <a:p>
            <a:r>
              <a:rPr lang="hr-HR" dirty="0"/>
              <a:t>  Veća aktivnost i preuzimanje odgovornosti</a:t>
            </a:r>
          </a:p>
          <a:p>
            <a:r>
              <a:rPr lang="hr-HR" dirty="0"/>
              <a:t>  IZNIMKA: Procjena terapeuta da će odabir određenih tema dovesti do većeg napretka</a:t>
            </a:r>
          </a:p>
          <a:p>
            <a:r>
              <a:rPr lang="hr-HR" dirty="0"/>
              <a:t>- Terapeut isprepliće vlastite ciljeve u teme razgovora i nastoji</a:t>
            </a:r>
          </a:p>
          <a:p>
            <a:pPr lvl="1"/>
            <a:r>
              <a:rPr lang="hr-HR" dirty="0"/>
              <a:t>Riješiti problem</a:t>
            </a:r>
          </a:p>
          <a:p>
            <a:pPr lvl="1"/>
            <a:r>
              <a:rPr lang="hr-HR" dirty="0"/>
              <a:t>Povezati teme razgovora s ciljevima pacijenta</a:t>
            </a:r>
          </a:p>
          <a:p>
            <a:pPr lvl="1"/>
            <a:r>
              <a:rPr lang="hr-HR" dirty="0"/>
              <a:t>Jačati kognitivni model</a:t>
            </a:r>
          </a:p>
          <a:p>
            <a:pPr lvl="1"/>
            <a:r>
              <a:rPr lang="hr-HR" dirty="0"/>
              <a:t>Podučavati o identifikaciji automatskih misli</a:t>
            </a:r>
          </a:p>
          <a:p>
            <a:pPr lvl="1"/>
            <a:r>
              <a:rPr lang="hr-HR" dirty="0"/>
              <a:t>Osigurati olakšanje simptoma</a:t>
            </a:r>
          </a:p>
          <a:p>
            <a:pPr lvl="1"/>
            <a:r>
              <a:rPr lang="hr-HR" dirty="0"/>
              <a:t>Održavati i graditi međusobnu suradnju</a:t>
            </a:r>
          </a:p>
        </p:txBody>
      </p:sp>
      <p:pic>
        <p:nvPicPr>
          <p:cNvPr id="4" name="Slika 3">
            <a:extLst>
              <a:ext uri="{FF2B5EF4-FFF2-40B4-BE49-F238E27FC236}">
                <a16:creationId xmlns:a16="http://schemas.microsoft.com/office/drawing/2014/main" id="{AD62A21C-B127-45C3-A279-9DF0020DB0E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07948" y="2780553"/>
            <a:ext cx="243861" cy="4023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322999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206</TotalTime>
  <Words>898</Words>
  <Application>Microsoft Office PowerPoint</Application>
  <PresentationFormat>Široki zaslon</PresentationFormat>
  <Paragraphs>127</Paragraphs>
  <Slides>13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3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13</vt:i4>
      </vt:variant>
    </vt:vector>
  </HeadingPairs>
  <TitlesOfParts>
    <vt:vector size="17" baseType="lpstr">
      <vt:lpstr>Tw Cen MT</vt:lpstr>
      <vt:lpstr>Tw Cen MT Condensed</vt:lpstr>
      <vt:lpstr>Wingdings 3</vt:lpstr>
      <vt:lpstr>Integral</vt:lpstr>
      <vt:lpstr>STRUKTURA DRUGE I OSTALIH SEANSI</vt:lpstr>
      <vt:lpstr>Druga seansa: dnevni red</vt:lpstr>
      <vt:lpstr>DRUGA SEANSA: TERAPIJSKI CILJEVI</vt:lpstr>
      <vt:lpstr>Druga seansa: kratki pregled i provjera raspoloženja</vt:lpstr>
      <vt:lpstr>DRUGA SEANSA: PROVJERA LIJEKOVA</vt:lpstr>
      <vt:lpstr>DRUGA SEANSA: POVEZIVANJE S PRETHDONOM</vt:lpstr>
      <vt:lpstr>DRUGA SEANSA: SASTAVLJANJE DNEVNOG REDA</vt:lpstr>
      <vt:lpstr>DRUGA SEANSA: OSVRT NA DOMAĆU ZADAĆU</vt:lpstr>
      <vt:lpstr>DRUGA SEANSA: RAZGOVOR O TEMAMA DNEVNOG REDA I NOVA DOMAĆA ZADAĆA</vt:lpstr>
      <vt:lpstr>DRUGA SEANSA: PERIODIČNI SAŽETCI</vt:lpstr>
      <vt:lpstr>DRUGA SEANSA: Završni sažetak i povratna informacija</vt:lpstr>
      <vt:lpstr>Treća i ostale seanse</vt:lpstr>
      <vt:lpstr>Treća i ostale seanse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STRUKTURA DRUGE I OSTALIH SEANSI</dc:title>
  <dc:creator>Dina Bošnjak</dc:creator>
  <cp:lastModifiedBy>Dina Bošnjak</cp:lastModifiedBy>
  <cp:revision>14</cp:revision>
  <dcterms:created xsi:type="dcterms:W3CDTF">2018-10-29T13:01:01Z</dcterms:created>
  <dcterms:modified xsi:type="dcterms:W3CDTF">2018-11-06T13:02:54Z</dcterms:modified>
</cp:coreProperties>
</file>