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304800"/>
            <a:ext cx="7010400" cy="91757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143000"/>
            <a:ext cx="6400800" cy="533400"/>
          </a:xfrm>
        </p:spPr>
        <p:txBody>
          <a:bodyPr/>
          <a:lstStyle>
            <a:lvl1pPr marL="0" indent="0">
              <a:buFontTx/>
              <a:buNone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hr-HR" smtClean="0"/>
              <a:t>Kliknite da biste uredili stil podnaslova matrice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fld id="{BA7D93E4-7A10-47B9-842B-CB7AF8DD2FDA}" type="datetimeFigureOut">
              <a:rPr lang="hr-HR" smtClean="0"/>
              <a:pPr/>
              <a:t>19.10.2018</a:t>
            </a:fld>
            <a:endParaRPr lang="hr-H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77000"/>
            <a:ext cx="2895600" cy="3048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hr-HR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77000"/>
            <a:ext cx="2133600" cy="3048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FA429E50-ACFE-4AD7-9256-378DBCC24E5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7D93E4-7A10-47B9-842B-CB7AF8DD2FDA}" type="datetimeFigureOut">
              <a:rPr lang="hr-HR" smtClean="0"/>
              <a:pPr/>
              <a:t>19.10.2018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29E50-ACFE-4AD7-9256-378DBCC24E5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5772150" y="76200"/>
            <a:ext cx="1771650" cy="6096000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5162550" cy="6096000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7D93E4-7A10-47B9-842B-CB7AF8DD2FDA}" type="datetimeFigureOut">
              <a:rPr lang="hr-HR" smtClean="0"/>
              <a:pPr/>
              <a:t>19.10.2018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29E50-ACFE-4AD7-9256-378DBCC24E5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7D93E4-7A10-47B9-842B-CB7AF8DD2FDA}" type="datetimeFigureOut">
              <a:rPr lang="hr-HR" smtClean="0"/>
              <a:pPr/>
              <a:t>19.10.2018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29E50-ACFE-4AD7-9256-378DBCC24E5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7D93E4-7A10-47B9-842B-CB7AF8DD2FDA}" type="datetimeFigureOut">
              <a:rPr lang="hr-HR" smtClean="0"/>
              <a:pPr/>
              <a:t>19.10.2018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29E50-ACFE-4AD7-9256-378DBCC24E5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4671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076700" y="1600200"/>
            <a:ext cx="34671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7D93E4-7A10-47B9-842B-CB7AF8DD2FDA}" type="datetimeFigureOut">
              <a:rPr lang="hr-HR" smtClean="0"/>
              <a:pPr/>
              <a:t>19.10.2018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29E50-ACFE-4AD7-9256-378DBCC24E5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7D93E4-7A10-47B9-842B-CB7AF8DD2FDA}" type="datetimeFigureOut">
              <a:rPr lang="hr-HR" smtClean="0"/>
              <a:pPr/>
              <a:t>19.10.2018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29E50-ACFE-4AD7-9256-378DBCC24E5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7D93E4-7A10-47B9-842B-CB7AF8DD2FDA}" type="datetimeFigureOut">
              <a:rPr lang="hr-HR" smtClean="0"/>
              <a:pPr/>
              <a:t>19.10.2018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29E50-ACFE-4AD7-9256-378DBCC24E5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7D93E4-7A10-47B9-842B-CB7AF8DD2FDA}" type="datetimeFigureOut">
              <a:rPr lang="hr-HR" smtClean="0"/>
              <a:pPr/>
              <a:t>19.10.2018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29E50-ACFE-4AD7-9256-378DBCC24E5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7D93E4-7A10-47B9-842B-CB7AF8DD2FDA}" type="datetimeFigureOut">
              <a:rPr lang="hr-HR" smtClean="0"/>
              <a:pPr/>
              <a:t>19.10.2018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29E50-ACFE-4AD7-9256-378DBCC24E5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Pritisnite ikonu za dodavanje slike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7D93E4-7A10-47B9-842B-CB7AF8DD2FDA}" type="datetimeFigureOut">
              <a:rPr lang="hr-HR" smtClean="0"/>
              <a:pPr/>
              <a:t>19.10.2018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29E50-ACFE-4AD7-9256-378DBCC24E5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7086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 naslova matrice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7086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246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A7D93E4-7A10-47B9-842B-CB7AF8DD2FDA}" type="datetimeFigureOut">
              <a:rPr lang="hr-HR" smtClean="0"/>
              <a:pPr/>
              <a:t>19.10.2018</a:t>
            </a:fld>
            <a:endParaRPr lang="hr-H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172200" y="63246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fld id="{FA429E50-ACFE-4AD7-9256-378DBCC24E5B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FFFFFF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FFFFF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FFFFFF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 rot="21354246">
            <a:off x="1360629" y="1125055"/>
            <a:ext cx="6275320" cy="917575"/>
          </a:xfrm>
        </p:spPr>
        <p:txBody>
          <a:bodyPr/>
          <a:lstStyle/>
          <a:p>
            <a:r>
              <a:rPr lang="hr-HR" dirty="0" smtClean="0"/>
              <a:t>ULOGA DOMAĆE ZADAĆE U BKT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 rot="21213273">
            <a:off x="3369155" y="2827560"/>
            <a:ext cx="3319045" cy="533400"/>
          </a:xfrm>
        </p:spPr>
        <p:txBody>
          <a:bodyPr/>
          <a:lstStyle/>
          <a:p>
            <a:r>
              <a:rPr lang="hr-HR" dirty="0" smtClean="0"/>
              <a:t>Ivana Barić</a:t>
            </a:r>
            <a:endParaRPr lang="hr-H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086600" cy="1048544"/>
          </a:xfrm>
        </p:spPr>
        <p:txBody>
          <a:bodyPr/>
          <a:lstStyle/>
          <a:p>
            <a:r>
              <a:rPr lang="hr-HR" sz="3600" dirty="0" smtClean="0"/>
              <a:t>Određivanje DZ u suradnji s klijentom                                 4/9</a:t>
            </a:r>
            <a:endParaRPr lang="hr-HR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196752"/>
            <a:ext cx="7086600" cy="4975448"/>
          </a:xfrm>
        </p:spPr>
        <p:txBody>
          <a:bodyPr/>
          <a:lstStyle/>
          <a:p>
            <a:r>
              <a:rPr lang="hr-HR" sz="3000" dirty="0" smtClean="0"/>
              <a:t>osim razumjeti, K se mora i SLOŽITI sa DZ</a:t>
            </a:r>
          </a:p>
          <a:p>
            <a:endParaRPr lang="hr-HR" sz="3000" dirty="0" smtClean="0"/>
          </a:p>
          <a:p>
            <a:r>
              <a:rPr lang="hr-HR" sz="3000" dirty="0" smtClean="0"/>
              <a:t>Oprez! Popustljivi K lako se složi sa DZ, ali ju ne ispuni! -&gt; provjeriti vjerovanja K o DZ</a:t>
            </a:r>
          </a:p>
          <a:p>
            <a:endParaRPr lang="hr-HR" sz="3000" dirty="0" smtClean="0"/>
          </a:p>
          <a:p>
            <a:r>
              <a:rPr lang="hr-HR" sz="3000" dirty="0" smtClean="0"/>
              <a:t>kasnije u terapiji T potiče K da sam sebi zadaje DZ</a:t>
            </a:r>
            <a:endParaRPr lang="hr-HR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512" y="76200"/>
            <a:ext cx="7364288" cy="976536"/>
          </a:xfrm>
        </p:spPr>
        <p:txBody>
          <a:bodyPr/>
          <a:lstStyle/>
          <a:p>
            <a:r>
              <a:rPr lang="hr-HR" sz="3600" dirty="0" smtClean="0"/>
              <a:t>Zadavanje DZ BEZ GUBITKA  5/9</a:t>
            </a:r>
            <a:endParaRPr lang="hr-HR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124744"/>
            <a:ext cx="7086600" cy="5047456"/>
          </a:xfrm>
        </p:spPr>
        <p:txBody>
          <a:bodyPr/>
          <a:lstStyle/>
          <a:p>
            <a:r>
              <a:rPr lang="hr-HR" sz="3000" dirty="0" smtClean="0"/>
              <a:t>istaknuti kako se korisni podaci mogu dobiti čak i ako K ne uspije dovršiti DZ</a:t>
            </a:r>
          </a:p>
          <a:p>
            <a:r>
              <a:rPr lang="hr-HR" sz="3000" dirty="0" smtClean="0"/>
              <a:t>-&gt; manje okrivljavanja za neuspjeh, uznemirenosti i </a:t>
            </a:r>
            <a:r>
              <a:rPr lang="hr-HR" sz="3000" dirty="0" err="1" smtClean="0"/>
              <a:t>sl</a:t>
            </a:r>
            <a:r>
              <a:rPr lang="hr-HR" sz="3000" dirty="0" smtClean="0"/>
              <a:t>.</a:t>
            </a:r>
          </a:p>
          <a:p>
            <a:endParaRPr lang="hr-HR" sz="3000" dirty="0" smtClean="0"/>
          </a:p>
          <a:p>
            <a:r>
              <a:rPr lang="hr-HR" sz="3000" dirty="0" smtClean="0"/>
              <a:t>nema DZ kroz nekoliko tjedana ili DZ radi neposredno prije terapije =&gt; otkriti psihološke i/ili praktične prepreke</a:t>
            </a:r>
            <a:endParaRPr lang="hr-HR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086600" cy="904528"/>
          </a:xfrm>
        </p:spPr>
        <p:txBody>
          <a:bodyPr/>
          <a:lstStyle/>
          <a:p>
            <a:r>
              <a:rPr lang="hr-HR" sz="3600" dirty="0" smtClean="0"/>
              <a:t>Započinjanje DZ na seansi    6/9</a:t>
            </a:r>
            <a:endParaRPr lang="hr-HR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268760"/>
            <a:ext cx="7086600" cy="4903440"/>
          </a:xfrm>
        </p:spPr>
        <p:txBody>
          <a:bodyPr/>
          <a:lstStyle/>
          <a:p>
            <a:r>
              <a:rPr lang="hr-HR" sz="3000" dirty="0" smtClean="0"/>
              <a:t>rana faze terapije = na </a:t>
            </a:r>
            <a:r>
              <a:rPr lang="hr-HR" sz="3000" dirty="0" smtClean="0"/>
              <a:t>seansi </a:t>
            </a:r>
            <a:r>
              <a:rPr lang="hr-HR" sz="3000" dirty="0" smtClean="0"/>
              <a:t>započeti DZ</a:t>
            </a:r>
          </a:p>
          <a:p>
            <a:pPr lvl="1"/>
            <a:r>
              <a:rPr lang="hr-HR" sz="2600" dirty="0" smtClean="0"/>
              <a:t>+ T – može procijeniti je li zadatak primjeren K</a:t>
            </a:r>
          </a:p>
          <a:p>
            <a:pPr lvl="1"/>
            <a:r>
              <a:rPr lang="hr-HR" sz="2600" dirty="0" smtClean="0"/>
              <a:t>+ K – lakše zadaću nastaviti, nego započeti sam</a:t>
            </a:r>
          </a:p>
          <a:p>
            <a:pPr lvl="1"/>
            <a:endParaRPr lang="hr-HR" sz="2600" dirty="0" smtClean="0"/>
          </a:p>
          <a:p>
            <a:r>
              <a:rPr lang="hr-HR" sz="3000" dirty="0" smtClean="0"/>
              <a:t> najteži dio u pisanju DZ je razdoblje prije započinjanja – MOTIVIRATI se za rad</a:t>
            </a:r>
            <a:endParaRPr lang="hr-HR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086600" cy="1192560"/>
          </a:xfrm>
        </p:spPr>
        <p:txBody>
          <a:bodyPr/>
          <a:lstStyle/>
          <a:p>
            <a:r>
              <a:rPr lang="hr-HR" sz="3600" dirty="0" smtClean="0"/>
              <a:t>Zapamćivanje izvršavanja DZ 						      7/9</a:t>
            </a:r>
            <a:endParaRPr lang="hr-HR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772816"/>
            <a:ext cx="7086600" cy="4399384"/>
          </a:xfrm>
        </p:spPr>
        <p:txBody>
          <a:bodyPr/>
          <a:lstStyle/>
          <a:p>
            <a:r>
              <a:rPr lang="hr-HR" sz="3000" dirty="0" smtClean="0"/>
              <a:t>od početka učiti K zapisivanju DZ na terapiji</a:t>
            </a:r>
          </a:p>
          <a:p>
            <a:r>
              <a:rPr lang="hr-HR" sz="3000" dirty="0" smtClean="0"/>
              <a:t>strategije za zaboravne:</a:t>
            </a:r>
          </a:p>
          <a:p>
            <a:pPr lvl="1"/>
            <a:r>
              <a:rPr lang="hr-HR" sz="2600" dirty="0" smtClean="0"/>
              <a:t>uparivanje DZ s nekom drugom aktivnosti</a:t>
            </a:r>
          </a:p>
          <a:p>
            <a:pPr lvl="1"/>
            <a:r>
              <a:rPr lang="hr-HR" sz="2600" dirty="0" smtClean="0"/>
              <a:t>zalijepiti bilješke</a:t>
            </a:r>
            <a:endParaRPr lang="hr-HR" sz="2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086600" cy="832520"/>
          </a:xfrm>
        </p:spPr>
        <p:txBody>
          <a:bodyPr/>
          <a:lstStyle/>
          <a:p>
            <a:r>
              <a:rPr lang="hr-HR" sz="3600" dirty="0" smtClean="0"/>
              <a:t>Predviđanje problema           8/9</a:t>
            </a:r>
            <a:endParaRPr lang="hr-HR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052736"/>
            <a:ext cx="7086600" cy="5119464"/>
          </a:xfrm>
        </p:spPr>
        <p:txBody>
          <a:bodyPr/>
          <a:lstStyle/>
          <a:p>
            <a:r>
              <a:rPr lang="hr-HR" dirty="0" smtClean="0"/>
              <a:t>K procjena vjerojatnosti izvršavanja DZ (0-100%)</a:t>
            </a:r>
          </a:p>
          <a:p>
            <a:r>
              <a:rPr lang="hr-HR" dirty="0" smtClean="0"/>
              <a:t>ako nismo sigurni 90-100% da će K napraviti DZ:</a:t>
            </a:r>
          </a:p>
          <a:p>
            <a:pPr lvl="1"/>
            <a:r>
              <a:rPr lang="hr-HR" b="1" dirty="0" smtClean="0"/>
              <a:t>proba ponašanja </a:t>
            </a:r>
            <a:r>
              <a:rPr lang="hr-HR" dirty="0" smtClean="0"/>
              <a:t>(zamišljanje situacije te potencijalnih problema)</a:t>
            </a:r>
          </a:p>
          <a:p>
            <a:pPr lvl="1"/>
            <a:r>
              <a:rPr lang="hr-HR" b="1" dirty="0" smtClean="0"/>
              <a:t>predlaganje drugačije DZ </a:t>
            </a:r>
            <a:r>
              <a:rPr lang="hr-HR" dirty="0" smtClean="0"/>
              <a:t>(neprimjerena DZ zamijeniti lakšom)</a:t>
            </a:r>
          </a:p>
          <a:p>
            <a:pPr lvl="1"/>
            <a:r>
              <a:rPr lang="hr-HR" b="1" dirty="0" smtClean="0"/>
              <a:t>racionalno-emocionalno igranje uloga</a:t>
            </a:r>
            <a:r>
              <a:rPr lang="hr-HR" dirty="0" smtClean="0"/>
              <a:t> (motivirati K da napravi DZ)</a:t>
            </a:r>
            <a:endParaRPr lang="hr-HR" b="1" dirty="0" smtClean="0"/>
          </a:p>
          <a:p>
            <a:pPr lvl="1"/>
            <a:endParaRPr lang="hr-HR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086600" cy="1120552"/>
          </a:xfrm>
        </p:spPr>
        <p:txBody>
          <a:bodyPr/>
          <a:lstStyle/>
          <a:p>
            <a:r>
              <a:rPr lang="hr-HR" sz="3600" dirty="0" smtClean="0"/>
              <a:t>Priprema za moguće negativne ishode                                     9/</a:t>
            </a:r>
            <a:r>
              <a:rPr lang="hr-HR" sz="3600" dirty="0" err="1" smtClean="0"/>
              <a:t>9</a:t>
            </a:r>
            <a:endParaRPr lang="hr-HR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268760"/>
            <a:ext cx="7086600" cy="4903440"/>
          </a:xfrm>
        </p:spPr>
        <p:txBody>
          <a:bodyPr/>
          <a:lstStyle/>
          <a:p>
            <a:r>
              <a:rPr lang="hr-HR" sz="3000" dirty="0" smtClean="0"/>
              <a:t>VAŽNO za bihevioralni eksperiment i testiranje pretpostavki </a:t>
            </a:r>
          </a:p>
          <a:p>
            <a:r>
              <a:rPr lang="hr-HR" sz="3000" dirty="0" smtClean="0"/>
              <a:t>postaviti scenarij koji će vjerojatno biti uspješan – razraditi ga</a:t>
            </a:r>
          </a:p>
          <a:p>
            <a:r>
              <a:rPr lang="hr-HR" sz="3000" dirty="0" smtClean="0"/>
              <a:t>ako smatramo da će uspješnost biti manja od očekivane, s K tražimo odgovore na moguće NAM</a:t>
            </a:r>
          </a:p>
          <a:p>
            <a:endParaRPr lang="hr-HR" sz="3000" dirty="0" smtClean="0"/>
          </a:p>
          <a:p>
            <a:r>
              <a:rPr lang="hr-HR" sz="3000" dirty="0" smtClean="0"/>
              <a:t>razgovor o mogućim problemima = smanjenje demoralizacije K prilikom </a:t>
            </a:r>
            <a:r>
              <a:rPr lang="hr-HR" sz="3000" dirty="0" err="1" smtClean="0"/>
              <a:t>samokritiziranja</a:t>
            </a:r>
            <a:endParaRPr lang="hr-HR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800" dirty="0" smtClean="0"/>
              <a:t>Konceptualizacija teškoća 1/5</a:t>
            </a:r>
            <a:endParaRPr lang="hr-HR" sz="3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3000" dirty="0" smtClean="0"/>
              <a:t>K poteškoće u izvršavanju DZ – koristi T za bolje razumijevanje K</a:t>
            </a:r>
          </a:p>
          <a:p>
            <a:r>
              <a:rPr lang="hr-HR" sz="3000" dirty="0" smtClean="0"/>
              <a:t>uzrok neuspjeha u izvršavanju DZ:</a:t>
            </a:r>
          </a:p>
          <a:p>
            <a:pPr lvl="1"/>
            <a:r>
              <a:rPr lang="hr-HR" sz="2600" dirty="0" smtClean="0"/>
              <a:t>praktični problemi</a:t>
            </a:r>
          </a:p>
          <a:p>
            <a:pPr lvl="1"/>
            <a:r>
              <a:rPr lang="hr-HR" sz="2600" dirty="0" smtClean="0"/>
              <a:t>psihološki problemi</a:t>
            </a:r>
          </a:p>
          <a:p>
            <a:pPr lvl="1"/>
            <a:r>
              <a:rPr lang="hr-HR" sz="2600" dirty="0" smtClean="0"/>
              <a:t>psihološki problemi maskirani u praktične</a:t>
            </a:r>
          </a:p>
          <a:p>
            <a:pPr lvl="1"/>
            <a:r>
              <a:rPr lang="hr-HR" sz="2600" dirty="0" smtClean="0"/>
              <a:t>problemi vezani uz T misli</a:t>
            </a:r>
            <a:endParaRPr lang="hr-HR" sz="2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086600" cy="832520"/>
          </a:xfrm>
        </p:spPr>
        <p:txBody>
          <a:bodyPr/>
          <a:lstStyle/>
          <a:p>
            <a:r>
              <a:rPr lang="hr-HR" sz="3600" dirty="0" smtClean="0"/>
              <a:t>Praktični problemi                 2/5</a:t>
            </a:r>
            <a:endParaRPr lang="hr-HR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836712"/>
            <a:ext cx="7086600" cy="5335488"/>
          </a:xfrm>
        </p:spPr>
        <p:txBody>
          <a:bodyPr/>
          <a:lstStyle/>
          <a:p>
            <a:r>
              <a:rPr lang="hr-HR" sz="3000" dirty="0" smtClean="0"/>
              <a:t>izvršavanje DZ u posljednjem trenu</a:t>
            </a:r>
          </a:p>
          <a:p>
            <a:pPr lvl="1"/>
            <a:r>
              <a:rPr lang="hr-HR" sz="2600" dirty="0" smtClean="0"/>
              <a:t>podsjetiti da to ne radi</a:t>
            </a:r>
          </a:p>
          <a:p>
            <a:pPr lvl="1"/>
            <a:r>
              <a:rPr lang="hr-HR" sz="2600" dirty="0" smtClean="0"/>
              <a:t>identificirati i promijeniti vjerovanja</a:t>
            </a:r>
          </a:p>
          <a:p>
            <a:r>
              <a:rPr lang="hr-HR" sz="3000" dirty="0" smtClean="0"/>
              <a:t>zaboravljanje objašnjenja za DZ</a:t>
            </a:r>
          </a:p>
          <a:p>
            <a:pPr lvl="1"/>
            <a:r>
              <a:rPr lang="hr-HR" sz="2600" dirty="0" smtClean="0"/>
              <a:t>neposredno uz zadatak zabilježiti i objašnjenje</a:t>
            </a:r>
          </a:p>
          <a:p>
            <a:r>
              <a:rPr lang="hr-HR" sz="3000" dirty="0" smtClean="0"/>
              <a:t>neorganiziranost</a:t>
            </a:r>
          </a:p>
          <a:p>
            <a:pPr lvl="1"/>
            <a:r>
              <a:rPr lang="hr-HR" sz="2600" dirty="0" smtClean="0"/>
              <a:t>sastavljanje podsjetnika</a:t>
            </a:r>
          </a:p>
          <a:p>
            <a:pPr lvl="1"/>
            <a:r>
              <a:rPr lang="hr-HR" sz="2600" dirty="0" smtClean="0"/>
              <a:t>planiranje kroz kalendar</a:t>
            </a:r>
          </a:p>
          <a:p>
            <a:r>
              <a:rPr lang="hr-HR" sz="3000" dirty="0" smtClean="0"/>
              <a:t>teškoće za DZ</a:t>
            </a:r>
          </a:p>
          <a:p>
            <a:pPr lvl="1"/>
            <a:r>
              <a:rPr lang="hr-HR" sz="2600" dirty="0" smtClean="0"/>
              <a:t>zadaća preteška ili loše </a:t>
            </a:r>
            <a:r>
              <a:rPr lang="hr-HR" sz="2600" dirty="0" smtClean="0"/>
              <a:t>osmišljena </a:t>
            </a:r>
            <a:r>
              <a:rPr lang="hr-HR" sz="2600" dirty="0" smtClean="0"/>
              <a:t>-&gt; objasniti K</a:t>
            </a:r>
            <a:endParaRPr lang="hr-HR" sz="2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086600" cy="616496"/>
          </a:xfrm>
        </p:spPr>
        <p:txBody>
          <a:bodyPr/>
          <a:lstStyle/>
          <a:p>
            <a:r>
              <a:rPr lang="hr-HR" sz="3600" dirty="0" smtClean="0"/>
              <a:t>Psihološki problemi               3/5</a:t>
            </a:r>
            <a:endParaRPr lang="hr-HR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692696"/>
            <a:ext cx="7086600" cy="5479504"/>
          </a:xfrm>
        </p:spPr>
        <p:txBody>
          <a:bodyPr/>
          <a:lstStyle/>
          <a:p>
            <a:r>
              <a:rPr lang="hr-HR" sz="2600" dirty="0" smtClean="0"/>
              <a:t>negativna predviđanja</a:t>
            </a:r>
          </a:p>
          <a:p>
            <a:pPr lvl="1"/>
            <a:r>
              <a:rPr lang="hr-HR" sz="2400" dirty="0" smtClean="0"/>
              <a:t>identificiranje </a:t>
            </a:r>
            <a:r>
              <a:rPr lang="hr-HR" sz="2400" dirty="0" err="1" smtClean="0"/>
              <a:t>disfunkcionalnih</a:t>
            </a:r>
            <a:r>
              <a:rPr lang="hr-HR" sz="2400" dirty="0" smtClean="0"/>
              <a:t> misli u trenutku razmišljanja o DZ</a:t>
            </a:r>
          </a:p>
          <a:p>
            <a:pPr lvl="1"/>
            <a:r>
              <a:rPr lang="hr-HR" sz="2400" dirty="0" smtClean="0"/>
              <a:t>eksperiment – testiranje vjerovanja na terapiji</a:t>
            </a:r>
          </a:p>
          <a:p>
            <a:pPr lvl="1"/>
            <a:r>
              <a:rPr lang="hr-HR" sz="2400" dirty="0" smtClean="0"/>
              <a:t>navesti prednosti i nedostatke izvršavanja DZ</a:t>
            </a:r>
          </a:p>
          <a:p>
            <a:pPr lvl="1"/>
            <a:r>
              <a:rPr lang="hr-HR" sz="2400" dirty="0" smtClean="0"/>
              <a:t>rad na AM i vjerovanjima</a:t>
            </a:r>
          </a:p>
          <a:p>
            <a:r>
              <a:rPr lang="hr-HR" sz="2600" dirty="0" smtClean="0"/>
              <a:t>precjenjivanje zahtjeva DZ</a:t>
            </a:r>
          </a:p>
          <a:p>
            <a:pPr lvl="1"/>
            <a:r>
              <a:rPr lang="hr-HR" sz="2400" i="1" dirty="0" smtClean="0"/>
              <a:t>neću imati vremena</a:t>
            </a:r>
          </a:p>
          <a:p>
            <a:pPr lvl="1"/>
            <a:r>
              <a:rPr lang="hr-HR" sz="2400" i="1" dirty="0" smtClean="0"/>
              <a:t>neću imati snage </a:t>
            </a:r>
            <a:r>
              <a:rPr lang="hr-HR" sz="2400" dirty="0" smtClean="0"/>
              <a:t>(koliko je to stvarno zahtjevno, proba ponašanja, eksperiment kao DZ)</a:t>
            </a:r>
          </a:p>
          <a:p>
            <a:r>
              <a:rPr lang="hr-HR" sz="2600" dirty="0" err="1" smtClean="0"/>
              <a:t>perfekcionizam</a:t>
            </a:r>
            <a:endParaRPr lang="hr-HR" sz="2600" dirty="0" smtClean="0"/>
          </a:p>
          <a:p>
            <a:pPr lvl="1"/>
            <a:r>
              <a:rPr lang="hr-HR" sz="2400" dirty="0" smtClean="0"/>
              <a:t>prisjećanje da DZ ne treba biti savršena</a:t>
            </a:r>
          </a:p>
          <a:p>
            <a:pPr lvl="1"/>
            <a:r>
              <a:rPr lang="hr-HR" sz="2400" dirty="0" smtClean="0"/>
              <a:t>zadaci koji uključuju greške</a:t>
            </a:r>
          </a:p>
          <a:p>
            <a:pPr lvl="1"/>
            <a:endParaRPr lang="hr-HR" sz="2400" dirty="0" smtClean="0"/>
          </a:p>
          <a:p>
            <a:endParaRPr lang="hr-HR" sz="2600" dirty="0" smtClean="0"/>
          </a:p>
          <a:p>
            <a:pPr lvl="1"/>
            <a:endParaRPr lang="hr-HR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086600" cy="1120552"/>
          </a:xfrm>
        </p:spPr>
        <p:txBody>
          <a:bodyPr/>
          <a:lstStyle/>
          <a:p>
            <a:r>
              <a:rPr lang="hr-HR" sz="3600" dirty="0" smtClean="0"/>
              <a:t>Psihološki problemi maskirani u praktične                              4/5</a:t>
            </a:r>
            <a:endParaRPr lang="hr-HR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3000" dirty="0" smtClean="0"/>
              <a:t>K smatra kako problem nedostatka vremena, snage, mogućnosti može spriječiti u izvršavanju DZ</a:t>
            </a:r>
          </a:p>
          <a:p>
            <a:pPr lvl="1"/>
            <a:r>
              <a:rPr lang="hr-HR" sz="2600" dirty="0" smtClean="0"/>
              <a:t>T</a:t>
            </a:r>
            <a:r>
              <a:rPr lang="hr-HR" sz="2600" dirty="0" smtClean="0"/>
              <a:t> </a:t>
            </a:r>
            <a:r>
              <a:rPr lang="hr-HR" sz="2600" dirty="0" smtClean="0"/>
              <a:t>-&gt; misao ili vjerovanje = ometajući čimbenik =&gt; istražiti prije razgovora o praktičnim problemima</a:t>
            </a:r>
            <a:endParaRPr lang="hr-HR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000" dirty="0" smtClean="0"/>
              <a:t>Domaća zadaća</a:t>
            </a:r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196752"/>
            <a:ext cx="7086600" cy="4975448"/>
          </a:xfrm>
        </p:spPr>
        <p:txBody>
          <a:bodyPr/>
          <a:lstStyle/>
          <a:p>
            <a:r>
              <a:rPr lang="hr-HR" sz="3000" dirty="0" smtClean="0"/>
              <a:t>obavezni dio BKT-a</a:t>
            </a:r>
          </a:p>
          <a:p>
            <a:r>
              <a:rPr lang="hr-HR" sz="3000" dirty="0" smtClean="0"/>
              <a:t>zadaćom nastojimo proširiti promjene u tijeku jednog </a:t>
            </a:r>
            <a:r>
              <a:rPr lang="hr-HR" sz="3000" dirty="0" smtClean="0"/>
              <a:t>K</a:t>
            </a:r>
            <a:r>
              <a:rPr lang="hr-HR" sz="3000" dirty="0" smtClean="0"/>
              <a:t> </a:t>
            </a:r>
            <a:r>
              <a:rPr lang="hr-HR" sz="3000" dirty="0" smtClean="0"/>
              <a:t>tjedna</a:t>
            </a:r>
          </a:p>
          <a:p>
            <a:r>
              <a:rPr lang="hr-HR" sz="3000" dirty="0" smtClean="0"/>
              <a:t>zadaća omogućava:</a:t>
            </a:r>
          </a:p>
          <a:p>
            <a:pPr lvl="1"/>
            <a:r>
              <a:rPr lang="hr-HR" sz="2600" dirty="0" smtClean="0"/>
              <a:t>daljnje educiranje (</a:t>
            </a:r>
            <a:r>
              <a:rPr lang="hr-HR" sz="2600" dirty="0" err="1" smtClean="0"/>
              <a:t>biblioterapija</a:t>
            </a:r>
            <a:r>
              <a:rPr lang="hr-HR" sz="2600" dirty="0" smtClean="0"/>
              <a:t>)</a:t>
            </a:r>
          </a:p>
          <a:p>
            <a:pPr lvl="1"/>
            <a:r>
              <a:rPr lang="hr-HR" sz="2600" dirty="0" smtClean="0"/>
              <a:t>prikupljanje podataka (</a:t>
            </a:r>
            <a:r>
              <a:rPr lang="hr-HR" sz="2600" dirty="0" err="1" smtClean="0"/>
              <a:t>samomotrenje</a:t>
            </a:r>
            <a:r>
              <a:rPr lang="hr-HR" sz="2600" dirty="0" smtClean="0"/>
              <a:t>)</a:t>
            </a:r>
          </a:p>
          <a:p>
            <a:pPr lvl="1"/>
            <a:r>
              <a:rPr lang="hr-HR" sz="2600" dirty="0" smtClean="0"/>
              <a:t>testiranje misli i vjerovanja</a:t>
            </a:r>
          </a:p>
          <a:p>
            <a:pPr lvl="1"/>
            <a:r>
              <a:rPr lang="hr-HR" sz="2600" dirty="0" smtClean="0"/>
              <a:t>mijenjanje mišljenja</a:t>
            </a:r>
          </a:p>
          <a:p>
            <a:pPr lvl="1"/>
            <a:r>
              <a:rPr lang="hr-HR" sz="2600" dirty="0" smtClean="0"/>
              <a:t>uvježbavanje tehnika</a:t>
            </a:r>
          </a:p>
          <a:p>
            <a:pPr lvl="1"/>
            <a:r>
              <a:rPr lang="hr-HR" sz="2600" dirty="0" smtClean="0"/>
              <a:t>eksperimentiranje s novim ponašanjem</a:t>
            </a:r>
            <a:endParaRPr lang="hr-HR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086600" cy="904528"/>
          </a:xfrm>
        </p:spPr>
        <p:txBody>
          <a:bodyPr/>
          <a:lstStyle/>
          <a:p>
            <a:r>
              <a:rPr lang="hr-HR" sz="3600" dirty="0" smtClean="0"/>
              <a:t>Problemi vezani uz T misli    5/</a:t>
            </a:r>
            <a:r>
              <a:rPr lang="hr-HR" sz="3600" dirty="0" err="1" smtClean="0"/>
              <a:t>5</a:t>
            </a:r>
            <a:endParaRPr lang="hr-HR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196752"/>
            <a:ext cx="7086600" cy="4975448"/>
          </a:xfrm>
        </p:spPr>
        <p:txBody>
          <a:bodyPr/>
          <a:lstStyle/>
          <a:p>
            <a:r>
              <a:rPr lang="hr-HR" sz="3000" dirty="0" smtClean="0"/>
              <a:t>misao ili vjerovanje T </a:t>
            </a:r>
            <a:r>
              <a:rPr lang="hr-HR" sz="3000" dirty="0" smtClean="0"/>
              <a:t>utječe </a:t>
            </a:r>
            <a:r>
              <a:rPr lang="hr-HR" sz="3000" dirty="0" smtClean="0"/>
              <a:t>na poticanje K na izvršavanje DZ</a:t>
            </a:r>
          </a:p>
          <a:p>
            <a:r>
              <a:rPr lang="hr-HR" sz="3000" dirty="0" err="1" smtClean="0"/>
              <a:t>disfunkcionalne</a:t>
            </a:r>
            <a:r>
              <a:rPr lang="hr-HR" sz="3000" dirty="0" smtClean="0"/>
              <a:t> pretpostavke T:</a:t>
            </a:r>
          </a:p>
          <a:p>
            <a:pPr lvl="1"/>
            <a:r>
              <a:rPr lang="hr-HR" sz="2600" i="1" dirty="0" smtClean="0"/>
              <a:t>naljutit će se ako mu se suprotstavim</a:t>
            </a:r>
          </a:p>
          <a:p>
            <a:pPr lvl="1"/>
            <a:r>
              <a:rPr lang="hr-HR" sz="2600" i="1" dirty="0" smtClean="0"/>
              <a:t>sada je preopterećen drugim stvarima</a:t>
            </a:r>
          </a:p>
          <a:p>
            <a:pPr lvl="1"/>
            <a:r>
              <a:rPr lang="hr-HR" sz="2600" i="1" dirty="0" smtClean="0"/>
              <a:t>povrijedit ću ga ako istražujem razloge neizvršavanja DZ</a:t>
            </a:r>
          </a:p>
          <a:p>
            <a:pPr lvl="1"/>
            <a:r>
              <a:rPr lang="hr-HR" sz="2600" i="1" dirty="0" smtClean="0"/>
              <a:t>uvrijedit će se ako mu predložim DZ</a:t>
            </a:r>
          </a:p>
          <a:p>
            <a:r>
              <a:rPr lang="hr-HR" sz="3000" dirty="0" smtClean="0"/>
              <a:t>dopuštanjem K izbjegavanje DZ ne povećavamo izglede za dostizanje cilja</a:t>
            </a:r>
          </a:p>
          <a:p>
            <a:pPr lvl="1"/>
            <a:endParaRPr lang="hr-HR" sz="2600" i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000" dirty="0" smtClean="0"/>
              <a:t>Pregled DZ </a:t>
            </a:r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uvijek pregledati DZ iz prethodne seanse</a:t>
            </a:r>
          </a:p>
          <a:p>
            <a:r>
              <a:rPr lang="hr-HR" dirty="0" smtClean="0"/>
              <a:t>5-15 minuta</a:t>
            </a:r>
          </a:p>
          <a:p>
            <a:r>
              <a:rPr lang="hr-HR" dirty="0" smtClean="0"/>
              <a:t>K i T DZ trebaju tretirati kao KLJUČAN dio terapije</a:t>
            </a:r>
          </a:p>
          <a:p>
            <a:r>
              <a:rPr lang="hr-HR" dirty="0" smtClean="0"/>
              <a:t>pravilno zadana i odrađena DZ</a:t>
            </a:r>
          </a:p>
          <a:p>
            <a:pPr lvl="1"/>
            <a:r>
              <a:rPr lang="hr-HR" dirty="0" smtClean="0"/>
              <a:t>ubrzava napredak</a:t>
            </a:r>
          </a:p>
          <a:p>
            <a:pPr lvl="1"/>
            <a:r>
              <a:rPr lang="hr-HR" dirty="0" smtClean="0"/>
              <a:t>uvježbavanje </a:t>
            </a:r>
            <a:r>
              <a:rPr lang="hr-HR" smtClean="0"/>
              <a:t>terapijskih tehnika</a:t>
            </a: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000" dirty="0" smtClean="0"/>
              <a:t>Zašto DZ ?</a:t>
            </a:r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3000" dirty="0" smtClean="0"/>
              <a:t>pojačava naučeno tijekom seanse</a:t>
            </a:r>
          </a:p>
          <a:p>
            <a:pPr>
              <a:buNone/>
            </a:pPr>
            <a:endParaRPr lang="hr-HR" sz="3000" dirty="0" smtClean="0"/>
          </a:p>
          <a:p>
            <a:r>
              <a:rPr lang="hr-HR" sz="3000" dirty="0" smtClean="0"/>
              <a:t>veći osjećaj </a:t>
            </a:r>
            <a:r>
              <a:rPr lang="hr-HR" sz="3000" dirty="0" err="1" smtClean="0"/>
              <a:t>samoefikasnosti</a:t>
            </a:r>
            <a:endParaRPr lang="hr-HR" sz="3000" dirty="0" smtClean="0"/>
          </a:p>
          <a:p>
            <a:pPr>
              <a:buNone/>
            </a:pPr>
            <a:endParaRPr lang="hr-HR" sz="3000" dirty="0" smtClean="0"/>
          </a:p>
          <a:p>
            <a:r>
              <a:rPr lang="hr-HR" sz="3000" dirty="0" smtClean="0"/>
              <a:t>redovitost u izvršavanju DZ -&gt; bolji napredak </a:t>
            </a:r>
          </a:p>
          <a:p>
            <a:endParaRPr lang="hr-HR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086600" cy="720080"/>
          </a:xfrm>
        </p:spPr>
        <p:txBody>
          <a:bodyPr/>
          <a:lstStyle/>
          <a:p>
            <a:r>
              <a:rPr lang="hr-HR" sz="4000" dirty="0" smtClean="0"/>
              <a:t>Zadavanje DZ			     </a:t>
            </a:r>
            <a:r>
              <a:rPr lang="hr-HR" sz="3600" dirty="0" smtClean="0"/>
              <a:t>1/3</a:t>
            </a:r>
            <a:endParaRPr lang="hr-HR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836712"/>
            <a:ext cx="7086600" cy="5335488"/>
          </a:xfrm>
        </p:spPr>
        <p:txBody>
          <a:bodyPr/>
          <a:lstStyle/>
          <a:p>
            <a:r>
              <a:rPr lang="hr-HR" sz="3000" dirty="0" smtClean="0"/>
              <a:t>planirati za svakog </a:t>
            </a:r>
            <a:r>
              <a:rPr lang="hr-HR" sz="3000" dirty="0" smtClean="0"/>
              <a:t>K</a:t>
            </a:r>
            <a:endParaRPr lang="hr-HR" sz="3000" dirty="0" smtClean="0"/>
          </a:p>
          <a:p>
            <a:r>
              <a:rPr lang="hr-HR" sz="3000" dirty="0" smtClean="0"/>
              <a:t>dogovoriti i osmisliti zajednički</a:t>
            </a:r>
          </a:p>
          <a:p>
            <a:r>
              <a:rPr lang="hr-HR" sz="3000" dirty="0" smtClean="0"/>
              <a:t>uskladiti sa sadržajem i ciljevima seanse</a:t>
            </a:r>
          </a:p>
          <a:p>
            <a:endParaRPr lang="hr-HR" sz="3000" dirty="0"/>
          </a:p>
          <a:p>
            <a:r>
              <a:rPr lang="hr-HR" sz="3000" dirty="0" smtClean="0"/>
              <a:t>uzeti u obzir karakteristike </a:t>
            </a:r>
            <a:r>
              <a:rPr lang="hr-HR" sz="3000" dirty="0" smtClean="0"/>
              <a:t>K:</a:t>
            </a:r>
            <a:endParaRPr lang="hr-HR" sz="3000" dirty="0" smtClean="0"/>
          </a:p>
          <a:p>
            <a:pPr lvl="1"/>
            <a:r>
              <a:rPr lang="hr-HR" sz="2600" dirty="0" smtClean="0"/>
              <a:t>pismenost</a:t>
            </a:r>
          </a:p>
          <a:p>
            <a:pPr lvl="1"/>
            <a:r>
              <a:rPr lang="hr-HR" sz="2600" dirty="0" smtClean="0"/>
              <a:t>motivacija</a:t>
            </a:r>
          </a:p>
          <a:p>
            <a:pPr lvl="1"/>
            <a:r>
              <a:rPr lang="hr-HR" sz="2600" dirty="0" smtClean="0"/>
              <a:t>nivo uznemirenosti </a:t>
            </a:r>
          </a:p>
          <a:p>
            <a:pPr lvl="1"/>
            <a:r>
              <a:rPr lang="hr-HR" sz="2600" dirty="0" smtClean="0"/>
              <a:t>kognitivno funkcioniranje</a:t>
            </a:r>
          </a:p>
          <a:p>
            <a:pPr lvl="1"/>
            <a:r>
              <a:rPr lang="hr-HR" sz="2600" dirty="0" smtClean="0"/>
              <a:t>praktična ograničenja</a:t>
            </a:r>
            <a:endParaRPr lang="hr-HR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086600" cy="976536"/>
          </a:xfrm>
        </p:spPr>
        <p:txBody>
          <a:bodyPr/>
          <a:lstStyle/>
          <a:p>
            <a:r>
              <a:rPr lang="hr-HR" sz="4000" dirty="0"/>
              <a:t>R</a:t>
            </a:r>
            <a:r>
              <a:rPr lang="hr-HR" sz="4000" dirty="0" smtClean="0"/>
              <a:t>edovita DZ			     2/3</a:t>
            </a:r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908720"/>
            <a:ext cx="7364288" cy="5688632"/>
          </a:xfrm>
        </p:spPr>
        <p:txBody>
          <a:bodyPr/>
          <a:lstStyle/>
          <a:p>
            <a:r>
              <a:rPr lang="hr-HR" sz="2800" b="1" dirty="0" smtClean="0"/>
              <a:t>bihevioralna aktivacija </a:t>
            </a:r>
            <a:r>
              <a:rPr lang="hr-HR" sz="2600" dirty="0" smtClean="0"/>
              <a:t>(za neaktivne ili žele nastaviti s prijašnjim aktivnostima; uvježbavanje novih vještina i/ili primjenjivanje rješenja)</a:t>
            </a:r>
          </a:p>
          <a:p>
            <a:r>
              <a:rPr lang="hr-HR" sz="2800" b="1" dirty="0" smtClean="0"/>
              <a:t>motrenje AM </a:t>
            </a:r>
            <a:r>
              <a:rPr lang="hr-HR" sz="2600" dirty="0" smtClean="0"/>
              <a:t>(od 1. seanse; na papir; ZDM; adaptivni odgovor)</a:t>
            </a:r>
          </a:p>
          <a:p>
            <a:r>
              <a:rPr lang="hr-HR" sz="2800" b="1" dirty="0" err="1" smtClean="0"/>
              <a:t>biblioterapija</a:t>
            </a:r>
            <a:r>
              <a:rPr lang="hr-HR" sz="3000" b="1" dirty="0" smtClean="0"/>
              <a:t> </a:t>
            </a:r>
            <a:r>
              <a:rPr lang="hr-HR" sz="2600" dirty="0" smtClean="0"/>
              <a:t>(čitanje i bilježenje reakcija)</a:t>
            </a:r>
          </a:p>
          <a:p>
            <a:r>
              <a:rPr lang="hr-HR" sz="2800" b="1" dirty="0" smtClean="0"/>
              <a:t>pregled zadnje seanse </a:t>
            </a:r>
            <a:r>
              <a:rPr lang="hr-HR" sz="2600" dirty="0" smtClean="0"/>
              <a:t>(čitanje ili slušanje – zaključke, AM, DV, adaptivne odgovore)</a:t>
            </a:r>
          </a:p>
          <a:p>
            <a:r>
              <a:rPr lang="hr-HR" sz="2800" b="1" dirty="0" smtClean="0"/>
              <a:t>priprema za sljedeću seansu </a:t>
            </a:r>
            <a:r>
              <a:rPr lang="hr-HR" sz="2600" dirty="0" smtClean="0"/>
              <a:t>(teme za razgovor)</a:t>
            </a:r>
            <a:endParaRPr lang="hr-HR" sz="2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086600" cy="760512"/>
          </a:xfrm>
        </p:spPr>
        <p:txBody>
          <a:bodyPr/>
          <a:lstStyle/>
          <a:p>
            <a:r>
              <a:rPr lang="hr-HR" sz="4000" dirty="0" smtClean="0"/>
              <a:t>Dodatna DZ			</a:t>
            </a:r>
            <a:r>
              <a:rPr lang="hr-HR" sz="4000" dirty="0"/>
              <a:t> </a:t>
            </a:r>
            <a:r>
              <a:rPr lang="hr-HR" sz="4000" dirty="0" smtClean="0"/>
              <a:t>    </a:t>
            </a:r>
            <a:r>
              <a:rPr lang="hr-HR" sz="4000" dirty="0"/>
              <a:t>3</a:t>
            </a:r>
            <a:r>
              <a:rPr lang="hr-HR" sz="4000" dirty="0" smtClean="0"/>
              <a:t>/</a:t>
            </a:r>
            <a:r>
              <a:rPr lang="hr-HR" sz="4000" dirty="0" err="1" smtClean="0"/>
              <a:t>3</a:t>
            </a:r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0" y="692696"/>
            <a:ext cx="7543800" cy="5479504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hr-HR" sz="2600" b="1" dirty="0" smtClean="0"/>
              <a:t>n</a:t>
            </a:r>
            <a:r>
              <a:rPr lang="hr-HR" sz="2600" b="1" dirty="0" smtClean="0"/>
              <a:t>a </a:t>
            </a:r>
            <a:r>
              <a:rPr lang="hr-HR" sz="2600" b="1" dirty="0" smtClean="0"/>
              <a:t>početnoj seansi </a:t>
            </a:r>
            <a:r>
              <a:rPr lang="hr-HR" sz="2000" dirty="0" smtClean="0"/>
              <a:t>- </a:t>
            </a:r>
            <a:r>
              <a:rPr lang="hr-HR" sz="2400" dirty="0" smtClean="0"/>
              <a:t>dorađivanje liste ciljeva, pozitivne izjave o sebi</a:t>
            </a:r>
          </a:p>
          <a:p>
            <a:pPr>
              <a:buFont typeface="Arial" pitchFamily="34" charset="0"/>
              <a:buChar char="•"/>
            </a:pPr>
            <a:r>
              <a:rPr lang="hr-HR" sz="2600" b="1" dirty="0" smtClean="0"/>
              <a:t>n</a:t>
            </a:r>
            <a:r>
              <a:rPr lang="hr-HR" sz="2600" b="1" dirty="0" smtClean="0"/>
              <a:t>a </a:t>
            </a:r>
            <a:r>
              <a:rPr lang="hr-HR" sz="2600" b="1" dirty="0" smtClean="0"/>
              <a:t>nekoliko sljedećih </a:t>
            </a:r>
            <a:r>
              <a:rPr lang="hr-HR" sz="2000" dirty="0" smtClean="0"/>
              <a:t>- </a:t>
            </a:r>
            <a:r>
              <a:rPr lang="hr-HR" sz="2400" dirty="0" smtClean="0"/>
              <a:t>vrednovanje i odgovaranje na AM</a:t>
            </a:r>
          </a:p>
          <a:p>
            <a:pPr>
              <a:buFont typeface="Arial" pitchFamily="34" charset="0"/>
              <a:buChar char="•"/>
            </a:pPr>
            <a:r>
              <a:rPr lang="hr-HR" sz="2600" b="1" dirty="0" smtClean="0"/>
              <a:t>n</a:t>
            </a:r>
            <a:r>
              <a:rPr lang="hr-HR" sz="2600" b="1" dirty="0" smtClean="0"/>
              <a:t>akon </a:t>
            </a:r>
            <a:r>
              <a:rPr lang="hr-HR" sz="2600" b="1" dirty="0" smtClean="0"/>
              <a:t>identificiranja vjerovanja </a:t>
            </a:r>
            <a:r>
              <a:rPr lang="hr-HR" sz="2000" dirty="0" smtClean="0"/>
              <a:t>- </a:t>
            </a:r>
            <a:r>
              <a:rPr lang="hr-HR" sz="2400" dirty="0" smtClean="0"/>
              <a:t>pregled dijagrama kognitivne konceptualizacije</a:t>
            </a:r>
          </a:p>
          <a:p>
            <a:pPr>
              <a:buFont typeface="Arial" pitchFamily="34" charset="0"/>
              <a:buChar char="•"/>
            </a:pPr>
            <a:r>
              <a:rPr lang="hr-HR" sz="2600" b="1" dirty="0" smtClean="0"/>
              <a:t>n</a:t>
            </a:r>
            <a:r>
              <a:rPr lang="hr-HR" sz="2600" b="1" dirty="0" smtClean="0"/>
              <a:t>akon </a:t>
            </a:r>
            <a:r>
              <a:rPr lang="hr-HR" sz="2600" b="1" dirty="0" smtClean="0"/>
              <a:t>početka </a:t>
            </a:r>
            <a:r>
              <a:rPr lang="hr-HR" sz="2600" b="1" dirty="0" err="1" smtClean="0"/>
              <a:t>restrukturacije</a:t>
            </a:r>
            <a:r>
              <a:rPr lang="hr-HR" sz="2600" b="1" dirty="0"/>
              <a:t> </a:t>
            </a:r>
            <a:r>
              <a:rPr lang="hr-HR" sz="2000" dirty="0" smtClean="0"/>
              <a:t>- </a:t>
            </a:r>
            <a:r>
              <a:rPr lang="hr-HR" sz="2400" dirty="0" smtClean="0"/>
              <a:t>rad na obrascu bazičnog vjerovanja</a:t>
            </a:r>
          </a:p>
          <a:p>
            <a:pPr>
              <a:buFont typeface="Arial" pitchFamily="34" charset="0"/>
              <a:buChar char="•"/>
            </a:pPr>
            <a:r>
              <a:rPr lang="hr-HR" sz="2600" b="1" dirty="0" smtClean="0"/>
              <a:t>n</a:t>
            </a:r>
            <a:r>
              <a:rPr lang="hr-HR" sz="2600" b="1" dirty="0" smtClean="0"/>
              <a:t>akon </a:t>
            </a:r>
            <a:r>
              <a:rPr lang="hr-HR" sz="2600" b="1" dirty="0" smtClean="0"/>
              <a:t>ili prije modifikacije vjerovanja </a:t>
            </a:r>
            <a:r>
              <a:rPr lang="hr-HR" sz="2000" dirty="0" smtClean="0"/>
              <a:t>- </a:t>
            </a:r>
            <a:r>
              <a:rPr lang="hr-HR" sz="2400" dirty="0" smtClean="0"/>
              <a:t>uvježbavanje vještina, ponašanja “kao da”, bihevioralni eksperimenti</a:t>
            </a:r>
          </a:p>
          <a:p>
            <a:pPr>
              <a:buFont typeface="Arial" pitchFamily="34" charset="0"/>
              <a:buChar char="•"/>
            </a:pPr>
            <a:r>
              <a:rPr lang="hr-HR" sz="2600" b="1" dirty="0" smtClean="0"/>
              <a:t>u</a:t>
            </a:r>
            <a:r>
              <a:rPr lang="hr-HR" sz="2600" b="1" dirty="0" smtClean="0"/>
              <a:t> </a:t>
            </a:r>
            <a:r>
              <a:rPr lang="hr-HR" sz="2600" b="1" dirty="0" smtClean="0"/>
              <a:t>završnoj fazi terapije </a:t>
            </a:r>
            <a:r>
              <a:rPr lang="hr-HR" sz="2000" dirty="0" smtClean="0"/>
              <a:t>- </a:t>
            </a:r>
            <a:r>
              <a:rPr lang="hr-HR" sz="2400" dirty="0" smtClean="0"/>
              <a:t>sređivanje terapijskih bilješki, odgovaranje na AM o završetku tretmana, osmišljavanje planova za predviđene teškoće u budućnosti</a:t>
            </a:r>
          </a:p>
          <a:p>
            <a:pPr>
              <a:buNone/>
            </a:pPr>
            <a:endParaRPr lang="hr-HR" sz="2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512" y="76200"/>
            <a:ext cx="7364288" cy="976536"/>
          </a:xfrm>
        </p:spPr>
        <p:txBody>
          <a:bodyPr/>
          <a:lstStyle/>
          <a:p>
            <a:r>
              <a:rPr lang="hr-HR" sz="3900" dirty="0" smtClean="0"/>
              <a:t>Povećanje uspješnosti DZ 1/9 </a:t>
            </a:r>
            <a:endParaRPr lang="hr-HR" sz="39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velika većina lako izvršava DZ, no nekima teško</a:t>
            </a:r>
          </a:p>
          <a:p>
            <a:endParaRPr lang="hr-HR" dirty="0" smtClean="0"/>
          </a:p>
          <a:p>
            <a:r>
              <a:rPr lang="hr-HR" dirty="0" smtClean="0"/>
              <a:t>povećanje vjerojatnosti uspješnosti sa zadaćom -&gt; poboljšanje raspoloženja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086600" cy="760512"/>
          </a:xfrm>
        </p:spPr>
        <p:txBody>
          <a:bodyPr/>
          <a:lstStyle/>
          <a:p>
            <a:r>
              <a:rPr lang="hr-HR" sz="3600" dirty="0" smtClean="0"/>
              <a:t>Prilagođavanje DZ osobi       2/9</a:t>
            </a:r>
            <a:endParaRPr lang="hr-HR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836712"/>
            <a:ext cx="7086600" cy="5335488"/>
          </a:xfrm>
        </p:spPr>
        <p:txBody>
          <a:bodyPr/>
          <a:lstStyle/>
          <a:p>
            <a:r>
              <a:rPr lang="hr-HR" sz="3000" dirty="0" smtClean="0"/>
              <a:t>pažljivo pripremana</a:t>
            </a:r>
          </a:p>
          <a:p>
            <a:r>
              <a:rPr lang="hr-HR" sz="3000" dirty="0" smtClean="0"/>
              <a:t>tip zadaće – karakteristike i želje </a:t>
            </a:r>
            <a:r>
              <a:rPr lang="hr-HR" sz="3000" dirty="0" smtClean="0"/>
              <a:t>K</a:t>
            </a:r>
            <a:endParaRPr lang="hr-HR" sz="3000" dirty="0" smtClean="0"/>
          </a:p>
          <a:p>
            <a:r>
              <a:rPr lang="hr-HR" sz="3000" dirty="0" smtClean="0"/>
              <a:t>količina zadaće – karakteristike </a:t>
            </a:r>
            <a:r>
              <a:rPr lang="hr-HR" sz="3000" dirty="0" smtClean="0"/>
              <a:t>K</a:t>
            </a:r>
            <a:endParaRPr lang="hr-HR" sz="3000" dirty="0" smtClean="0"/>
          </a:p>
          <a:p>
            <a:r>
              <a:rPr lang="hr-HR" sz="3000" dirty="0" smtClean="0"/>
              <a:t>rastavljanje na korake</a:t>
            </a:r>
          </a:p>
          <a:p>
            <a:endParaRPr lang="hr-HR" sz="3000" dirty="0" smtClean="0"/>
          </a:p>
          <a:p>
            <a:r>
              <a:rPr lang="hr-HR" sz="3000" dirty="0" smtClean="0"/>
              <a:t>predvidjeti moguće teškoće – uzeti u obzir dijagnozu i sadašnje probleme</a:t>
            </a:r>
          </a:p>
          <a:p>
            <a:r>
              <a:rPr lang="hr-HR" sz="3000" dirty="0" smtClean="0"/>
              <a:t>neprimjerena DZ uzrokuje osjećaj bespomoćnosti i samokritičnosti kod </a:t>
            </a:r>
            <a:r>
              <a:rPr lang="hr-HR" sz="3000" dirty="0" smtClean="0"/>
              <a:t>K</a:t>
            </a:r>
            <a:endParaRPr lang="hr-HR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086600" cy="760512"/>
          </a:xfrm>
        </p:spPr>
        <p:txBody>
          <a:bodyPr/>
          <a:lstStyle/>
          <a:p>
            <a:r>
              <a:rPr lang="hr-HR" sz="3600" dirty="0" smtClean="0"/>
              <a:t>Osiguravanje objašnjenja     3/9</a:t>
            </a:r>
            <a:endParaRPr lang="hr-HR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836712"/>
            <a:ext cx="7086600" cy="5335488"/>
          </a:xfrm>
        </p:spPr>
        <p:txBody>
          <a:bodyPr/>
          <a:lstStyle/>
          <a:p>
            <a:r>
              <a:rPr lang="hr-HR" sz="3000" dirty="0" smtClean="0"/>
              <a:t>razlozi za ispunjavanje DZ</a:t>
            </a:r>
          </a:p>
          <a:p>
            <a:endParaRPr lang="hr-HR" sz="3000" dirty="0" smtClean="0"/>
          </a:p>
          <a:p>
            <a:r>
              <a:rPr lang="hr-HR" sz="3000" dirty="0" smtClean="0"/>
              <a:t>na početku terapije T daje kratko objašnjenje</a:t>
            </a:r>
          </a:p>
          <a:p>
            <a:r>
              <a:rPr lang="hr-HR" sz="3000" dirty="0" smtClean="0"/>
              <a:t>kasnije T potiče K na razmišljanje o svrsi zadaće</a:t>
            </a:r>
          </a:p>
          <a:p>
            <a:endParaRPr lang="hr-HR" sz="3000" dirty="0" smtClean="0"/>
          </a:p>
          <a:p>
            <a:r>
              <a:rPr lang="hr-HR" sz="3000" dirty="0" smtClean="0"/>
              <a:t>+ brže će se osjećati bolje ako se potrude oko DZ</a:t>
            </a:r>
            <a:endParaRPr lang="hr-HR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usTeam_am_23">
  <a:themeElements>
    <a:clrScheme name="BusTeam_am_23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BusTeam_am_2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usTeam_am_2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Team_am_2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Team_am_2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Team_am_2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Team_am_2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Team_am_2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13">
        <a:dk1>
          <a:srgbClr val="3E3E5C"/>
        </a:dk1>
        <a:lt1>
          <a:srgbClr val="FFFFFF"/>
        </a:lt1>
        <a:dk2>
          <a:srgbClr val="666699"/>
        </a:dk2>
        <a:lt2>
          <a:srgbClr val="FFCC66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Teacher_am_30 PowerPlugs Templates for PowerPoint</Template>
  <TotalTime>176</TotalTime>
  <Words>873</Words>
  <Application>Microsoft Office PowerPoint</Application>
  <PresentationFormat>Prikaz na zaslonu (4:3)</PresentationFormat>
  <Paragraphs>144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21</vt:i4>
      </vt:variant>
    </vt:vector>
  </HeadingPairs>
  <TitlesOfParts>
    <vt:vector size="22" baseType="lpstr">
      <vt:lpstr>BusTeam_am_23</vt:lpstr>
      <vt:lpstr>ULOGA DOMAĆE ZADAĆE U BKT</vt:lpstr>
      <vt:lpstr>Domaća zadaća</vt:lpstr>
      <vt:lpstr>Zašto DZ ?</vt:lpstr>
      <vt:lpstr>Zadavanje DZ        1/3</vt:lpstr>
      <vt:lpstr>Redovita DZ        2/3</vt:lpstr>
      <vt:lpstr>Dodatna DZ        3/3</vt:lpstr>
      <vt:lpstr>Povećanje uspješnosti DZ 1/9 </vt:lpstr>
      <vt:lpstr>Prilagođavanje DZ osobi       2/9</vt:lpstr>
      <vt:lpstr>Osiguravanje objašnjenja     3/9</vt:lpstr>
      <vt:lpstr>Određivanje DZ u suradnji s klijentom                                 4/9</vt:lpstr>
      <vt:lpstr>Zadavanje DZ BEZ GUBITKA  5/9</vt:lpstr>
      <vt:lpstr>Započinjanje DZ na seansi    6/9</vt:lpstr>
      <vt:lpstr>Zapamćivanje izvršavanja DZ             7/9</vt:lpstr>
      <vt:lpstr>Predviđanje problema           8/9</vt:lpstr>
      <vt:lpstr>Priprema za moguće negativne ishode                                     9/9</vt:lpstr>
      <vt:lpstr>Konceptualizacija teškoća 1/5</vt:lpstr>
      <vt:lpstr>Praktični problemi                 2/5</vt:lpstr>
      <vt:lpstr>Psihološki problemi               3/5</vt:lpstr>
      <vt:lpstr>Psihološki problemi maskirani u praktične                              4/5</vt:lpstr>
      <vt:lpstr>Problemi vezani uz T misli    5/5</vt:lpstr>
      <vt:lpstr>Pregled DZ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ULOGA DOMAĆE ZADAĆE U BKT</dc:title>
  <dc:creator>Microsoft</dc:creator>
  <cp:lastModifiedBy>Microsoft</cp:lastModifiedBy>
  <cp:revision>23</cp:revision>
  <dcterms:created xsi:type="dcterms:W3CDTF">2018-10-17T16:41:28Z</dcterms:created>
  <dcterms:modified xsi:type="dcterms:W3CDTF">2018-10-19T14:10:36Z</dcterms:modified>
</cp:coreProperties>
</file>