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3" r:id="rId18"/>
    <p:sldId id="274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33B75-4F7D-430C-9AF8-9F8CDDD5AF38}" type="datetimeFigureOut">
              <a:rPr lang="hr-HR" smtClean="0"/>
              <a:t>11.11.2018.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E9ADF-09CC-4D3A-B9AE-DFFED533A1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2116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BB74C-1A86-41F5-A637-A6DCCA04B5BE}" type="datetimeFigureOut">
              <a:rPr lang="hr-HR" smtClean="0"/>
              <a:t>11.11.2018.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2EC02-46EB-4E41-8197-0E5C02E108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45121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2EC02-46EB-4E41-8197-0E5C02E10809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34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FA6F-43E7-4AEB-822D-DA81EDED14B7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87828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2DC36-E938-4F7E-8AA6-E8F7A096DA90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888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3BB77-E743-4889-8397-281D893D1C8F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850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F1EE-F0A7-4652-8814-5979C479D7E6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216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6EABB275-AA31-4837-9A45-EF85A25689F9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873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82CB6-07D2-40BD-B6D2-0DEB0097C1BF}" type="datetime1">
              <a:rPr lang="hr-HR" smtClean="0"/>
              <a:t>11.11.2018.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884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1CC8B-5C7E-4882-A909-2B324FB18A1C}" type="datetime1">
              <a:rPr lang="hr-HR" smtClean="0"/>
              <a:t>11.11.2018.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164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0A55-98F2-442B-9FAB-C17A00A058A4}" type="datetime1">
              <a:rPr lang="hr-HR" smtClean="0"/>
              <a:t>11.11.2018.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432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5B92B-34CB-4F88-8CF2-DA62DCCD8955}" type="datetime1">
              <a:rPr lang="hr-HR" smtClean="0"/>
              <a:t>11.11.2018.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66044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DA99-54D2-4F81-ADAF-12F3B244D9A6}" type="datetime1">
              <a:rPr lang="hr-HR" smtClean="0"/>
              <a:t>11.11.2018.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7587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369F3A6E-B05C-4E8F-BCD7-B47F390F721B}" type="datetime1">
              <a:rPr lang="hr-HR" smtClean="0"/>
              <a:t>11.11.2018.</a:t>
            </a:fld>
            <a:endParaRPr lang="hr-H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19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261953CA-16BE-4172-86CE-4FB159368508}" type="datetime1">
              <a:rPr lang="hr-HR" smtClean="0"/>
              <a:t>11.11.2018.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hr-H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BB8031D-3D7B-439D-A1E5-0040DFC801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914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5" r:id="rId1"/>
    <p:sldLayoutId id="2147484116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976" y="1403796"/>
            <a:ext cx="8113452" cy="2363703"/>
          </a:xfrm>
        </p:spPr>
        <p:txBody>
          <a:bodyPr>
            <a:normAutofit/>
          </a:bodyPr>
          <a:lstStyle/>
          <a:p>
            <a:pPr algn="ctr"/>
            <a:r>
              <a:rPr lang="hr-HR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ULOGA DOMAĆE ZADAĆE U BKT - u</a:t>
            </a:r>
            <a:endParaRPr lang="hr-HR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2730" y="4453514"/>
            <a:ext cx="7891272" cy="1069848"/>
          </a:xfrm>
        </p:spPr>
        <p:txBody>
          <a:bodyPr>
            <a:noAutofit/>
          </a:bodyPr>
          <a:lstStyle/>
          <a:p>
            <a:pPr algn="ctr"/>
            <a:r>
              <a:rPr lang="hr-HR" sz="1800" b="1" dirty="0" smtClean="0">
                <a:solidFill>
                  <a:schemeClr val="tx1"/>
                </a:solidFill>
              </a:rPr>
              <a:t>Kristina Boban, mag. psihologije</a:t>
            </a:r>
          </a:p>
          <a:p>
            <a:pPr algn="ctr"/>
            <a:r>
              <a:rPr lang="hr-HR" sz="1800" b="1" dirty="0" smtClean="0">
                <a:solidFill>
                  <a:schemeClr val="tx1"/>
                </a:solidFill>
              </a:rPr>
              <a:t>Praktikum iz bihevioralno – kognitivnih terapija II</a:t>
            </a:r>
          </a:p>
          <a:p>
            <a:pPr algn="ctr"/>
            <a:r>
              <a:rPr lang="hr-HR" sz="1800" b="1" dirty="0" smtClean="0">
                <a:solidFill>
                  <a:schemeClr val="tx1"/>
                </a:solidFill>
              </a:rPr>
              <a:t>Split, 17.11.2018.</a:t>
            </a:r>
            <a:endParaRPr lang="hr-HR" sz="18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583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58022"/>
            <a:ext cx="10058400" cy="1609344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2. Osiguravanje objašnjenja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773679"/>
            <a:ext cx="10058400" cy="4050792"/>
          </a:xfrm>
        </p:spPr>
        <p:txBody>
          <a:bodyPr>
            <a:normAutofit/>
          </a:bodyPr>
          <a:lstStyle/>
          <a:p>
            <a:r>
              <a:rPr lang="hr-HR" sz="1800" dirty="0"/>
              <a:t>p</a:t>
            </a:r>
            <a:r>
              <a:rPr lang="hr-HR" sz="1800" dirty="0" smtClean="0"/>
              <a:t>acijent će vjerojatnije ispunjavat zadaće ako razumije zbog čega to radi</a:t>
            </a:r>
          </a:p>
          <a:p>
            <a:r>
              <a:rPr lang="hr-HR" sz="1800" dirty="0"/>
              <a:t>n</a:t>
            </a:r>
            <a:r>
              <a:rPr lang="hr-HR" sz="1800" dirty="0" smtClean="0"/>
              <a:t>a početku terapeut osigurava kratko objašnjenje, poslije, kako terapije odmiče, terapeut potiče pacijenta da razmišlja o svrsi određene zadaće</a:t>
            </a:r>
          </a:p>
          <a:p>
            <a:r>
              <a:rPr lang="hr-HR" sz="1800" dirty="0"/>
              <a:t>b</a:t>
            </a:r>
            <a:r>
              <a:rPr lang="hr-HR" sz="1800" dirty="0" smtClean="0"/>
              <a:t>rže će se osjećati bolje ako se potrudi – </a:t>
            </a:r>
            <a:r>
              <a:rPr lang="hr-HR" sz="1800" i="1" dirty="0" smtClean="0"/>
              <a:t>„Istraživanja pokazuju da ljudi koji rade terapijske zadaće općenito brže napreduju od onih koji ih ne rade.”</a:t>
            </a:r>
            <a:endParaRPr lang="hr-H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10</a:t>
            </a:fld>
            <a:endParaRPr lang="hr-H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149" y="3406645"/>
            <a:ext cx="2651124" cy="345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75539"/>
            <a:ext cx="10058400" cy="1609344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3. Određivanje DZ u suradnji s pacijentom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84101"/>
            <a:ext cx="10058400" cy="4251574"/>
          </a:xfrm>
        </p:spPr>
        <p:txBody>
          <a:bodyPr>
            <a:normAutofit/>
          </a:bodyPr>
          <a:lstStyle/>
          <a:p>
            <a:r>
              <a:rPr lang="hr-HR" sz="1800" dirty="0" smtClean="0"/>
              <a:t>Jako bitno je da se pacijent složi sa DZ</a:t>
            </a:r>
          </a:p>
          <a:p>
            <a:r>
              <a:rPr lang="hr-HR" sz="1800" dirty="0" smtClean="0"/>
              <a:t>Kako terapija napreduje terapeut ohrabruje pacijenta da sam sebi zadaje zadaće</a:t>
            </a:r>
          </a:p>
          <a:p>
            <a:r>
              <a:rPr lang="hr-HR" sz="1800" dirty="0" smtClean="0"/>
              <a:t>Popustljivi pacijenti se mogu složiti sa zadaćom na seansi ali je ne uspijevaju ispuniti </a:t>
            </a:r>
            <a:r>
              <a:rPr lang="hr-HR" sz="1800" dirty="0" smtClean="0">
                <a:sym typeface="Wingdings" panose="05000000000000000000" pitchFamily="2" charset="2"/>
              </a:rPr>
              <a:t></a:t>
            </a:r>
            <a:r>
              <a:rPr lang="hr-HR" sz="1800" dirty="0" smtClean="0"/>
              <a:t> kada terapeut primjeti takav oblik ponašanja:</a:t>
            </a:r>
          </a:p>
          <a:p>
            <a:pPr marL="0" indent="0">
              <a:buNone/>
            </a:pPr>
            <a:r>
              <a:rPr lang="hr-HR" sz="1800" i="1" dirty="0" smtClean="0"/>
              <a:t>„Koliko je, po vašem mišljenu, vjerojatno da ćete ispuniti DZ nekoliko puta tjedno”, „Mislite li da vam ovo stvarno može pomoći?”, „Želite li možda to napraviti u mislima, pa   ćemo sljedeći put na seansi to ispuniti zajedno?”</a:t>
            </a:r>
            <a:endParaRPr lang="hr-HR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75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4. Zadavanje zadaće „bez gubitka”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Korisni podaci se mogu dobiti čak i ako pacijent ne uspije dovršiti svoju zadaću </a:t>
            </a:r>
            <a:r>
              <a:rPr lang="hr-HR" sz="1800" dirty="0" smtClean="0">
                <a:sym typeface="Wingdings" panose="05000000000000000000" pitchFamily="2" charset="2"/>
              </a:rPr>
              <a:t> manje je vjerojatno da će pacijent koji ne uspije napraviti zadaću okriviti sebe za neuspjeh i zbog toga se osjećati uznemireno</a:t>
            </a:r>
          </a:p>
          <a:p>
            <a:r>
              <a:rPr lang="hr-HR" sz="1800" dirty="0" smtClean="0">
                <a:sym typeface="Wingdings" panose="05000000000000000000" pitchFamily="2" charset="2"/>
              </a:rPr>
              <a:t>Kada pacijenti ne uspjevaju napraviti značajan pomak u svojoj zadaći  terapeut treba otkriti psihološke i/ili praktične prepreke koji ih ometaju i naglasiti kolika je važna DZ!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843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5. Započinjanje zadaće na seansi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Terapeut – može procijeniti je li zadatak po težini primjeren pacijentu</a:t>
            </a:r>
          </a:p>
          <a:p>
            <a:r>
              <a:rPr lang="hr-HR" sz="1800" dirty="0" smtClean="0"/>
              <a:t>Pacijent – lakše mu je zadaću nastaviti nego li je započeti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13</a:t>
            </a:fld>
            <a:endParaRPr lang="hr-H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15" y="3207646"/>
            <a:ext cx="4106135" cy="365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1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6. Zapamćivanje izvršavanja zadaće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Združivanje zadaće s nekom drugom dnevnom aktivnosti (npr. pogledati tablicu aktivnosti svaki put kada ručate ili neposredno prije spavanje)</a:t>
            </a:r>
          </a:p>
          <a:p>
            <a:r>
              <a:rPr lang="hr-HR" sz="1800" dirty="0" smtClean="0"/>
              <a:t>Zalijepiti bilješke na vidljivo mjesto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14</a:t>
            </a:fld>
            <a:endParaRPr lang="hr-H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520" y="3712146"/>
            <a:ext cx="30956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7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11145"/>
            <a:ext cx="10058400" cy="1408562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7. Predviđanje problema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41679"/>
            <a:ext cx="10058400" cy="4330521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hr-HR" sz="1800" dirty="0" smtClean="0"/>
              <a:t> Je li količina zadaće primjerena pacijentu?</a:t>
            </a:r>
          </a:p>
          <a:p>
            <a:pPr>
              <a:buAutoNum type="arabicPeriod"/>
            </a:pPr>
            <a:r>
              <a:rPr lang="hr-HR" sz="1800" dirty="0" smtClean="0"/>
              <a:t> Je li primjerena njena težina?</a:t>
            </a:r>
          </a:p>
          <a:p>
            <a:pPr>
              <a:buAutoNum type="arabicPeriod"/>
            </a:pPr>
            <a:r>
              <a:rPr lang="hr-HR" sz="1800" dirty="0" smtClean="0"/>
              <a:t> Čini li se prezahtjevnom?</a:t>
            </a:r>
          </a:p>
          <a:p>
            <a:pPr>
              <a:buAutoNum type="arabicPeriod"/>
            </a:pPr>
            <a:r>
              <a:rPr lang="hr-HR" sz="1800" dirty="0" smtClean="0"/>
              <a:t> Je li logički povezana s pacijentovim ciljevima?</a:t>
            </a:r>
          </a:p>
          <a:p>
            <a:pPr>
              <a:buAutoNum type="arabicPeriod"/>
            </a:pPr>
            <a:r>
              <a:rPr lang="hr-HR" sz="1800" dirty="0" smtClean="0"/>
              <a:t> Koliko je vjeroajtno da će je pacijent napraviti?</a:t>
            </a:r>
          </a:p>
          <a:p>
            <a:pPr>
              <a:buAutoNum type="arabicPeriod"/>
            </a:pPr>
            <a:r>
              <a:rPr lang="hr-HR" sz="1800" dirty="0" smtClean="0"/>
              <a:t> Koji praktični problemi mogu omesti izvršavanje zadaće?</a:t>
            </a:r>
          </a:p>
          <a:p>
            <a:pPr>
              <a:buAutoNum type="arabicPeriod"/>
            </a:pPr>
            <a:r>
              <a:rPr lang="hr-HR" sz="1800" dirty="0" smtClean="0"/>
              <a:t> Koje misli mogu omesti izvršavanje zadaće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15</a:t>
            </a:fld>
            <a:endParaRPr lang="hr-HR"/>
          </a:p>
        </p:txBody>
      </p:sp>
      <p:sp>
        <p:nvSpPr>
          <p:cNvPr id="6" name="Action Button: Help 5">
            <a:hlinkClick r:id="" action="ppaction://noaction" highlightClick="1"/>
          </p:cNvPr>
          <p:cNvSpPr/>
          <p:nvPr/>
        </p:nvSpPr>
        <p:spPr>
          <a:xfrm>
            <a:off x="8637087" y="2899356"/>
            <a:ext cx="2434107" cy="2034862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12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120" y="1818497"/>
            <a:ext cx="10408008" cy="2866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dirty="0" smtClean="0"/>
              <a:t>Terapeut traži od pacijenta PROCJENU VJEROJATNOSTI IZVRŠAVANJA DZ </a:t>
            </a:r>
            <a:r>
              <a:rPr lang="hr-HR" sz="1800" dirty="0" smtClean="0">
                <a:sym typeface="Wingdings" panose="05000000000000000000" pitchFamily="2" charset="2"/>
              </a:rPr>
              <a:t> ako terapeut nije siguran najmanje 90 – 100% da će pacijent moći i htjeti napraviti zadaću:</a:t>
            </a:r>
            <a:r>
              <a:rPr lang="hr-HR" sz="1800" dirty="0">
                <a:sym typeface="Wingdings" panose="05000000000000000000" pitchFamily="2" charset="2"/>
              </a:rPr>
              <a:t> </a:t>
            </a:r>
            <a:r>
              <a:rPr lang="hr-HR" sz="1800" dirty="0" smtClean="0">
                <a:sym typeface="Wingdings" panose="05000000000000000000" pitchFamily="2" charset="2"/>
              </a:rPr>
              <a:t>-    </a:t>
            </a:r>
          </a:p>
          <a:p>
            <a:pPr marL="0" indent="0">
              <a:buNone/>
            </a:pPr>
            <a:r>
              <a:rPr lang="hr-HR" sz="1800" dirty="0" smtClean="0">
                <a:sym typeface="Wingdings" panose="05000000000000000000" pitchFamily="2" charset="2"/>
              </a:rPr>
              <a:t>	 PROBA PONAŠANJA</a:t>
            </a:r>
          </a:p>
          <a:p>
            <a:pPr marL="0" indent="0">
              <a:buNone/>
            </a:pPr>
            <a:r>
              <a:rPr lang="hr-HR" sz="1800" dirty="0" smtClean="0">
                <a:sym typeface="Wingdings" panose="05000000000000000000" pitchFamily="2" charset="2"/>
              </a:rPr>
              <a:t>	 PREDLAGANJE DRUGAČIJE ZADAĆE – ako terapeut procijeni da je zadaća </a:t>
            </a:r>
          </a:p>
          <a:p>
            <a:pPr marL="0" indent="0">
              <a:buNone/>
            </a:pPr>
            <a:r>
              <a:rPr lang="hr-HR" sz="1800" dirty="0">
                <a:sym typeface="Wingdings" panose="05000000000000000000" pitchFamily="2" charset="2"/>
              </a:rPr>
              <a:t> </a:t>
            </a:r>
            <a:r>
              <a:rPr lang="hr-HR" sz="1800" dirty="0" smtClean="0">
                <a:sym typeface="Wingdings" panose="05000000000000000000" pitchFamily="2" charset="2"/>
              </a:rPr>
              <a:t>               neprimjerena ili ako proba zadaće nije bila dovoljno učinkovita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5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8. Priprema za moguće negativne ishode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54558"/>
            <a:ext cx="10058400" cy="4317642"/>
          </a:xfrm>
        </p:spPr>
        <p:txBody>
          <a:bodyPr>
            <a:normAutofit/>
          </a:bodyPr>
          <a:lstStyle/>
          <a:p>
            <a:r>
              <a:rPr lang="hr-HR" sz="1800" dirty="0" smtClean="0"/>
              <a:t>Terapeut može tražiti od pacijenta da unaprijed odgovori na predviđene AM</a:t>
            </a:r>
          </a:p>
          <a:p>
            <a:r>
              <a:rPr lang="hr-HR" sz="1800" dirty="0" smtClean="0"/>
              <a:t>Unaprijed razgovarati o mogućm problemima znači smanjiti moguću demoralizaciju kada pacijent kritizira sebe!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271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241" y="304328"/>
            <a:ext cx="10058400" cy="1609344"/>
          </a:xfrm>
        </p:spPr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18</a:t>
            </a:fld>
            <a:endParaRPr lang="hr-H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212" y="1799209"/>
            <a:ext cx="4514850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181" y="136903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solidFill>
                  <a:srgbClr val="CC0000"/>
                </a:solidFill>
              </a:rPr>
              <a:t>DOMAĆA ZADAĆA</a:t>
            </a:r>
            <a:endParaRPr lang="hr-HR" sz="40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58345"/>
            <a:ext cx="10205315" cy="3451537"/>
          </a:xfrm>
        </p:spPr>
        <p:txBody>
          <a:bodyPr>
            <a:noAutofit/>
          </a:bodyPr>
          <a:lstStyle/>
          <a:p>
            <a:r>
              <a:rPr lang="hr-HR" sz="1800" dirty="0" smtClean="0"/>
              <a:t>Integralni, obvezni dio kognitivne terapije (Beck i sur. 1979.)</a:t>
            </a:r>
          </a:p>
          <a:p>
            <a:pPr marL="0" indent="0">
              <a:buNone/>
            </a:pPr>
            <a:endParaRPr lang="hr-HR" sz="1800" dirty="0" smtClean="0"/>
          </a:p>
          <a:p>
            <a:r>
              <a:rPr lang="hr-HR" sz="1800" dirty="0" smtClean="0"/>
              <a:t>Dobro osmišljena DZ omogućava pacijentu: 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- daljnje educiranje (biblioterapija)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- prikupljanje podataka (motrenje misli, osjećaja i ponašanja)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- testiranje misli i vjerovanja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- mijenjanje mišljenja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- uvježbavanje kognitivnih i bihevioralnih tehnika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	</a:t>
            </a:r>
            <a:r>
              <a:rPr lang="hr-HR" sz="1800" dirty="0" smtClean="0"/>
              <a:t>- eksperimentiranje </a:t>
            </a:r>
            <a:r>
              <a:rPr lang="hr-HR" sz="1800" dirty="0" smtClean="0"/>
              <a:t>novim ponašanjima</a:t>
            </a:r>
            <a:endParaRPr lang="hr-H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2</a:t>
            </a:fld>
            <a:endParaRPr lang="hr-HR"/>
          </a:p>
        </p:txBody>
      </p:sp>
      <p:sp>
        <p:nvSpPr>
          <p:cNvPr id="4" name="TextBox 3"/>
          <p:cNvSpPr txBox="1"/>
          <p:nvPr/>
        </p:nvSpPr>
        <p:spPr>
          <a:xfrm>
            <a:off x="1083037" y="5509359"/>
            <a:ext cx="9490517" cy="70788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DZ može POJAČATI ono što se učilo na terapijskoj seansi, vodi POVEĆANJU pacijentova osjećaja SAMOEFIKASNOSTI!</a:t>
            </a:r>
            <a:endParaRPr lang="hr-H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4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038" y="407359"/>
            <a:ext cx="10058400" cy="996438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solidFill>
                  <a:srgbClr val="CC0000"/>
                </a:solidFill>
              </a:rPr>
              <a:t>ZADAVANJE DOMAĆE ZADAĆE</a:t>
            </a:r>
            <a:endParaRPr lang="hr-HR" sz="40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88" y="1622739"/>
            <a:ext cx="10637950" cy="5015170"/>
          </a:xfrm>
        </p:spPr>
        <p:txBody>
          <a:bodyPr>
            <a:noAutofit/>
          </a:bodyPr>
          <a:lstStyle/>
          <a:p>
            <a:r>
              <a:rPr lang="hr-HR" sz="1800" dirty="0" smtClean="0"/>
              <a:t>Planira se za svakog pacijenta posebno</a:t>
            </a:r>
          </a:p>
          <a:p>
            <a:r>
              <a:rPr lang="hr-HR" sz="1800" dirty="0" smtClean="0"/>
              <a:t>Zajednički se dogovara i osmišljava u skladu sa: </a:t>
            </a:r>
          </a:p>
          <a:p>
            <a:pPr marL="0" indent="0">
              <a:buNone/>
            </a:pPr>
            <a:r>
              <a:rPr lang="hr-HR" sz="1800" dirty="0" smtClean="0"/>
              <a:t>		- sadržajem i ciljevima seanse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- terapeutovim i pacijentovim krajnjim terapijskim ciljevima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- terapeutovom konceptualizacijom pacijenta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- pacijentovim stanjem na terapiji</a:t>
            </a:r>
          </a:p>
          <a:p>
            <a:pPr marL="0" indent="0">
              <a:buNone/>
            </a:pPr>
            <a:r>
              <a:rPr lang="hr-HR" sz="1800" dirty="0"/>
              <a:t>	</a:t>
            </a:r>
            <a:r>
              <a:rPr lang="hr-HR" sz="1800" dirty="0" smtClean="0"/>
              <a:t>	- individualnim karakteristikama pacijenta (pismenost,   </a:t>
            </a:r>
          </a:p>
          <a:p>
            <a:pPr marL="0" indent="0">
              <a:buNone/>
            </a:pPr>
            <a:r>
              <a:rPr lang="hr-HR" sz="1800" dirty="0"/>
              <a:t> </a:t>
            </a:r>
            <a:r>
              <a:rPr lang="hr-HR" sz="1800" dirty="0" smtClean="0"/>
              <a:t>                          motivacija i želja za izvršavanjem zadaće, nivo    </a:t>
            </a:r>
          </a:p>
          <a:p>
            <a:pPr marL="0" indent="0">
              <a:buNone/>
            </a:pPr>
            <a:r>
              <a:rPr lang="hr-HR" sz="1800" dirty="0"/>
              <a:t> </a:t>
            </a:r>
            <a:r>
              <a:rPr lang="hr-HR" sz="1800" dirty="0" smtClean="0"/>
              <a:t>                          uznemirenosti i kognitivnog funkcioniranja, praktična ograničenja)</a:t>
            </a:r>
          </a:p>
          <a:p>
            <a:pPr marL="0" indent="0">
              <a:buNone/>
            </a:pPr>
            <a:endParaRPr lang="hr-HR" sz="1800" dirty="0" smtClean="0"/>
          </a:p>
          <a:p>
            <a:r>
              <a:rPr lang="hr-HR" sz="1800" dirty="0" smtClean="0"/>
              <a:t>U ranoj fazi terapije teraput predlaže zadaće te postupno od pacijenta traži osmišljavanje svoje vlastite zadaće kako terapija odmiče.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83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915" y="162195"/>
            <a:ext cx="10058400" cy="1202371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solidFill>
                  <a:srgbClr val="CC0000"/>
                </a:solidFill>
              </a:rPr>
              <a:t>REDOVITA DOMAĆA ZADAĆA</a:t>
            </a:r>
            <a:endParaRPr lang="hr-HR" sz="40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199" y="2138646"/>
            <a:ext cx="5351013" cy="4719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BIHEVIORALNA AKTIVACIJA</a:t>
            </a:r>
            <a:endParaRPr lang="hr-H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Tx/>
              <a:buChar char="-"/>
            </a:pPr>
            <a:r>
              <a:rPr lang="hr-HR" sz="1800" dirty="0" smtClean="0"/>
              <a:t>posebno je važna za neaktivne pacijente</a:t>
            </a:r>
          </a:p>
          <a:p>
            <a:pPr>
              <a:buFontTx/>
              <a:buChar char="-"/>
            </a:pPr>
            <a:r>
              <a:rPr lang="hr-HR" sz="1800" dirty="0"/>
              <a:t>p</a:t>
            </a:r>
            <a:r>
              <a:rPr lang="hr-HR" sz="1800" dirty="0" smtClean="0"/>
              <a:t>acijenti čiji je cilj nastaviti s prijašnjim aktivnostima ili obogatiti svoje živote eksperimentirajući novim aktivnostima – </a:t>
            </a:r>
            <a:r>
              <a:rPr lang="hr-HR" sz="1800" i="1" dirty="0" smtClean="0"/>
              <a:t>npr. </a:t>
            </a:r>
            <a:r>
              <a:rPr lang="hr-HR" sz="1800" i="1" dirty="0"/>
              <a:t>t</a:t>
            </a:r>
            <a:r>
              <a:rPr lang="hr-HR" sz="1800" i="1" dirty="0" smtClean="0"/>
              <a:t>ablice aktivnosti</a:t>
            </a:r>
          </a:p>
          <a:p>
            <a:pPr>
              <a:buFontTx/>
              <a:buChar char="-"/>
            </a:pPr>
            <a:r>
              <a:rPr lang="hr-HR" sz="1800" dirty="0"/>
              <a:t>u</a:t>
            </a:r>
            <a:r>
              <a:rPr lang="hr-HR" sz="1800" dirty="0" smtClean="0"/>
              <a:t>vježbavanje novih vještina i / ili primjenjivanje rješenja proizašlih iz rješavanja problema</a:t>
            </a: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4</a:t>
            </a:fld>
            <a:endParaRPr lang="hr-H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76193"/>
              </p:ext>
            </p:extLst>
          </p:nvPr>
        </p:nvGraphicFramePr>
        <p:xfrm>
          <a:off x="5409127" y="1943159"/>
          <a:ext cx="6542080" cy="3672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307"/>
                <a:gridCol w="1121700"/>
                <a:gridCol w="726273"/>
                <a:gridCol w="817760"/>
                <a:gridCol w="817760"/>
                <a:gridCol w="817760"/>
                <a:gridCol w="817760"/>
                <a:gridCol w="817760"/>
              </a:tblGrid>
              <a:tr h="459004">
                <a:tc>
                  <a:txBody>
                    <a:bodyPr/>
                    <a:lstStyle/>
                    <a:p>
                      <a:pPr algn="ctr"/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/>
                        <a:t>PON</a:t>
                      </a:r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UTO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SRI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ČET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PET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SUB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NED</a:t>
                      </a:r>
                      <a:endParaRPr lang="hr-HR" dirty="0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O8-O9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Jutarnji</a:t>
                      </a:r>
                      <a:r>
                        <a:rPr lang="hr-HR" sz="1200" baseline="0" dirty="0" smtClean="0"/>
                        <a:t> poslovi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09-10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učenje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10 -11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terapija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11-12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Šetnja s prijateljima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12-13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ručak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13-14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Pripreme za školi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9004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14-15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Sat kemije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26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96450"/>
            <a:ext cx="11273874" cy="543565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MOTRENJE AUTOMATSKIH MISLI</a:t>
            </a:r>
          </a:p>
          <a:p>
            <a:pPr>
              <a:buFontTx/>
              <a:buChar char="-"/>
            </a:pPr>
            <a:r>
              <a:rPr lang="hr-HR" sz="1800" dirty="0" smtClean="0"/>
              <a:t>zadaje se od prve seanse</a:t>
            </a:r>
          </a:p>
          <a:p>
            <a:pPr>
              <a:buFontTx/>
              <a:buChar char="-"/>
            </a:pPr>
            <a:r>
              <a:rPr lang="hr-HR" sz="1800" dirty="0"/>
              <a:t>z</a:t>
            </a:r>
            <a:r>
              <a:rPr lang="hr-HR" sz="1800" dirty="0" smtClean="0"/>
              <a:t>apisivanje AM na zapisu disfunkcionalnih misli</a:t>
            </a:r>
          </a:p>
          <a:p>
            <a:pPr>
              <a:buFontTx/>
              <a:buChar char="-"/>
            </a:pPr>
            <a:r>
              <a:rPr lang="hr-HR" sz="1800" dirty="0" smtClean="0"/>
              <a:t>Motrenje AM </a:t>
            </a:r>
            <a:r>
              <a:rPr lang="hr-HR" sz="1800" dirty="0" smtClean="0">
                <a:sym typeface="Wingdings" panose="05000000000000000000" pitchFamily="2" charset="2"/>
              </a:rPr>
              <a:t> povećanje uznemirenosti  kartice za suočavanje (usmjerene na predviđene uznemirujuće misli)</a:t>
            </a:r>
          </a:p>
          <a:p>
            <a:pPr>
              <a:buFontTx/>
              <a:buChar char="-"/>
            </a:pPr>
            <a:endParaRPr lang="hr-HR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3. BIBLIOTERAPIJA</a:t>
            </a:r>
          </a:p>
          <a:p>
            <a:pPr>
              <a:buFontTx/>
              <a:buChar char="-"/>
            </a:pPr>
            <a:r>
              <a:rPr lang="hr-HR" sz="1800" dirty="0">
                <a:sym typeface="Wingdings" panose="05000000000000000000" pitchFamily="2" charset="2"/>
              </a:rPr>
              <a:t>k</a:t>
            </a:r>
            <a:r>
              <a:rPr lang="hr-HR" sz="1800" dirty="0" smtClean="0">
                <a:sym typeface="Wingdings" panose="05000000000000000000" pitchFamily="2" charset="2"/>
              </a:rPr>
              <a:t>oristi se kada pacijent treba čitati i bilježiti svoje reakcije: s čime se slaže, ne slaže, što želi </a:t>
            </a:r>
            <a:r>
              <a:rPr lang="hr-HR" sz="1800" dirty="0" smtClean="0">
                <a:sym typeface="Wingdings" panose="05000000000000000000" pitchFamily="2" charset="2"/>
              </a:rPr>
              <a:t>pitati i sl.</a:t>
            </a:r>
            <a:endParaRPr lang="hr-HR" sz="1800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93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56823"/>
            <a:ext cx="11273874" cy="5384539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4. PREGLED ZADNJE TERAPIJSKE SEANSE</a:t>
            </a:r>
          </a:p>
          <a:p>
            <a:pPr>
              <a:buFontTx/>
              <a:buChar char="-"/>
            </a:pPr>
            <a:r>
              <a:rPr lang="hr-HR" sz="1800" dirty="0" smtClean="0">
                <a:sym typeface="Wingdings" panose="05000000000000000000" pitchFamily="2" charset="2"/>
              </a:rPr>
              <a:t>pomaže </a:t>
            </a:r>
            <a:r>
              <a:rPr lang="hr-HR" sz="1800" dirty="0">
                <a:sym typeface="Wingdings" panose="05000000000000000000" pitchFamily="2" charset="2"/>
              </a:rPr>
              <a:t>u konsolidaciji učenja</a:t>
            </a:r>
          </a:p>
          <a:p>
            <a:pPr>
              <a:buFontTx/>
              <a:buChar char="-"/>
            </a:pPr>
            <a:r>
              <a:rPr lang="hr-HR" sz="1800" dirty="0" smtClean="0">
                <a:sym typeface="Wingdings" panose="05000000000000000000" pitchFamily="2" charset="2"/>
              </a:rPr>
              <a:t>čitanje </a:t>
            </a:r>
            <a:r>
              <a:rPr lang="hr-HR" sz="1800" dirty="0">
                <a:sym typeface="Wingdings" panose="05000000000000000000" pitchFamily="2" charset="2"/>
              </a:rPr>
              <a:t>bilježaka napisanih za vrijeme same </a:t>
            </a:r>
            <a:r>
              <a:rPr lang="hr-HR" sz="1800" dirty="0" smtClean="0">
                <a:sym typeface="Wingdings" panose="05000000000000000000" pitchFamily="2" charset="2"/>
              </a:rPr>
              <a:t>seanse (ili neposredno nakon) i/ili slušanje audiovrpce s terapijske seanse</a:t>
            </a:r>
          </a:p>
          <a:p>
            <a:pPr>
              <a:buFontTx/>
              <a:buChar char="-"/>
            </a:pPr>
            <a:endParaRPr lang="hr-HR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hr-HR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5. PRIPREMA ZA SLJEDEĆU TERAPIJSKU SEANSU</a:t>
            </a:r>
          </a:p>
          <a:p>
            <a:pPr>
              <a:buFontTx/>
              <a:buChar char="-"/>
            </a:pPr>
            <a:r>
              <a:rPr lang="hr-HR" sz="1800" dirty="0">
                <a:sym typeface="Wingdings" panose="05000000000000000000" pitchFamily="2" charset="2"/>
              </a:rPr>
              <a:t>n</a:t>
            </a:r>
            <a:r>
              <a:rPr lang="hr-HR" sz="1800" dirty="0" smtClean="0">
                <a:sym typeface="Wingdings" panose="05000000000000000000" pitchFamily="2" charset="2"/>
              </a:rPr>
              <a:t>e zahtijeva naglašavanje te pripreme kao DZ</a:t>
            </a:r>
          </a:p>
          <a:p>
            <a:pPr>
              <a:buFontTx/>
              <a:buChar char="-"/>
            </a:pPr>
            <a:r>
              <a:rPr lang="hr-HR" sz="1800" dirty="0">
                <a:sym typeface="Wingdings" panose="05000000000000000000" pitchFamily="2" charset="2"/>
              </a:rPr>
              <a:t>p</a:t>
            </a:r>
            <a:r>
              <a:rPr lang="hr-HR" sz="1800" dirty="0" smtClean="0">
                <a:sym typeface="Wingdings" panose="05000000000000000000" pitchFamily="2" charset="2"/>
              </a:rPr>
              <a:t>acijenti koji odbijaju razmišljati o terapiji između dviju seansi ili imaju poteškoća u </a:t>
            </a:r>
            <a:r>
              <a:rPr lang="hr-HR" sz="1800" dirty="0" smtClean="0">
                <a:sym typeface="Wingdings" panose="05000000000000000000" pitchFamily="2" charset="2"/>
              </a:rPr>
              <a:t>sažimanju </a:t>
            </a:r>
            <a:r>
              <a:rPr lang="hr-HR" sz="1800" dirty="0" smtClean="0">
                <a:sym typeface="Wingdings" panose="05000000000000000000" pitchFamily="2" charset="2"/>
              </a:rPr>
              <a:t>onoga o čemu žele razgovarati – korisno je sastavljanje usmenih ili pismenih bilješki prije svake seanse – </a:t>
            </a:r>
            <a:r>
              <a:rPr lang="hr-HR" sz="1800" i="1" dirty="0" smtClean="0">
                <a:sym typeface="Wingdings" panose="05000000000000000000" pitchFamily="2" charset="2"/>
              </a:rPr>
              <a:t>npr. radni list za povezivanje seansi</a:t>
            </a:r>
            <a:endParaRPr lang="hr-HR" sz="1800" i="1" dirty="0">
              <a:sym typeface="Wingdings" panose="05000000000000000000" pitchFamily="2" charset="2"/>
            </a:endParaRP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581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9483" y="631065"/>
            <a:ext cx="9903655" cy="49859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2400" i="1" u="sng" dirty="0" smtClean="0"/>
              <a:t>Radni list za povezivanje seansi</a:t>
            </a:r>
          </a:p>
          <a:p>
            <a:pPr algn="ctr"/>
            <a:endParaRPr lang="hr-HR" sz="2400" dirty="0" smtClean="0"/>
          </a:p>
          <a:p>
            <a:endParaRPr lang="hr-HR" dirty="0"/>
          </a:p>
          <a:p>
            <a:pPr marL="342900" indent="-342900">
              <a:buAutoNum type="arabicPeriod"/>
            </a:pPr>
            <a:r>
              <a:rPr lang="hr-HR" dirty="0" smtClean="0"/>
              <a:t>O čemu važnom smo pričali na prošloj seansi? Što ste naučili? (1 – 3 rečenice)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Je li bilo nečeg što vam je zasmetalo na prošloj seansi? Nešto o čemu nerado pričate?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Kakav je bio vaš tjedan? Kakvo vam je bilo raspoloženje u usporedbi s prijašnjim tjednima? (1 – 3 rečenice)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Je li se ovaj tjedan dogodilo nešto važno o čemu treba razgovarati? (1 – 3 rečenice)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Koje probleme želite staviti na dnevni red? (1- 3 rečenice)</a:t>
            </a:r>
          </a:p>
          <a:p>
            <a:pPr marL="342900" indent="-342900">
              <a:buAutoNum type="arabicPeriod"/>
            </a:pP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Koju ste domaću dazaću napravili ili niste napravili? Što ste naučili?</a:t>
            </a:r>
          </a:p>
          <a:p>
            <a:pPr marL="342900" indent="-342900">
              <a:buAutoNum type="arabicPeriod"/>
            </a:pP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084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73617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>
                <a:solidFill>
                  <a:srgbClr val="CC0000"/>
                </a:solidFill>
              </a:rPr>
              <a:t>POVEĆANJE VJEROJATNOSTI USPJEŠNE DOMAĆE ZADAĆE</a:t>
            </a:r>
            <a:endParaRPr lang="hr-HR" sz="36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655" y="2166425"/>
            <a:ext cx="10551473" cy="4106359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anchor="ctr">
            <a:normAutofit/>
          </a:bodyPr>
          <a:lstStyle/>
          <a:p>
            <a:pPr>
              <a:buAutoNum type="arabicPeriod"/>
            </a:pPr>
            <a:endParaRPr lang="hr-HR" sz="1800" dirty="0" smtClean="0"/>
          </a:p>
          <a:p>
            <a:pPr>
              <a:buAutoNum type="arabicPeriod"/>
            </a:pPr>
            <a:r>
              <a:rPr lang="hr-HR" sz="1800" dirty="0" smtClean="0"/>
              <a:t> Zadaću prilagodi osobi. Budi siguran 90 – 100 % kako će pacijent zadaću moći     napraviti. Radije neka zadaća bude i lakša nego preteška!</a:t>
            </a:r>
          </a:p>
          <a:p>
            <a:pPr>
              <a:buAutoNum type="arabicPeriod"/>
            </a:pPr>
            <a:r>
              <a:rPr lang="hr-HR" sz="1800" dirty="0" smtClean="0"/>
              <a:t> Osiguraj objašnjenje za zadaću!</a:t>
            </a:r>
          </a:p>
          <a:p>
            <a:pPr>
              <a:buAutoNum type="arabicPeriod"/>
            </a:pPr>
            <a:r>
              <a:rPr lang="hr-HR" sz="1800" dirty="0" smtClean="0"/>
              <a:t> Zadaću odredi u suradnji s pacijentom! Potrudi se da se pacijent složi sa zadaćom.</a:t>
            </a:r>
          </a:p>
          <a:p>
            <a:pPr>
              <a:buAutoNum type="arabicPeriod"/>
            </a:pPr>
            <a:r>
              <a:rPr lang="hr-HR" sz="1800" dirty="0" smtClean="0"/>
              <a:t> Neka zadaća bude zadana u takvom obliku da pacijent ne može doživjeti neuspjeh!</a:t>
            </a:r>
          </a:p>
          <a:p>
            <a:pPr>
              <a:buAutoNum type="arabicPeriod"/>
            </a:pPr>
            <a:r>
              <a:rPr lang="hr-HR" sz="1800" dirty="0" smtClean="0"/>
              <a:t> Kad god je to moguće, zadaću započni na seansi!</a:t>
            </a:r>
          </a:p>
          <a:p>
            <a:pPr>
              <a:buAutoNum type="arabicPeriod"/>
            </a:pPr>
            <a:r>
              <a:rPr lang="hr-HR" sz="1800" dirty="0" smtClean="0"/>
              <a:t> Pomogni u određivanju načina da se zadaća ne zaboravi!</a:t>
            </a:r>
          </a:p>
          <a:p>
            <a:pPr>
              <a:buAutoNum type="arabicPeriod"/>
            </a:pPr>
            <a:r>
              <a:rPr lang="hr-HR" sz="1800" dirty="0" smtClean="0"/>
              <a:t> Predvidi moguće probleme; napravi probu ponašanja kada je to potrebno!</a:t>
            </a:r>
          </a:p>
          <a:p>
            <a:pPr>
              <a:buAutoNum type="arabicPeriod"/>
            </a:pPr>
            <a:r>
              <a:rPr lang="hr-HR" sz="1800" dirty="0" smtClean="0"/>
              <a:t> Pripremi se za moguće negativne ishode (ako je moguće)!</a:t>
            </a:r>
          </a:p>
          <a:p>
            <a:pPr marL="0" indent="0">
              <a:buNone/>
            </a:pPr>
            <a:endParaRPr lang="hr-H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43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CC0000"/>
                </a:solidFill>
              </a:rPr>
              <a:t>1. Prilagođavanje DZ osobi</a:t>
            </a:r>
            <a:endParaRPr lang="hr-HR" sz="2800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Uzeti u obzir pacijentove karakteristike i želje umjesto određivanja zadaće prema nekom općem receptu (pacijentova dijagnoza i sadašnji problemi)</a:t>
            </a:r>
          </a:p>
          <a:p>
            <a:r>
              <a:rPr lang="hr-HR" sz="1800" dirty="0" smtClean="0"/>
              <a:t>Važan je TIP (bihevioralni vs kognitivni zdk) ali i  KOLIČINA zadaće</a:t>
            </a:r>
          </a:p>
          <a:p>
            <a:r>
              <a:rPr lang="hr-HR" sz="1800" dirty="0" smtClean="0"/>
              <a:t>Rastavljanje zadaće na prilagodljive korake (bolje zadati lakši nego pretežak zadatak)</a:t>
            </a:r>
          </a:p>
          <a:p>
            <a:r>
              <a:rPr lang="hr-HR" sz="1800" b="1" dirty="0" smtClean="0"/>
              <a:t>Neuspjeh u određivanju primjerene zadaće često uzrokuje osjećaj samokritičnosti i bespomoćnosti kod pacijenata!</a:t>
            </a:r>
            <a:endParaRPr lang="hr-HR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31D-3D7B-439D-A1E5-0040DFC80103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427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1306</TotalTime>
  <Words>1024</Words>
  <Application>Microsoft Office PowerPoint</Application>
  <PresentationFormat>Widescreen</PresentationFormat>
  <Paragraphs>152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Bookman Old Style</vt:lpstr>
      <vt:lpstr>Calibri</vt:lpstr>
      <vt:lpstr>Century Gothic</vt:lpstr>
      <vt:lpstr>Wingdings</vt:lpstr>
      <vt:lpstr>Wood Type</vt:lpstr>
      <vt:lpstr>ULOGA DOMAĆE ZADAĆE U BKT - u</vt:lpstr>
      <vt:lpstr>DOMAĆA ZADAĆA</vt:lpstr>
      <vt:lpstr>ZADAVANJE DOMAĆE ZADAĆE</vt:lpstr>
      <vt:lpstr>REDOVITA DOMAĆA ZADAĆA</vt:lpstr>
      <vt:lpstr>PowerPoint Presentation</vt:lpstr>
      <vt:lpstr>PowerPoint Presentation</vt:lpstr>
      <vt:lpstr>PowerPoint Presentation</vt:lpstr>
      <vt:lpstr>POVEĆANJE VJEROJATNOSTI USPJEŠNE DOMAĆE ZADAĆE</vt:lpstr>
      <vt:lpstr>1. Prilagođavanje DZ osobi</vt:lpstr>
      <vt:lpstr>2. Osiguravanje objašnjenja</vt:lpstr>
      <vt:lpstr>3. Određivanje DZ u suradnji s pacijentom</vt:lpstr>
      <vt:lpstr>4. Zadavanje zadaće „bez gubitka”</vt:lpstr>
      <vt:lpstr>5. Započinjanje zadaće na seansi</vt:lpstr>
      <vt:lpstr>6. Zapamćivanje izvršavanja zadaće</vt:lpstr>
      <vt:lpstr>7. Predviđanje problema</vt:lpstr>
      <vt:lpstr>PowerPoint Presentation</vt:lpstr>
      <vt:lpstr>8. Priprema za moguće negativne ishode</vt:lpstr>
      <vt:lpstr>HVALA NA PAŽNJI!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BKT - u</dc:title>
  <dc:creator>Windows User</dc:creator>
  <cp:lastModifiedBy>Windows User</cp:lastModifiedBy>
  <cp:revision>37</cp:revision>
  <dcterms:created xsi:type="dcterms:W3CDTF">2018-11-01T17:15:04Z</dcterms:created>
  <dcterms:modified xsi:type="dcterms:W3CDTF">2018-11-11T15:32:31Z</dcterms:modified>
</cp:coreProperties>
</file>