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20" autoAdjust="0"/>
  </p:normalViewPr>
  <p:slideViewPr>
    <p:cSldViewPr>
      <p:cViewPr varScale="1">
        <p:scale>
          <a:sx n="103" d="100"/>
          <a:sy n="103" d="100"/>
        </p:scale>
        <p:origin x="185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4EDA26-2973-4821-8B22-BDD84C882C94}" type="doc">
      <dgm:prSet loTypeId="urn:microsoft.com/office/officeart/2005/8/layout/hierarchy1" loCatId="hierarchy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hr-HR"/>
        </a:p>
      </dgm:t>
    </dgm:pt>
    <dgm:pt modelId="{248EB178-A4CD-41AC-9D2F-297A25640DF2}">
      <dgm:prSet phldrT="[Tekst]"/>
      <dgm:spPr/>
      <dgm:t>
        <a:bodyPr/>
        <a:lstStyle/>
        <a:p>
          <a:r>
            <a:rPr lang="hr-HR" dirty="0" smtClean="0"/>
            <a:t>Nejasan i indirektan način komunikacije</a:t>
          </a:r>
          <a:endParaRPr lang="hr-HR" dirty="0"/>
        </a:p>
      </dgm:t>
    </dgm:pt>
    <dgm:pt modelId="{48609D2E-3285-4F83-BCE0-EB0B0F93B703}" type="parTrans" cxnId="{359E8463-0C3C-4A62-9B0D-E7E0AF061512}">
      <dgm:prSet/>
      <dgm:spPr/>
      <dgm:t>
        <a:bodyPr/>
        <a:lstStyle/>
        <a:p>
          <a:endParaRPr lang="hr-HR"/>
        </a:p>
      </dgm:t>
    </dgm:pt>
    <dgm:pt modelId="{2A2CCF48-7770-4B62-9CC6-5412CE482679}" type="sibTrans" cxnId="{359E8463-0C3C-4A62-9B0D-E7E0AF061512}">
      <dgm:prSet/>
      <dgm:spPr/>
      <dgm:t>
        <a:bodyPr/>
        <a:lstStyle/>
        <a:p>
          <a:endParaRPr lang="hr-HR"/>
        </a:p>
      </dgm:t>
    </dgm:pt>
    <dgm:pt modelId="{6758A1F3-5314-4374-988F-1DF320A6B2E9}">
      <dgm:prSet phldrT="[Tekst]"/>
      <dgm:spPr/>
      <dgm:t>
        <a:bodyPr/>
        <a:lstStyle/>
        <a:p>
          <a:r>
            <a:rPr lang="hr-HR" dirty="0" smtClean="0"/>
            <a:t>Donošenje krivog zaključka</a:t>
          </a:r>
          <a:endParaRPr lang="hr-HR" dirty="0"/>
        </a:p>
      </dgm:t>
    </dgm:pt>
    <dgm:pt modelId="{F7F9B84B-E62E-41A4-AE69-72AF1991F258}" type="parTrans" cxnId="{60BB081F-380C-42D6-A4C8-8FF34F32AA96}">
      <dgm:prSet/>
      <dgm:spPr/>
      <dgm:t>
        <a:bodyPr/>
        <a:lstStyle/>
        <a:p>
          <a:endParaRPr lang="hr-HR"/>
        </a:p>
      </dgm:t>
    </dgm:pt>
    <dgm:pt modelId="{409A3335-F99C-4DB7-9769-2E30D816B8BE}" type="sibTrans" cxnId="{60BB081F-380C-42D6-A4C8-8FF34F32AA96}">
      <dgm:prSet/>
      <dgm:spPr/>
      <dgm:t>
        <a:bodyPr/>
        <a:lstStyle/>
        <a:p>
          <a:endParaRPr lang="hr-HR"/>
        </a:p>
      </dgm:t>
    </dgm:pt>
    <dgm:pt modelId="{9F4AFAAC-11D0-4466-B4B1-AED6324A0D22}">
      <dgm:prSet phldrT="[Tekst]"/>
      <dgm:spPr/>
      <dgm:t>
        <a:bodyPr/>
        <a:lstStyle/>
        <a:p>
          <a:r>
            <a:rPr lang="hr-HR" dirty="0" smtClean="0"/>
            <a:t>Ignoriranje rečenog</a:t>
          </a:r>
          <a:endParaRPr lang="hr-HR" dirty="0"/>
        </a:p>
      </dgm:t>
    </dgm:pt>
    <dgm:pt modelId="{839B755F-C1EE-498D-968C-5499D56EF7BB}" type="parTrans" cxnId="{FE2E9FD0-DDD9-40C3-BEC3-9BDF11D484BD}">
      <dgm:prSet/>
      <dgm:spPr/>
      <dgm:t>
        <a:bodyPr/>
        <a:lstStyle/>
        <a:p>
          <a:endParaRPr lang="hr-HR"/>
        </a:p>
      </dgm:t>
    </dgm:pt>
    <dgm:pt modelId="{4073B9E6-3786-44AC-8839-1B8CCFCEA26E}" type="sibTrans" cxnId="{FE2E9FD0-DDD9-40C3-BEC3-9BDF11D484BD}">
      <dgm:prSet/>
      <dgm:spPr/>
      <dgm:t>
        <a:bodyPr/>
        <a:lstStyle/>
        <a:p>
          <a:endParaRPr lang="hr-HR"/>
        </a:p>
      </dgm:t>
    </dgm:pt>
    <dgm:pt modelId="{7375E4A0-E028-4D30-B80D-D997CC6F2E64}" type="pres">
      <dgm:prSet presAssocID="{584EDA26-2973-4821-8B22-BDD84C882C9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E0D894B3-4197-4CE4-8C50-C9589170163C}" type="pres">
      <dgm:prSet presAssocID="{248EB178-A4CD-41AC-9D2F-297A25640DF2}" presName="hierRoot1" presStyleCnt="0"/>
      <dgm:spPr/>
    </dgm:pt>
    <dgm:pt modelId="{15B63621-89CC-44E5-BD42-BD08550D17DE}" type="pres">
      <dgm:prSet presAssocID="{248EB178-A4CD-41AC-9D2F-297A25640DF2}" presName="composite" presStyleCnt="0"/>
      <dgm:spPr/>
    </dgm:pt>
    <dgm:pt modelId="{BD1C8E39-27A3-4C29-9F8B-1A7BF876EC3C}" type="pres">
      <dgm:prSet presAssocID="{248EB178-A4CD-41AC-9D2F-297A25640DF2}" presName="background" presStyleLbl="node0" presStyleIdx="0" presStyleCnt="1"/>
      <dgm:spPr/>
    </dgm:pt>
    <dgm:pt modelId="{C37188B6-3436-4C04-8094-AB432C1E0BCC}" type="pres">
      <dgm:prSet presAssocID="{248EB178-A4CD-41AC-9D2F-297A25640DF2}" presName="text" presStyleLbl="fgAcc0" presStyleIdx="0" presStyleCnt="1" custLinFactY="-15438" custLinFactNeighborX="-124" custLinFactNeighborY="-10000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1E3BEC3-912C-4D28-8A97-9D848664EE71}" type="pres">
      <dgm:prSet presAssocID="{248EB178-A4CD-41AC-9D2F-297A25640DF2}" presName="hierChild2" presStyleCnt="0"/>
      <dgm:spPr/>
    </dgm:pt>
    <dgm:pt modelId="{AEDCBD5A-1E04-4B99-986C-8DD1F19D2FEA}" type="pres">
      <dgm:prSet presAssocID="{F7F9B84B-E62E-41A4-AE69-72AF1991F258}" presName="Name10" presStyleLbl="parChTrans1D2" presStyleIdx="0" presStyleCnt="2"/>
      <dgm:spPr/>
      <dgm:t>
        <a:bodyPr/>
        <a:lstStyle/>
        <a:p>
          <a:endParaRPr lang="hr-HR"/>
        </a:p>
      </dgm:t>
    </dgm:pt>
    <dgm:pt modelId="{C08A59A4-3690-4F80-8315-3C6CFC3D4069}" type="pres">
      <dgm:prSet presAssocID="{6758A1F3-5314-4374-988F-1DF320A6B2E9}" presName="hierRoot2" presStyleCnt="0"/>
      <dgm:spPr/>
    </dgm:pt>
    <dgm:pt modelId="{25381390-C239-479B-89C1-51F4BE576FD3}" type="pres">
      <dgm:prSet presAssocID="{6758A1F3-5314-4374-988F-1DF320A6B2E9}" presName="composite2" presStyleCnt="0"/>
      <dgm:spPr/>
    </dgm:pt>
    <dgm:pt modelId="{9399F08D-4ECD-4811-AEE5-BC2136DA7AB9}" type="pres">
      <dgm:prSet presAssocID="{6758A1F3-5314-4374-988F-1DF320A6B2E9}" presName="background2" presStyleLbl="node2" presStyleIdx="0" presStyleCnt="2"/>
      <dgm:spPr/>
      <dgm:t>
        <a:bodyPr/>
        <a:lstStyle/>
        <a:p>
          <a:endParaRPr lang="hr-HR"/>
        </a:p>
      </dgm:t>
    </dgm:pt>
    <dgm:pt modelId="{18F767D9-FC1A-47C0-ACEE-403D0A15BFE2}" type="pres">
      <dgm:prSet presAssocID="{6758A1F3-5314-4374-988F-1DF320A6B2E9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AD9EC075-1C70-433C-9230-F8315BFCFA0D}" type="pres">
      <dgm:prSet presAssocID="{6758A1F3-5314-4374-988F-1DF320A6B2E9}" presName="hierChild3" presStyleCnt="0"/>
      <dgm:spPr/>
    </dgm:pt>
    <dgm:pt modelId="{DB7E8EDE-ED06-443B-BBFC-71E32530A2B6}" type="pres">
      <dgm:prSet presAssocID="{839B755F-C1EE-498D-968C-5499D56EF7BB}" presName="Name10" presStyleLbl="parChTrans1D2" presStyleIdx="1" presStyleCnt="2"/>
      <dgm:spPr/>
      <dgm:t>
        <a:bodyPr/>
        <a:lstStyle/>
        <a:p>
          <a:endParaRPr lang="hr-HR"/>
        </a:p>
      </dgm:t>
    </dgm:pt>
    <dgm:pt modelId="{7B5ABD95-143E-4521-A510-77293FD03532}" type="pres">
      <dgm:prSet presAssocID="{9F4AFAAC-11D0-4466-B4B1-AED6324A0D22}" presName="hierRoot2" presStyleCnt="0"/>
      <dgm:spPr/>
    </dgm:pt>
    <dgm:pt modelId="{B946378C-C910-4CBE-B2DE-64D96E1C09A5}" type="pres">
      <dgm:prSet presAssocID="{9F4AFAAC-11D0-4466-B4B1-AED6324A0D22}" presName="composite2" presStyleCnt="0"/>
      <dgm:spPr/>
    </dgm:pt>
    <dgm:pt modelId="{1111A4DB-5F26-4955-9162-FF3C73E7D8C1}" type="pres">
      <dgm:prSet presAssocID="{9F4AFAAC-11D0-4466-B4B1-AED6324A0D22}" presName="background2" presStyleLbl="node2" presStyleIdx="1" presStyleCnt="2"/>
      <dgm:spPr/>
    </dgm:pt>
    <dgm:pt modelId="{3CDBB271-3EF9-4A8C-ABA3-CE969C8C2425}" type="pres">
      <dgm:prSet presAssocID="{9F4AFAAC-11D0-4466-B4B1-AED6324A0D22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DE100114-EC46-4DAE-A7DF-CBE453D1DB2D}" type="pres">
      <dgm:prSet presAssocID="{9F4AFAAC-11D0-4466-B4B1-AED6324A0D22}" presName="hierChild3" presStyleCnt="0"/>
      <dgm:spPr/>
    </dgm:pt>
  </dgm:ptLst>
  <dgm:cxnLst>
    <dgm:cxn modelId="{D4DF7281-526E-4B02-AD54-982D529D5F1E}" type="presOf" srcId="{248EB178-A4CD-41AC-9D2F-297A25640DF2}" destId="{C37188B6-3436-4C04-8094-AB432C1E0BCC}" srcOrd="0" destOrd="0" presId="urn:microsoft.com/office/officeart/2005/8/layout/hierarchy1"/>
    <dgm:cxn modelId="{359E8463-0C3C-4A62-9B0D-E7E0AF061512}" srcId="{584EDA26-2973-4821-8B22-BDD84C882C94}" destId="{248EB178-A4CD-41AC-9D2F-297A25640DF2}" srcOrd="0" destOrd="0" parTransId="{48609D2E-3285-4F83-BCE0-EB0B0F93B703}" sibTransId="{2A2CCF48-7770-4B62-9CC6-5412CE482679}"/>
    <dgm:cxn modelId="{D35CFBF2-3B88-47A1-BB83-9453AD91D012}" type="presOf" srcId="{6758A1F3-5314-4374-988F-1DF320A6B2E9}" destId="{18F767D9-FC1A-47C0-ACEE-403D0A15BFE2}" srcOrd="0" destOrd="0" presId="urn:microsoft.com/office/officeart/2005/8/layout/hierarchy1"/>
    <dgm:cxn modelId="{5C8229B8-6B2F-4252-8158-BF078B7E2DCE}" type="presOf" srcId="{F7F9B84B-E62E-41A4-AE69-72AF1991F258}" destId="{AEDCBD5A-1E04-4B99-986C-8DD1F19D2FEA}" srcOrd="0" destOrd="0" presId="urn:microsoft.com/office/officeart/2005/8/layout/hierarchy1"/>
    <dgm:cxn modelId="{FE2E9FD0-DDD9-40C3-BEC3-9BDF11D484BD}" srcId="{248EB178-A4CD-41AC-9D2F-297A25640DF2}" destId="{9F4AFAAC-11D0-4466-B4B1-AED6324A0D22}" srcOrd="1" destOrd="0" parTransId="{839B755F-C1EE-498D-968C-5499D56EF7BB}" sibTransId="{4073B9E6-3786-44AC-8839-1B8CCFCEA26E}"/>
    <dgm:cxn modelId="{0ABE1800-735E-44B4-9FCA-D4F20E1FE020}" type="presOf" srcId="{9F4AFAAC-11D0-4466-B4B1-AED6324A0D22}" destId="{3CDBB271-3EF9-4A8C-ABA3-CE969C8C2425}" srcOrd="0" destOrd="0" presId="urn:microsoft.com/office/officeart/2005/8/layout/hierarchy1"/>
    <dgm:cxn modelId="{42686FEC-781A-46DD-A3C2-C2571C4DF79D}" type="presOf" srcId="{839B755F-C1EE-498D-968C-5499D56EF7BB}" destId="{DB7E8EDE-ED06-443B-BBFC-71E32530A2B6}" srcOrd="0" destOrd="0" presId="urn:microsoft.com/office/officeart/2005/8/layout/hierarchy1"/>
    <dgm:cxn modelId="{60BB081F-380C-42D6-A4C8-8FF34F32AA96}" srcId="{248EB178-A4CD-41AC-9D2F-297A25640DF2}" destId="{6758A1F3-5314-4374-988F-1DF320A6B2E9}" srcOrd="0" destOrd="0" parTransId="{F7F9B84B-E62E-41A4-AE69-72AF1991F258}" sibTransId="{409A3335-F99C-4DB7-9769-2E30D816B8BE}"/>
    <dgm:cxn modelId="{6DCA85F0-EF25-428B-A92C-A839810F0061}" type="presOf" srcId="{584EDA26-2973-4821-8B22-BDD84C882C94}" destId="{7375E4A0-E028-4D30-B80D-D997CC6F2E64}" srcOrd="0" destOrd="0" presId="urn:microsoft.com/office/officeart/2005/8/layout/hierarchy1"/>
    <dgm:cxn modelId="{CDDABDDD-CAFF-4D0F-A23F-9DE5EB5A18D7}" type="presParOf" srcId="{7375E4A0-E028-4D30-B80D-D997CC6F2E64}" destId="{E0D894B3-4197-4CE4-8C50-C9589170163C}" srcOrd="0" destOrd="0" presId="urn:microsoft.com/office/officeart/2005/8/layout/hierarchy1"/>
    <dgm:cxn modelId="{337D7DA1-130D-4268-9536-CEC0BA658F00}" type="presParOf" srcId="{E0D894B3-4197-4CE4-8C50-C9589170163C}" destId="{15B63621-89CC-44E5-BD42-BD08550D17DE}" srcOrd="0" destOrd="0" presId="urn:microsoft.com/office/officeart/2005/8/layout/hierarchy1"/>
    <dgm:cxn modelId="{19D46F37-E264-4A20-BF38-2CA397BC8D10}" type="presParOf" srcId="{15B63621-89CC-44E5-BD42-BD08550D17DE}" destId="{BD1C8E39-27A3-4C29-9F8B-1A7BF876EC3C}" srcOrd="0" destOrd="0" presId="urn:microsoft.com/office/officeart/2005/8/layout/hierarchy1"/>
    <dgm:cxn modelId="{D8739C5F-BA9B-41EE-9568-A6321D655D30}" type="presParOf" srcId="{15B63621-89CC-44E5-BD42-BD08550D17DE}" destId="{C37188B6-3436-4C04-8094-AB432C1E0BCC}" srcOrd="1" destOrd="0" presId="urn:microsoft.com/office/officeart/2005/8/layout/hierarchy1"/>
    <dgm:cxn modelId="{E45A1A79-71CF-446D-8CDB-6A3C6E0891CA}" type="presParOf" srcId="{E0D894B3-4197-4CE4-8C50-C9589170163C}" destId="{71E3BEC3-912C-4D28-8A97-9D848664EE71}" srcOrd="1" destOrd="0" presId="urn:microsoft.com/office/officeart/2005/8/layout/hierarchy1"/>
    <dgm:cxn modelId="{57515C3A-DE57-4066-BF94-93354F881F44}" type="presParOf" srcId="{71E3BEC3-912C-4D28-8A97-9D848664EE71}" destId="{AEDCBD5A-1E04-4B99-986C-8DD1F19D2FEA}" srcOrd="0" destOrd="0" presId="urn:microsoft.com/office/officeart/2005/8/layout/hierarchy1"/>
    <dgm:cxn modelId="{F11FEF71-B6C3-4428-BAC2-BF78ABB02D9F}" type="presParOf" srcId="{71E3BEC3-912C-4D28-8A97-9D848664EE71}" destId="{C08A59A4-3690-4F80-8315-3C6CFC3D4069}" srcOrd="1" destOrd="0" presId="urn:microsoft.com/office/officeart/2005/8/layout/hierarchy1"/>
    <dgm:cxn modelId="{1FA0C78F-96D1-4162-9B11-CDCA99D7132B}" type="presParOf" srcId="{C08A59A4-3690-4F80-8315-3C6CFC3D4069}" destId="{25381390-C239-479B-89C1-51F4BE576FD3}" srcOrd="0" destOrd="0" presId="urn:microsoft.com/office/officeart/2005/8/layout/hierarchy1"/>
    <dgm:cxn modelId="{B0FCAD01-BBC3-4F82-A334-5DD99E3D8E85}" type="presParOf" srcId="{25381390-C239-479B-89C1-51F4BE576FD3}" destId="{9399F08D-4ECD-4811-AEE5-BC2136DA7AB9}" srcOrd="0" destOrd="0" presId="urn:microsoft.com/office/officeart/2005/8/layout/hierarchy1"/>
    <dgm:cxn modelId="{71344FD3-C87F-42B2-AB91-003EB98D7BFA}" type="presParOf" srcId="{25381390-C239-479B-89C1-51F4BE576FD3}" destId="{18F767D9-FC1A-47C0-ACEE-403D0A15BFE2}" srcOrd="1" destOrd="0" presId="urn:microsoft.com/office/officeart/2005/8/layout/hierarchy1"/>
    <dgm:cxn modelId="{F6D0581B-EE42-4646-8895-439A81A774B6}" type="presParOf" srcId="{C08A59A4-3690-4F80-8315-3C6CFC3D4069}" destId="{AD9EC075-1C70-433C-9230-F8315BFCFA0D}" srcOrd="1" destOrd="0" presId="urn:microsoft.com/office/officeart/2005/8/layout/hierarchy1"/>
    <dgm:cxn modelId="{B976FF81-6464-4355-A0B0-0F90055F700C}" type="presParOf" srcId="{71E3BEC3-912C-4D28-8A97-9D848664EE71}" destId="{DB7E8EDE-ED06-443B-BBFC-71E32530A2B6}" srcOrd="2" destOrd="0" presId="urn:microsoft.com/office/officeart/2005/8/layout/hierarchy1"/>
    <dgm:cxn modelId="{D25E9B31-6ADC-4CB0-97BB-816EFF44BAE2}" type="presParOf" srcId="{71E3BEC3-912C-4D28-8A97-9D848664EE71}" destId="{7B5ABD95-143E-4521-A510-77293FD03532}" srcOrd="3" destOrd="0" presId="urn:microsoft.com/office/officeart/2005/8/layout/hierarchy1"/>
    <dgm:cxn modelId="{2069FC7E-881E-45E5-B0B6-039663AA88FB}" type="presParOf" srcId="{7B5ABD95-143E-4521-A510-77293FD03532}" destId="{B946378C-C910-4CBE-B2DE-64D96E1C09A5}" srcOrd="0" destOrd="0" presId="urn:microsoft.com/office/officeart/2005/8/layout/hierarchy1"/>
    <dgm:cxn modelId="{6E8B868C-4BCF-4617-AC1C-08945EFE9C20}" type="presParOf" srcId="{B946378C-C910-4CBE-B2DE-64D96E1C09A5}" destId="{1111A4DB-5F26-4955-9162-FF3C73E7D8C1}" srcOrd="0" destOrd="0" presId="urn:microsoft.com/office/officeart/2005/8/layout/hierarchy1"/>
    <dgm:cxn modelId="{5E1FD2F1-5036-49D9-9A3C-57B576A4E7E5}" type="presParOf" srcId="{B946378C-C910-4CBE-B2DE-64D96E1C09A5}" destId="{3CDBB271-3EF9-4A8C-ABA3-CE969C8C2425}" srcOrd="1" destOrd="0" presId="urn:microsoft.com/office/officeart/2005/8/layout/hierarchy1"/>
    <dgm:cxn modelId="{B8AA1E4B-C923-48E3-A610-39884A8D958E}" type="presParOf" srcId="{7B5ABD95-143E-4521-A510-77293FD03532}" destId="{DE100114-EC46-4DAE-A7DF-CBE453D1DB2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E77F1A-75F0-42DB-9E2A-4FF410F8A4C7}" type="doc">
      <dgm:prSet loTypeId="urn:microsoft.com/office/officeart/2005/8/layout/process1" loCatId="process" qsTypeId="urn:microsoft.com/office/officeart/2005/8/quickstyle/3d3" qsCatId="3D" csTypeId="urn:microsoft.com/office/officeart/2005/8/colors/accent3_1" csCatId="accent3" phldr="1"/>
      <dgm:spPr/>
    </dgm:pt>
    <dgm:pt modelId="{EF83783C-049D-47C9-8EFF-40A0A8639235}">
      <dgm:prSet phldrT="[Tekst]"/>
      <dgm:spPr/>
      <dgm:t>
        <a:bodyPr/>
        <a:lstStyle/>
        <a:p>
          <a:r>
            <a:rPr lang="hr-HR" i="1" dirty="0" smtClean="0"/>
            <a:t>Partner  se „isključuje” kada nešto ne želi čuti</a:t>
          </a:r>
          <a:endParaRPr lang="hr-HR" dirty="0"/>
        </a:p>
      </dgm:t>
    </dgm:pt>
    <dgm:pt modelId="{C4AC4504-FBD7-4BAE-A53E-D7252AD7A9BA}" type="parTrans" cxnId="{335883AF-7E36-4433-A482-A7CA4EF1C053}">
      <dgm:prSet/>
      <dgm:spPr/>
      <dgm:t>
        <a:bodyPr/>
        <a:lstStyle/>
        <a:p>
          <a:endParaRPr lang="hr-HR"/>
        </a:p>
      </dgm:t>
    </dgm:pt>
    <dgm:pt modelId="{C6347D0A-D196-44EA-8842-F18ADD37473C}" type="sibTrans" cxnId="{335883AF-7E36-4433-A482-A7CA4EF1C053}">
      <dgm:prSet/>
      <dgm:spPr/>
      <dgm:t>
        <a:bodyPr/>
        <a:lstStyle/>
        <a:p>
          <a:endParaRPr lang="hr-HR"/>
        </a:p>
      </dgm:t>
    </dgm:pt>
    <dgm:pt modelId="{CE22B018-ED83-4A55-9ECC-CBA8B1050852}">
      <dgm:prSet/>
      <dgm:spPr/>
      <dgm:t>
        <a:bodyPr/>
        <a:lstStyle/>
        <a:p>
          <a:r>
            <a:rPr lang="hr-HR" i="1" dirty="0" smtClean="0"/>
            <a:t>Cilj - zaštiti se, spriječiti razgovor o osjetljivim temama</a:t>
          </a:r>
          <a:endParaRPr lang="hr-HR" i="1" dirty="0"/>
        </a:p>
      </dgm:t>
    </dgm:pt>
    <dgm:pt modelId="{91D47F5D-AB47-4E34-A877-93BF6C0FAF17}" type="parTrans" cxnId="{776E37C7-1501-4AEE-BDED-F0BA4EC07AF2}">
      <dgm:prSet/>
      <dgm:spPr/>
      <dgm:t>
        <a:bodyPr/>
        <a:lstStyle/>
        <a:p>
          <a:endParaRPr lang="hr-HR"/>
        </a:p>
      </dgm:t>
    </dgm:pt>
    <dgm:pt modelId="{8F3537A6-D613-4C48-AE29-F4F0B0E90B9F}" type="sibTrans" cxnId="{776E37C7-1501-4AEE-BDED-F0BA4EC07AF2}">
      <dgm:prSet/>
      <dgm:spPr/>
      <dgm:t>
        <a:bodyPr/>
        <a:lstStyle/>
        <a:p>
          <a:endParaRPr lang="hr-HR"/>
        </a:p>
      </dgm:t>
    </dgm:pt>
    <dgm:pt modelId="{52C7D608-7A2A-4130-A70D-19DC4C37334F}" type="pres">
      <dgm:prSet presAssocID="{24E77F1A-75F0-42DB-9E2A-4FF410F8A4C7}" presName="Name0" presStyleCnt="0">
        <dgm:presLayoutVars>
          <dgm:dir/>
          <dgm:resizeHandles val="exact"/>
        </dgm:presLayoutVars>
      </dgm:prSet>
      <dgm:spPr/>
    </dgm:pt>
    <dgm:pt modelId="{12C26E68-8D8F-4ED5-8129-6667D64377DF}" type="pres">
      <dgm:prSet presAssocID="{EF83783C-049D-47C9-8EFF-40A0A863923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8F0BEA8-287E-4AA1-BB8D-8F7BD3F9D4F4}" type="pres">
      <dgm:prSet presAssocID="{C6347D0A-D196-44EA-8842-F18ADD37473C}" presName="sibTrans" presStyleLbl="sibTrans2D1" presStyleIdx="0" presStyleCnt="1"/>
      <dgm:spPr/>
      <dgm:t>
        <a:bodyPr/>
        <a:lstStyle/>
        <a:p>
          <a:endParaRPr lang="hr-HR"/>
        </a:p>
      </dgm:t>
    </dgm:pt>
    <dgm:pt modelId="{66E19AEF-F1B5-40E4-BAB5-34DB470FA671}" type="pres">
      <dgm:prSet presAssocID="{C6347D0A-D196-44EA-8842-F18ADD37473C}" presName="connectorText" presStyleLbl="sibTrans2D1" presStyleIdx="0" presStyleCnt="1"/>
      <dgm:spPr/>
      <dgm:t>
        <a:bodyPr/>
        <a:lstStyle/>
        <a:p>
          <a:endParaRPr lang="hr-HR"/>
        </a:p>
      </dgm:t>
    </dgm:pt>
    <dgm:pt modelId="{A7026240-ECA4-4E2A-B250-944433ECD0CC}" type="pres">
      <dgm:prSet presAssocID="{CE22B018-ED83-4A55-9ECC-CBA8B1050852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59F90388-0AFA-41A7-890E-6B33B473915D}" type="presOf" srcId="{C6347D0A-D196-44EA-8842-F18ADD37473C}" destId="{18F0BEA8-287E-4AA1-BB8D-8F7BD3F9D4F4}" srcOrd="0" destOrd="0" presId="urn:microsoft.com/office/officeart/2005/8/layout/process1"/>
    <dgm:cxn modelId="{776E37C7-1501-4AEE-BDED-F0BA4EC07AF2}" srcId="{24E77F1A-75F0-42DB-9E2A-4FF410F8A4C7}" destId="{CE22B018-ED83-4A55-9ECC-CBA8B1050852}" srcOrd="1" destOrd="0" parTransId="{91D47F5D-AB47-4E34-A877-93BF6C0FAF17}" sibTransId="{8F3537A6-D613-4C48-AE29-F4F0B0E90B9F}"/>
    <dgm:cxn modelId="{FE5655A7-2622-4375-8A17-FDDCAA822BDF}" type="presOf" srcId="{CE22B018-ED83-4A55-9ECC-CBA8B1050852}" destId="{A7026240-ECA4-4E2A-B250-944433ECD0CC}" srcOrd="0" destOrd="0" presId="urn:microsoft.com/office/officeart/2005/8/layout/process1"/>
    <dgm:cxn modelId="{335883AF-7E36-4433-A482-A7CA4EF1C053}" srcId="{24E77F1A-75F0-42DB-9E2A-4FF410F8A4C7}" destId="{EF83783C-049D-47C9-8EFF-40A0A8639235}" srcOrd="0" destOrd="0" parTransId="{C4AC4504-FBD7-4BAE-A53E-D7252AD7A9BA}" sibTransId="{C6347D0A-D196-44EA-8842-F18ADD37473C}"/>
    <dgm:cxn modelId="{CBD7D4A8-4E9D-412B-996E-6ABF806C8D82}" type="presOf" srcId="{C6347D0A-D196-44EA-8842-F18ADD37473C}" destId="{66E19AEF-F1B5-40E4-BAB5-34DB470FA671}" srcOrd="1" destOrd="0" presId="urn:microsoft.com/office/officeart/2005/8/layout/process1"/>
    <dgm:cxn modelId="{74CEF50A-CE8B-4C8D-943F-C800B0097D2C}" type="presOf" srcId="{24E77F1A-75F0-42DB-9E2A-4FF410F8A4C7}" destId="{52C7D608-7A2A-4130-A70D-19DC4C37334F}" srcOrd="0" destOrd="0" presId="urn:microsoft.com/office/officeart/2005/8/layout/process1"/>
    <dgm:cxn modelId="{01F3269A-E129-43C5-A436-4A93F067AD0E}" type="presOf" srcId="{EF83783C-049D-47C9-8EFF-40A0A8639235}" destId="{12C26E68-8D8F-4ED5-8129-6667D64377DF}" srcOrd="0" destOrd="0" presId="urn:microsoft.com/office/officeart/2005/8/layout/process1"/>
    <dgm:cxn modelId="{2FC51DA8-3B2C-4E11-84BC-C8F1E94FBBB9}" type="presParOf" srcId="{52C7D608-7A2A-4130-A70D-19DC4C37334F}" destId="{12C26E68-8D8F-4ED5-8129-6667D64377DF}" srcOrd="0" destOrd="0" presId="urn:microsoft.com/office/officeart/2005/8/layout/process1"/>
    <dgm:cxn modelId="{F38B0B9B-E611-4271-9B10-A6708A35162A}" type="presParOf" srcId="{52C7D608-7A2A-4130-A70D-19DC4C37334F}" destId="{18F0BEA8-287E-4AA1-BB8D-8F7BD3F9D4F4}" srcOrd="1" destOrd="0" presId="urn:microsoft.com/office/officeart/2005/8/layout/process1"/>
    <dgm:cxn modelId="{31739504-4ECF-4A3A-84CA-EA14CC6CF2F5}" type="presParOf" srcId="{18F0BEA8-287E-4AA1-BB8D-8F7BD3F9D4F4}" destId="{66E19AEF-F1B5-40E4-BAB5-34DB470FA671}" srcOrd="0" destOrd="0" presId="urn:microsoft.com/office/officeart/2005/8/layout/process1"/>
    <dgm:cxn modelId="{68AB7492-A740-4339-B59A-2368C8CB62C0}" type="presParOf" srcId="{52C7D608-7A2A-4130-A70D-19DC4C37334F}" destId="{A7026240-ECA4-4E2A-B250-944433ECD0CC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56013CA-23E3-4FAE-9724-92A4F457CE99}" type="doc">
      <dgm:prSet loTypeId="urn:microsoft.com/office/officeart/2005/8/layout/hList9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2FB7E897-16AF-4B1D-94BF-AD9531E3804F}">
      <dgm:prSet phldrT="[Tekst]"/>
      <dgm:spPr/>
      <dgm:t>
        <a:bodyPr/>
        <a:lstStyle/>
        <a:p>
          <a:r>
            <a:rPr lang="hr-HR" dirty="0" smtClean="0"/>
            <a:t>ONA</a:t>
          </a:r>
          <a:endParaRPr lang="hr-HR" dirty="0"/>
        </a:p>
      </dgm:t>
    </dgm:pt>
    <dgm:pt modelId="{6E2AA60A-1E00-44B7-8173-842212DC2F82}" type="parTrans" cxnId="{DF62DA87-941A-4CA0-94FA-F535323B4A06}">
      <dgm:prSet/>
      <dgm:spPr/>
      <dgm:t>
        <a:bodyPr/>
        <a:lstStyle/>
        <a:p>
          <a:endParaRPr lang="hr-HR"/>
        </a:p>
      </dgm:t>
    </dgm:pt>
    <dgm:pt modelId="{C539FA44-0EB7-4F86-A6DC-837C1A4FF9D5}" type="sibTrans" cxnId="{DF62DA87-941A-4CA0-94FA-F535323B4A06}">
      <dgm:prSet/>
      <dgm:spPr/>
      <dgm:t>
        <a:bodyPr/>
        <a:lstStyle/>
        <a:p>
          <a:endParaRPr lang="hr-HR"/>
        </a:p>
      </dgm:t>
    </dgm:pt>
    <dgm:pt modelId="{BC00E28A-B8BB-4E56-958A-F50135C49E6E}">
      <dgm:prSet phldrT="[Tekst]" custT="1"/>
      <dgm:spPr/>
      <dgm:t>
        <a:bodyPr/>
        <a:lstStyle/>
        <a:p>
          <a:pPr algn="ctr"/>
          <a:endParaRPr lang="hr-HR" sz="1800" i="1" dirty="0" smtClean="0"/>
        </a:p>
        <a:p>
          <a:pPr algn="l"/>
          <a:r>
            <a:rPr lang="hr-HR" sz="1800" i="1" dirty="0" smtClean="0"/>
            <a:t>- žali se da ju on ne sluša </a:t>
          </a:r>
        </a:p>
        <a:p>
          <a:pPr algn="l"/>
          <a:r>
            <a:rPr lang="hr-HR" sz="1800" i="1" dirty="0" smtClean="0"/>
            <a:t>- postavlja pitanje i prije nego ona da odgovor</a:t>
          </a:r>
        </a:p>
        <a:p>
          <a:pPr algn="l"/>
          <a:r>
            <a:rPr lang="hr-HR" sz="1800" i="1" dirty="0" smtClean="0"/>
            <a:t>- u njegovom društvu svi govore i prekidaju je</a:t>
          </a:r>
        </a:p>
        <a:p>
          <a:pPr algn="l"/>
          <a:r>
            <a:rPr lang="hr-HR" sz="1800" i="1" dirty="0" smtClean="0"/>
            <a:t>- osjeća se nelagodno</a:t>
          </a:r>
        </a:p>
        <a:p>
          <a:pPr algn="l"/>
          <a:r>
            <a:rPr lang="hr-HR" sz="1800" i="1" dirty="0" smtClean="0"/>
            <a:t>-zaključuje da ju ne vole</a:t>
          </a:r>
          <a:endParaRPr lang="hr-HR" sz="1800" dirty="0"/>
        </a:p>
      </dgm:t>
    </dgm:pt>
    <dgm:pt modelId="{9A09ED77-1DE9-4FE3-9412-D658578E5B71}" type="parTrans" cxnId="{7A82D508-D165-4367-86FA-6A93E6EA7022}">
      <dgm:prSet/>
      <dgm:spPr/>
      <dgm:t>
        <a:bodyPr/>
        <a:lstStyle/>
        <a:p>
          <a:endParaRPr lang="hr-HR"/>
        </a:p>
      </dgm:t>
    </dgm:pt>
    <dgm:pt modelId="{F44F9692-3C34-455E-A54C-B015EFDA6B1A}" type="sibTrans" cxnId="{7A82D508-D165-4367-86FA-6A93E6EA7022}">
      <dgm:prSet/>
      <dgm:spPr/>
      <dgm:t>
        <a:bodyPr/>
        <a:lstStyle/>
        <a:p>
          <a:endParaRPr lang="hr-HR"/>
        </a:p>
      </dgm:t>
    </dgm:pt>
    <dgm:pt modelId="{DF6181A8-DA0C-4204-A514-CF5B4183EF00}">
      <dgm:prSet phldrT="[Tekst]"/>
      <dgm:spPr/>
      <dgm:t>
        <a:bodyPr/>
        <a:lstStyle/>
        <a:p>
          <a:r>
            <a:rPr lang="hr-HR" dirty="0" smtClean="0"/>
            <a:t>ON</a:t>
          </a:r>
          <a:endParaRPr lang="hr-HR" dirty="0"/>
        </a:p>
      </dgm:t>
    </dgm:pt>
    <dgm:pt modelId="{ACE8B757-F305-4BBC-A703-458C991ADA7C}" type="parTrans" cxnId="{28425F80-2891-4481-BDDD-F6A7D4CD4E10}">
      <dgm:prSet/>
      <dgm:spPr/>
      <dgm:t>
        <a:bodyPr/>
        <a:lstStyle/>
        <a:p>
          <a:endParaRPr lang="hr-HR"/>
        </a:p>
      </dgm:t>
    </dgm:pt>
    <dgm:pt modelId="{BABF22B6-CD88-4772-8CDE-83F96F5B0356}" type="sibTrans" cxnId="{28425F80-2891-4481-BDDD-F6A7D4CD4E10}">
      <dgm:prSet/>
      <dgm:spPr/>
      <dgm:t>
        <a:bodyPr/>
        <a:lstStyle/>
        <a:p>
          <a:endParaRPr lang="hr-HR"/>
        </a:p>
      </dgm:t>
    </dgm:pt>
    <dgm:pt modelId="{736D3B17-6BAB-44A4-AC7F-B9800A56FF47}">
      <dgm:prSet custT="1"/>
      <dgm:spPr/>
      <dgm:t>
        <a:bodyPr/>
        <a:lstStyle/>
        <a:p>
          <a:pPr algn="ctr"/>
          <a:r>
            <a:rPr lang="hr-HR" sz="1800" dirty="0" smtClean="0"/>
            <a:t>  - žali se da je tiha u njegovom društvu</a:t>
          </a:r>
        </a:p>
        <a:p>
          <a:pPr algn="ctr"/>
          <a:r>
            <a:rPr lang="hr-HR" sz="1800" dirty="0" smtClean="0"/>
            <a:t> - zna da inače nije tiha sa svojim društvom</a:t>
          </a:r>
        </a:p>
        <a:p>
          <a:pPr algn="ctr"/>
          <a:r>
            <a:rPr lang="hr-HR" sz="1800" dirty="0" smtClean="0"/>
            <a:t>- zaključuje da ne voli njegove prijatelje</a:t>
          </a:r>
        </a:p>
      </dgm:t>
    </dgm:pt>
    <dgm:pt modelId="{ED4FB965-215A-41CC-93B2-DD808545775F}" type="parTrans" cxnId="{27E01CFE-33CB-4C23-A8AE-73139F7CC091}">
      <dgm:prSet/>
      <dgm:spPr/>
      <dgm:t>
        <a:bodyPr/>
        <a:lstStyle/>
        <a:p>
          <a:endParaRPr lang="hr-HR"/>
        </a:p>
      </dgm:t>
    </dgm:pt>
    <dgm:pt modelId="{63B1D3C5-D3C9-402A-B326-BBCE880C4B4F}" type="sibTrans" cxnId="{27E01CFE-33CB-4C23-A8AE-73139F7CC091}">
      <dgm:prSet/>
      <dgm:spPr/>
      <dgm:t>
        <a:bodyPr/>
        <a:lstStyle/>
        <a:p>
          <a:endParaRPr lang="hr-HR"/>
        </a:p>
      </dgm:t>
    </dgm:pt>
    <dgm:pt modelId="{09AAED69-89FE-493F-AAB7-B7516B9015E8}" type="pres">
      <dgm:prSet presAssocID="{656013CA-23E3-4FAE-9724-92A4F457CE99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hr-HR"/>
        </a:p>
      </dgm:t>
    </dgm:pt>
    <dgm:pt modelId="{A816B099-1611-4FC8-BEBA-F5AA384AAE15}" type="pres">
      <dgm:prSet presAssocID="{2FB7E897-16AF-4B1D-94BF-AD9531E3804F}" presName="posSpace" presStyleCnt="0"/>
      <dgm:spPr/>
    </dgm:pt>
    <dgm:pt modelId="{3A29BA50-FB35-4248-84ED-7BEB6C367605}" type="pres">
      <dgm:prSet presAssocID="{2FB7E897-16AF-4B1D-94BF-AD9531E3804F}" presName="vertFlow" presStyleCnt="0"/>
      <dgm:spPr/>
    </dgm:pt>
    <dgm:pt modelId="{B2A87A71-30F9-450E-B17F-469A9302257C}" type="pres">
      <dgm:prSet presAssocID="{2FB7E897-16AF-4B1D-94BF-AD9531E3804F}" presName="topSpace" presStyleCnt="0"/>
      <dgm:spPr/>
    </dgm:pt>
    <dgm:pt modelId="{0966E450-ED96-4D1F-B343-BF628B7BD977}" type="pres">
      <dgm:prSet presAssocID="{2FB7E897-16AF-4B1D-94BF-AD9531E3804F}" presName="firstComp" presStyleCnt="0"/>
      <dgm:spPr/>
    </dgm:pt>
    <dgm:pt modelId="{81B964E5-97D3-4364-91AB-8308E8E2FCBF}" type="pres">
      <dgm:prSet presAssocID="{2FB7E897-16AF-4B1D-94BF-AD9531E3804F}" presName="firstChild" presStyleLbl="bgAccFollowNode1" presStyleIdx="0" presStyleCnt="2" custScaleX="193321" custScaleY="601728" custLinFactNeighborX="-13947" custLinFactNeighborY="17343"/>
      <dgm:spPr/>
      <dgm:t>
        <a:bodyPr/>
        <a:lstStyle/>
        <a:p>
          <a:endParaRPr lang="hr-HR"/>
        </a:p>
      </dgm:t>
    </dgm:pt>
    <dgm:pt modelId="{87B1DD83-3941-426D-8EB4-D3803EFAFC93}" type="pres">
      <dgm:prSet presAssocID="{2FB7E897-16AF-4B1D-94BF-AD9531E3804F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38D7A93-05E3-4BE3-9AFE-A3B22DB19FF3}" type="pres">
      <dgm:prSet presAssocID="{2FB7E897-16AF-4B1D-94BF-AD9531E3804F}" presName="negSpace" presStyleCnt="0"/>
      <dgm:spPr/>
    </dgm:pt>
    <dgm:pt modelId="{EC37EC2F-C279-4425-B186-52DCFA29E6BB}" type="pres">
      <dgm:prSet presAssocID="{2FB7E897-16AF-4B1D-94BF-AD9531E3804F}" presName="circle" presStyleLbl="node1" presStyleIdx="0" presStyleCnt="2" custScaleX="174398" custScaleY="165850" custLinFactX="-2879" custLinFactNeighborX="-100000" custLinFactNeighborY="22329"/>
      <dgm:spPr/>
      <dgm:t>
        <a:bodyPr/>
        <a:lstStyle/>
        <a:p>
          <a:endParaRPr lang="hr-HR"/>
        </a:p>
      </dgm:t>
    </dgm:pt>
    <dgm:pt modelId="{63BDB034-CC4B-44CA-ADC2-A1C142ACA03A}" type="pres">
      <dgm:prSet presAssocID="{C539FA44-0EB7-4F86-A6DC-837C1A4FF9D5}" presName="transSpace" presStyleCnt="0"/>
      <dgm:spPr/>
    </dgm:pt>
    <dgm:pt modelId="{4F35604F-4FCF-4CFB-8D45-BF825D8F4C16}" type="pres">
      <dgm:prSet presAssocID="{DF6181A8-DA0C-4204-A514-CF5B4183EF00}" presName="posSpace" presStyleCnt="0"/>
      <dgm:spPr/>
    </dgm:pt>
    <dgm:pt modelId="{4F7BD97D-3E13-4592-8AF4-99D139244ED3}" type="pres">
      <dgm:prSet presAssocID="{DF6181A8-DA0C-4204-A514-CF5B4183EF00}" presName="vertFlow" presStyleCnt="0"/>
      <dgm:spPr/>
    </dgm:pt>
    <dgm:pt modelId="{0995EFE1-3493-4CC1-8394-499C402F44B8}" type="pres">
      <dgm:prSet presAssocID="{DF6181A8-DA0C-4204-A514-CF5B4183EF00}" presName="topSpace" presStyleCnt="0"/>
      <dgm:spPr/>
    </dgm:pt>
    <dgm:pt modelId="{04E0F87D-C7A8-495E-BB15-8F480CE3A9D8}" type="pres">
      <dgm:prSet presAssocID="{DF6181A8-DA0C-4204-A514-CF5B4183EF00}" presName="firstComp" presStyleCnt="0"/>
      <dgm:spPr/>
    </dgm:pt>
    <dgm:pt modelId="{AA191D62-B44D-4C5D-9CD2-9CFC1E976923}" type="pres">
      <dgm:prSet presAssocID="{DF6181A8-DA0C-4204-A514-CF5B4183EF00}" presName="firstChild" presStyleLbl="bgAccFollowNode1" presStyleIdx="1" presStyleCnt="2" custAng="10800000" custFlipVert="1" custFlipHor="1" custScaleX="184561" custScaleY="597464" custLinFactNeighborX="-39874" custLinFactNeighborY="34300"/>
      <dgm:spPr/>
      <dgm:t>
        <a:bodyPr/>
        <a:lstStyle/>
        <a:p>
          <a:endParaRPr lang="hr-HR"/>
        </a:p>
      </dgm:t>
    </dgm:pt>
    <dgm:pt modelId="{88553D9C-4A77-4E98-B77F-8333ED4D4B81}" type="pres">
      <dgm:prSet presAssocID="{DF6181A8-DA0C-4204-A514-CF5B4183EF00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058B844-32C5-4BFC-841A-14CD7C697E6F}" type="pres">
      <dgm:prSet presAssocID="{DF6181A8-DA0C-4204-A514-CF5B4183EF00}" presName="negSpace" presStyleCnt="0"/>
      <dgm:spPr/>
    </dgm:pt>
    <dgm:pt modelId="{4953CA6F-626A-412A-B176-821B53699F25}" type="pres">
      <dgm:prSet presAssocID="{DF6181A8-DA0C-4204-A514-CF5B4183EF00}" presName="circle" presStyleLbl="node1" presStyleIdx="1" presStyleCnt="2" custScaleX="171080" custScaleY="157298" custLinFactX="-1543" custLinFactNeighborX="-100000" custLinFactNeighborY="32487"/>
      <dgm:spPr/>
      <dgm:t>
        <a:bodyPr/>
        <a:lstStyle/>
        <a:p>
          <a:endParaRPr lang="hr-HR"/>
        </a:p>
      </dgm:t>
    </dgm:pt>
  </dgm:ptLst>
  <dgm:cxnLst>
    <dgm:cxn modelId="{27E01CFE-33CB-4C23-A8AE-73139F7CC091}" srcId="{DF6181A8-DA0C-4204-A514-CF5B4183EF00}" destId="{736D3B17-6BAB-44A4-AC7F-B9800A56FF47}" srcOrd="0" destOrd="0" parTransId="{ED4FB965-215A-41CC-93B2-DD808545775F}" sibTransId="{63B1D3C5-D3C9-402A-B326-BBCE880C4B4F}"/>
    <dgm:cxn modelId="{28425F80-2891-4481-BDDD-F6A7D4CD4E10}" srcId="{656013CA-23E3-4FAE-9724-92A4F457CE99}" destId="{DF6181A8-DA0C-4204-A514-CF5B4183EF00}" srcOrd="1" destOrd="0" parTransId="{ACE8B757-F305-4BBC-A703-458C991ADA7C}" sibTransId="{BABF22B6-CD88-4772-8CDE-83F96F5B0356}"/>
    <dgm:cxn modelId="{78863FAF-0D88-4603-A3A6-A497DEDF0B89}" type="presOf" srcId="{736D3B17-6BAB-44A4-AC7F-B9800A56FF47}" destId="{88553D9C-4A77-4E98-B77F-8333ED4D4B81}" srcOrd="1" destOrd="0" presId="urn:microsoft.com/office/officeart/2005/8/layout/hList9"/>
    <dgm:cxn modelId="{FF718572-72B0-4688-9E92-92B1BC96268E}" type="presOf" srcId="{736D3B17-6BAB-44A4-AC7F-B9800A56FF47}" destId="{AA191D62-B44D-4C5D-9CD2-9CFC1E976923}" srcOrd="0" destOrd="0" presId="urn:microsoft.com/office/officeart/2005/8/layout/hList9"/>
    <dgm:cxn modelId="{0E7B4EBC-3CF9-42D2-9A4B-5F7223205C04}" type="presOf" srcId="{656013CA-23E3-4FAE-9724-92A4F457CE99}" destId="{09AAED69-89FE-493F-AAB7-B7516B9015E8}" srcOrd="0" destOrd="0" presId="urn:microsoft.com/office/officeart/2005/8/layout/hList9"/>
    <dgm:cxn modelId="{12F808E2-16FF-45CC-AC8F-870123E0DDD3}" type="presOf" srcId="{BC00E28A-B8BB-4E56-958A-F50135C49E6E}" destId="{81B964E5-97D3-4364-91AB-8308E8E2FCBF}" srcOrd="0" destOrd="0" presId="urn:microsoft.com/office/officeart/2005/8/layout/hList9"/>
    <dgm:cxn modelId="{DF62DA87-941A-4CA0-94FA-F535323B4A06}" srcId="{656013CA-23E3-4FAE-9724-92A4F457CE99}" destId="{2FB7E897-16AF-4B1D-94BF-AD9531E3804F}" srcOrd="0" destOrd="0" parTransId="{6E2AA60A-1E00-44B7-8173-842212DC2F82}" sibTransId="{C539FA44-0EB7-4F86-A6DC-837C1A4FF9D5}"/>
    <dgm:cxn modelId="{7A82D508-D165-4367-86FA-6A93E6EA7022}" srcId="{2FB7E897-16AF-4B1D-94BF-AD9531E3804F}" destId="{BC00E28A-B8BB-4E56-958A-F50135C49E6E}" srcOrd="0" destOrd="0" parTransId="{9A09ED77-1DE9-4FE3-9412-D658578E5B71}" sibTransId="{F44F9692-3C34-455E-A54C-B015EFDA6B1A}"/>
    <dgm:cxn modelId="{D54C2730-E01B-4CE6-B838-A402A15CDA63}" type="presOf" srcId="{DF6181A8-DA0C-4204-A514-CF5B4183EF00}" destId="{4953CA6F-626A-412A-B176-821B53699F25}" srcOrd="0" destOrd="0" presId="urn:microsoft.com/office/officeart/2005/8/layout/hList9"/>
    <dgm:cxn modelId="{33A9DC21-D987-4295-8EC0-2CF55C60E1E6}" type="presOf" srcId="{BC00E28A-B8BB-4E56-958A-F50135C49E6E}" destId="{87B1DD83-3941-426D-8EB4-D3803EFAFC93}" srcOrd="1" destOrd="0" presId="urn:microsoft.com/office/officeart/2005/8/layout/hList9"/>
    <dgm:cxn modelId="{CF174DA5-D6E4-4522-936C-63BAE5BAD766}" type="presOf" srcId="{2FB7E897-16AF-4B1D-94BF-AD9531E3804F}" destId="{EC37EC2F-C279-4425-B186-52DCFA29E6BB}" srcOrd="0" destOrd="0" presId="urn:microsoft.com/office/officeart/2005/8/layout/hList9"/>
    <dgm:cxn modelId="{15184068-EEAB-482B-B38D-3B00C9408CE6}" type="presParOf" srcId="{09AAED69-89FE-493F-AAB7-B7516B9015E8}" destId="{A816B099-1611-4FC8-BEBA-F5AA384AAE15}" srcOrd="0" destOrd="0" presId="urn:microsoft.com/office/officeart/2005/8/layout/hList9"/>
    <dgm:cxn modelId="{EAB77193-216D-4500-91F5-70839E3CC723}" type="presParOf" srcId="{09AAED69-89FE-493F-AAB7-B7516B9015E8}" destId="{3A29BA50-FB35-4248-84ED-7BEB6C367605}" srcOrd="1" destOrd="0" presId="urn:microsoft.com/office/officeart/2005/8/layout/hList9"/>
    <dgm:cxn modelId="{288A53C4-C438-46CF-AECB-E2570EE27DD4}" type="presParOf" srcId="{3A29BA50-FB35-4248-84ED-7BEB6C367605}" destId="{B2A87A71-30F9-450E-B17F-469A9302257C}" srcOrd="0" destOrd="0" presId="urn:microsoft.com/office/officeart/2005/8/layout/hList9"/>
    <dgm:cxn modelId="{E4A64151-CA30-4BFB-9846-D69778354B89}" type="presParOf" srcId="{3A29BA50-FB35-4248-84ED-7BEB6C367605}" destId="{0966E450-ED96-4D1F-B343-BF628B7BD977}" srcOrd="1" destOrd="0" presId="urn:microsoft.com/office/officeart/2005/8/layout/hList9"/>
    <dgm:cxn modelId="{B535A702-9B34-44B6-9538-94F2C6366989}" type="presParOf" srcId="{0966E450-ED96-4D1F-B343-BF628B7BD977}" destId="{81B964E5-97D3-4364-91AB-8308E8E2FCBF}" srcOrd="0" destOrd="0" presId="urn:microsoft.com/office/officeart/2005/8/layout/hList9"/>
    <dgm:cxn modelId="{545E6BC6-2FCB-4743-B320-21151EE0F4E6}" type="presParOf" srcId="{0966E450-ED96-4D1F-B343-BF628B7BD977}" destId="{87B1DD83-3941-426D-8EB4-D3803EFAFC93}" srcOrd="1" destOrd="0" presId="urn:microsoft.com/office/officeart/2005/8/layout/hList9"/>
    <dgm:cxn modelId="{092A065E-538B-4462-9927-E92DEF718921}" type="presParOf" srcId="{09AAED69-89FE-493F-AAB7-B7516B9015E8}" destId="{738D7A93-05E3-4BE3-9AFE-A3B22DB19FF3}" srcOrd="2" destOrd="0" presId="urn:microsoft.com/office/officeart/2005/8/layout/hList9"/>
    <dgm:cxn modelId="{0CE97D13-D962-473F-9A27-AD1A056FA708}" type="presParOf" srcId="{09AAED69-89FE-493F-AAB7-B7516B9015E8}" destId="{EC37EC2F-C279-4425-B186-52DCFA29E6BB}" srcOrd="3" destOrd="0" presId="urn:microsoft.com/office/officeart/2005/8/layout/hList9"/>
    <dgm:cxn modelId="{9E77E3AA-51BF-4F35-A8E3-C3C83A535328}" type="presParOf" srcId="{09AAED69-89FE-493F-AAB7-B7516B9015E8}" destId="{63BDB034-CC4B-44CA-ADC2-A1C142ACA03A}" srcOrd="4" destOrd="0" presId="urn:microsoft.com/office/officeart/2005/8/layout/hList9"/>
    <dgm:cxn modelId="{9DA0B4AC-B630-4622-B93E-D313EDC6AF93}" type="presParOf" srcId="{09AAED69-89FE-493F-AAB7-B7516B9015E8}" destId="{4F35604F-4FCF-4CFB-8D45-BF825D8F4C16}" srcOrd="5" destOrd="0" presId="urn:microsoft.com/office/officeart/2005/8/layout/hList9"/>
    <dgm:cxn modelId="{998D9F9C-10DA-4E72-A3BE-A6730241655E}" type="presParOf" srcId="{09AAED69-89FE-493F-AAB7-B7516B9015E8}" destId="{4F7BD97D-3E13-4592-8AF4-99D139244ED3}" srcOrd="6" destOrd="0" presId="urn:microsoft.com/office/officeart/2005/8/layout/hList9"/>
    <dgm:cxn modelId="{EBE527EB-48E2-489A-BD0D-655F709A8C15}" type="presParOf" srcId="{4F7BD97D-3E13-4592-8AF4-99D139244ED3}" destId="{0995EFE1-3493-4CC1-8394-499C402F44B8}" srcOrd="0" destOrd="0" presId="urn:microsoft.com/office/officeart/2005/8/layout/hList9"/>
    <dgm:cxn modelId="{49437825-8528-4937-8FEB-F3CBEF1CB4E7}" type="presParOf" srcId="{4F7BD97D-3E13-4592-8AF4-99D139244ED3}" destId="{04E0F87D-C7A8-495E-BB15-8F480CE3A9D8}" srcOrd="1" destOrd="0" presId="urn:microsoft.com/office/officeart/2005/8/layout/hList9"/>
    <dgm:cxn modelId="{3E05207B-CFE6-429C-96AD-10DFE21CED38}" type="presParOf" srcId="{04E0F87D-C7A8-495E-BB15-8F480CE3A9D8}" destId="{AA191D62-B44D-4C5D-9CD2-9CFC1E976923}" srcOrd="0" destOrd="0" presId="urn:microsoft.com/office/officeart/2005/8/layout/hList9"/>
    <dgm:cxn modelId="{9F7BA9B9-1954-42BF-9E1C-143907E6236E}" type="presParOf" srcId="{04E0F87D-C7A8-495E-BB15-8F480CE3A9D8}" destId="{88553D9C-4A77-4E98-B77F-8333ED4D4B81}" srcOrd="1" destOrd="0" presId="urn:microsoft.com/office/officeart/2005/8/layout/hList9"/>
    <dgm:cxn modelId="{1A0A6CB1-4655-4203-A23A-3CF73CF59FAE}" type="presParOf" srcId="{09AAED69-89FE-493F-AAB7-B7516B9015E8}" destId="{F058B844-32C5-4BFC-841A-14CD7C697E6F}" srcOrd="7" destOrd="0" presId="urn:microsoft.com/office/officeart/2005/8/layout/hList9"/>
    <dgm:cxn modelId="{0D99942D-6E0E-4668-AD05-5E6A6B7B5DB5}" type="presParOf" srcId="{09AAED69-89FE-493F-AAB7-B7516B9015E8}" destId="{4953CA6F-626A-412A-B176-821B53699F2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E8EDE-ED06-443B-BBFC-71E32530A2B6}">
      <dsp:nvSpPr>
        <dsp:cNvPr id="0" name=""/>
        <dsp:cNvSpPr/>
      </dsp:nvSpPr>
      <dsp:spPr>
        <a:xfrm>
          <a:off x="2013683" y="805235"/>
          <a:ext cx="931328" cy="6043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3474"/>
              </a:lnTo>
              <a:lnTo>
                <a:pt x="931328" y="463474"/>
              </a:lnTo>
              <a:lnTo>
                <a:pt x="931328" y="604369"/>
              </a:lnTo>
            </a:path>
          </a:pathLst>
        </a:custGeom>
        <a:noFill/>
        <a:ln w="15875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CBD5A-1E04-4B99-986C-8DD1F19D2FEA}">
      <dsp:nvSpPr>
        <dsp:cNvPr id="0" name=""/>
        <dsp:cNvSpPr/>
      </dsp:nvSpPr>
      <dsp:spPr>
        <a:xfrm>
          <a:off x="1086126" y="805235"/>
          <a:ext cx="927556" cy="604369"/>
        </a:xfrm>
        <a:custGeom>
          <a:avLst/>
          <a:gdLst/>
          <a:ahLst/>
          <a:cxnLst/>
          <a:rect l="0" t="0" r="0" b="0"/>
          <a:pathLst>
            <a:path>
              <a:moveTo>
                <a:pt x="927556" y="0"/>
              </a:moveTo>
              <a:lnTo>
                <a:pt x="927556" y="463474"/>
              </a:lnTo>
              <a:lnTo>
                <a:pt x="0" y="463474"/>
              </a:lnTo>
              <a:lnTo>
                <a:pt x="0" y="604369"/>
              </a:lnTo>
            </a:path>
          </a:pathLst>
        </a:custGeom>
        <a:noFill/>
        <a:ln w="15875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1C8E39-27A3-4C29-9F8B-1A7BF876EC3C}">
      <dsp:nvSpPr>
        <dsp:cNvPr id="0" name=""/>
        <dsp:cNvSpPr/>
      </dsp:nvSpPr>
      <dsp:spPr>
        <a:xfrm>
          <a:off x="1253230" y="-160540"/>
          <a:ext cx="1520905" cy="965775"/>
        </a:xfrm>
        <a:prstGeom prst="roundRect">
          <a:avLst>
            <a:gd name="adj" fmla="val 10000"/>
          </a:avLst>
        </a:prstGeom>
        <a:solidFill>
          <a:schemeClr val="accent5">
            <a:alpha val="8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188B6-3436-4C04-8094-AB432C1E0BCC}">
      <dsp:nvSpPr>
        <dsp:cNvPr id="0" name=""/>
        <dsp:cNvSpPr/>
      </dsp:nvSpPr>
      <dsp:spPr>
        <a:xfrm>
          <a:off x="1422219" y="0"/>
          <a:ext cx="1520905" cy="965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Nejasan i indirektan način komunikacije</a:t>
          </a:r>
          <a:endParaRPr lang="hr-HR" sz="1400" kern="1200" dirty="0"/>
        </a:p>
      </dsp:txBody>
      <dsp:txXfrm>
        <a:off x="1450506" y="28287"/>
        <a:ext cx="1464331" cy="909201"/>
      </dsp:txXfrm>
    </dsp:sp>
    <dsp:sp modelId="{9399F08D-4ECD-4811-AEE5-BC2136DA7AB9}">
      <dsp:nvSpPr>
        <dsp:cNvPr id="0" name=""/>
        <dsp:cNvSpPr/>
      </dsp:nvSpPr>
      <dsp:spPr>
        <a:xfrm>
          <a:off x="325673" y="1409605"/>
          <a:ext cx="1520905" cy="965775"/>
        </a:xfrm>
        <a:prstGeom prst="roundRect">
          <a:avLst>
            <a:gd name="adj" fmla="val 10000"/>
          </a:avLst>
        </a:prstGeom>
        <a:solidFill>
          <a:schemeClr val="accent5">
            <a:alpha val="7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67D9-FC1A-47C0-ACEE-403D0A15BFE2}">
      <dsp:nvSpPr>
        <dsp:cNvPr id="0" name=""/>
        <dsp:cNvSpPr/>
      </dsp:nvSpPr>
      <dsp:spPr>
        <a:xfrm>
          <a:off x="494663" y="1570145"/>
          <a:ext cx="1520905" cy="965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Donošenje krivog zaključka</a:t>
          </a:r>
          <a:endParaRPr lang="hr-HR" sz="1400" kern="1200" dirty="0"/>
        </a:p>
      </dsp:txBody>
      <dsp:txXfrm>
        <a:off x="522950" y="1598432"/>
        <a:ext cx="1464331" cy="909201"/>
      </dsp:txXfrm>
    </dsp:sp>
    <dsp:sp modelId="{1111A4DB-5F26-4955-9162-FF3C73E7D8C1}">
      <dsp:nvSpPr>
        <dsp:cNvPr id="0" name=""/>
        <dsp:cNvSpPr/>
      </dsp:nvSpPr>
      <dsp:spPr>
        <a:xfrm>
          <a:off x="2184558" y="1409605"/>
          <a:ext cx="1520905" cy="965775"/>
        </a:xfrm>
        <a:prstGeom prst="roundRect">
          <a:avLst>
            <a:gd name="adj" fmla="val 10000"/>
          </a:avLst>
        </a:prstGeom>
        <a:solidFill>
          <a:schemeClr val="accent5">
            <a:alpha val="7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DBB271-3EF9-4A8C-ABA3-CE969C8C2425}">
      <dsp:nvSpPr>
        <dsp:cNvPr id="0" name=""/>
        <dsp:cNvSpPr/>
      </dsp:nvSpPr>
      <dsp:spPr>
        <a:xfrm>
          <a:off x="2353548" y="1570145"/>
          <a:ext cx="1520905" cy="9657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Ignoriranje rečenog</a:t>
          </a:r>
          <a:endParaRPr lang="hr-HR" sz="1400" kern="1200" dirty="0"/>
        </a:p>
      </dsp:txBody>
      <dsp:txXfrm>
        <a:off x="2381835" y="1598432"/>
        <a:ext cx="1464331" cy="9092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26E68-8D8F-4ED5-8129-6667D64377DF}">
      <dsp:nvSpPr>
        <dsp:cNvPr id="0" name=""/>
        <dsp:cNvSpPr/>
      </dsp:nvSpPr>
      <dsp:spPr>
        <a:xfrm>
          <a:off x="890" y="303587"/>
          <a:ext cx="1899327" cy="14968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Partner  se „isključuje” kada nešto ne želi čuti</a:t>
          </a:r>
          <a:endParaRPr lang="hr-HR" sz="1800" kern="1200" dirty="0"/>
        </a:p>
      </dsp:txBody>
      <dsp:txXfrm>
        <a:off x="44731" y="347428"/>
        <a:ext cx="1811645" cy="1409151"/>
      </dsp:txXfrm>
    </dsp:sp>
    <dsp:sp modelId="{18F0BEA8-287E-4AA1-BB8D-8F7BD3F9D4F4}">
      <dsp:nvSpPr>
        <dsp:cNvPr id="0" name=""/>
        <dsp:cNvSpPr/>
      </dsp:nvSpPr>
      <dsp:spPr>
        <a:xfrm>
          <a:off x="2090151" y="816487"/>
          <a:ext cx="402657" cy="4710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400" kern="1200"/>
        </a:p>
      </dsp:txBody>
      <dsp:txXfrm>
        <a:off x="2090151" y="910694"/>
        <a:ext cx="281860" cy="282619"/>
      </dsp:txXfrm>
    </dsp:sp>
    <dsp:sp modelId="{A7026240-ECA4-4E2A-B250-944433ECD0CC}">
      <dsp:nvSpPr>
        <dsp:cNvPr id="0" name=""/>
        <dsp:cNvSpPr/>
      </dsp:nvSpPr>
      <dsp:spPr>
        <a:xfrm>
          <a:off x="2659949" y="303587"/>
          <a:ext cx="1899327" cy="149683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Cilj - zaštiti se, spriječiti razgovor o osjetljivim temama</a:t>
          </a:r>
          <a:endParaRPr lang="hr-HR" sz="1800" i="1" kern="1200" dirty="0"/>
        </a:p>
      </dsp:txBody>
      <dsp:txXfrm>
        <a:off x="2703790" y="347428"/>
        <a:ext cx="1811645" cy="14091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B964E5-97D3-4364-91AB-8308E8E2FCBF}">
      <dsp:nvSpPr>
        <dsp:cNvPr id="0" name=""/>
        <dsp:cNvSpPr/>
      </dsp:nvSpPr>
      <dsp:spPr>
        <a:xfrm>
          <a:off x="-159231" y="259075"/>
          <a:ext cx="3580728" cy="3845380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1800" i="1" kern="1200" dirty="0" smtClean="0"/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- žali se da ju on ne sluša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- postavlja pitanje i prije nego ona da odgovor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- u njegovom društvu svi govore i prekidaju je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- osjeća se nelagodno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i="1" kern="1200" dirty="0" smtClean="0"/>
            <a:t>-zaključuje da ju ne vole</a:t>
          </a:r>
          <a:endParaRPr lang="hr-HR" sz="1800" kern="1200" dirty="0"/>
        </a:p>
      </dsp:txBody>
      <dsp:txXfrm>
        <a:off x="413684" y="259075"/>
        <a:ext cx="3007811" cy="3845380"/>
      </dsp:txXfrm>
    </dsp:sp>
    <dsp:sp modelId="{EC37EC2F-C279-4425-B186-52DCFA29E6BB}">
      <dsp:nvSpPr>
        <dsp:cNvPr id="0" name=""/>
        <dsp:cNvSpPr/>
      </dsp:nvSpPr>
      <dsp:spPr>
        <a:xfrm>
          <a:off x="975907" y="144413"/>
          <a:ext cx="1113944" cy="10593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ONA</a:t>
          </a:r>
          <a:endParaRPr lang="hr-HR" sz="2600" kern="1200" dirty="0"/>
        </a:p>
      </dsp:txBody>
      <dsp:txXfrm>
        <a:off x="1139040" y="299550"/>
        <a:ext cx="787678" cy="749071"/>
      </dsp:txXfrm>
    </dsp:sp>
    <dsp:sp modelId="{AA191D62-B44D-4C5D-9CD2-9CFC1E976923}">
      <dsp:nvSpPr>
        <dsp:cNvPr id="0" name=""/>
        <dsp:cNvSpPr/>
      </dsp:nvSpPr>
      <dsp:spPr>
        <a:xfrm rot="10800000" flipH="1" flipV="1">
          <a:off x="3830353" y="286324"/>
          <a:ext cx="3263571" cy="3818131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  - žali se da je tiha u njegovom društvu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 - zna da inače nije tiha sa svojim društvom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- zaključuje da ne voli njegove prijatelje</a:t>
          </a:r>
        </a:p>
      </dsp:txBody>
      <dsp:txXfrm rot="-10800000">
        <a:off x="3830351" y="286324"/>
        <a:ext cx="2741400" cy="3818131"/>
      </dsp:txXfrm>
    </dsp:sp>
    <dsp:sp modelId="{4953CA6F-626A-412A-B176-821B53699F25}">
      <dsp:nvSpPr>
        <dsp:cNvPr id="0" name=""/>
        <dsp:cNvSpPr/>
      </dsp:nvSpPr>
      <dsp:spPr>
        <a:xfrm>
          <a:off x="4850967" y="209296"/>
          <a:ext cx="1092751" cy="100472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600" kern="1200" dirty="0" smtClean="0"/>
            <a:t>ON</a:t>
          </a:r>
          <a:endParaRPr lang="hr-HR" sz="2600" kern="1200" dirty="0"/>
        </a:p>
      </dsp:txBody>
      <dsp:txXfrm>
        <a:off x="5010997" y="356434"/>
        <a:ext cx="772691" cy="710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406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0666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453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86295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661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0191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31008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1497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35745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0492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8125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44816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4572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713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25384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26708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47B36-5CB1-4E53-B028-1B29F1848ADF}" type="datetimeFigureOut">
              <a:rPr lang="hr-HR" smtClean="0"/>
              <a:t>4.12.2018.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709330-995F-4DA7-B5F8-002FD0F2DDF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798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07704" y="3717032"/>
            <a:ext cx="6336704" cy="963538"/>
          </a:xfrm>
        </p:spPr>
        <p:txBody>
          <a:bodyPr>
            <a:normAutofit fontScale="90000"/>
          </a:bodyPr>
          <a:lstStyle/>
          <a:p>
            <a:pPr algn="ctr"/>
            <a:r>
              <a:rPr lang="hr-HR" sz="4000" b="1" dirty="0" smtClean="0"/>
              <a:t>PROBLEMI U PARTNERSKOJ KOMUNIKACIJI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hr-HR" sz="2700" i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876256" y="5877272"/>
            <a:ext cx="1872208" cy="337592"/>
          </a:xfrm>
        </p:spPr>
        <p:txBody>
          <a:bodyPr>
            <a:normAutofit fontScale="92500" lnSpcReduction="10000"/>
          </a:bodyPr>
          <a:lstStyle/>
          <a:p>
            <a:r>
              <a:rPr lang="hr-HR" dirty="0" err="1" smtClean="0"/>
              <a:t>Mia</a:t>
            </a:r>
            <a:r>
              <a:rPr lang="hr-HR" dirty="0" smtClean="0"/>
              <a:t> Župan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2145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Razlike među spolovima 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483768" y="1844824"/>
            <a:ext cx="605063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 smtClean="0"/>
              <a:t>ŽENE:</a:t>
            </a:r>
          </a:p>
          <a:p>
            <a:r>
              <a:rPr lang="hr-HR" sz="2000" dirty="0" smtClean="0"/>
              <a:t>veću tendenciju postavljanju pitanja </a:t>
            </a:r>
          </a:p>
          <a:p>
            <a:r>
              <a:rPr lang="hr-HR" sz="2000" dirty="0" smtClean="0"/>
              <a:t> češće koriste verbalne i neverbalne signale slušanja-kao znak obraćanja pažnje</a:t>
            </a:r>
          </a:p>
          <a:p>
            <a:r>
              <a:rPr lang="hr-HR" sz="2000" dirty="0" smtClean="0"/>
              <a:t>sklonije „tihom protest”  </a:t>
            </a:r>
          </a:p>
          <a:p>
            <a:r>
              <a:rPr lang="hr-HR" sz="2000" dirty="0"/>
              <a:t> </a:t>
            </a:r>
            <a:r>
              <a:rPr lang="hr-HR" sz="2000" dirty="0" smtClean="0"/>
              <a:t>u razgovoru češće koriste zamjenicu ti ili mi – davanje priznanja drugom govorniku, osjećaju jedinstva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54068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67744" y="908720"/>
            <a:ext cx="6419056" cy="5217443"/>
          </a:xfrm>
        </p:spPr>
        <p:txBody>
          <a:bodyPr>
            <a:normAutofit/>
          </a:bodyPr>
          <a:lstStyle/>
          <a:p>
            <a:pPr marL="914400" lvl="2" indent="0">
              <a:spcBef>
                <a:spcPts val="0"/>
              </a:spcBef>
              <a:buNone/>
            </a:pPr>
            <a:r>
              <a:rPr lang="hr-HR" sz="1800" dirty="0" smtClean="0"/>
              <a:t> </a:t>
            </a:r>
            <a:r>
              <a:rPr lang="hr-HR" sz="1800" b="1" dirty="0" smtClean="0"/>
              <a:t>MUŠKARCI: </a:t>
            </a:r>
          </a:p>
          <a:p>
            <a:pPr marL="914400" lvl="2" indent="0">
              <a:spcBef>
                <a:spcPts val="0"/>
              </a:spcBef>
              <a:buNone/>
            </a:pPr>
            <a:endParaRPr lang="hr-HR" sz="2000" dirty="0" smtClean="0"/>
          </a:p>
          <a:p>
            <a:pPr>
              <a:spcBef>
                <a:spcPts val="0"/>
              </a:spcBef>
            </a:pPr>
            <a:r>
              <a:rPr lang="hr-HR" sz="2000" dirty="0" smtClean="0"/>
              <a:t>manje postavljanju osobnih pitanja</a:t>
            </a:r>
          </a:p>
          <a:p>
            <a:r>
              <a:rPr lang="hr-HR" sz="2000" dirty="0" smtClean="0"/>
              <a:t>rijetko koriste znakove slušanja - najčešće kao znak odobravanja</a:t>
            </a:r>
          </a:p>
          <a:p>
            <a:r>
              <a:rPr lang="hr-HR" sz="2000" dirty="0"/>
              <a:t>s</a:t>
            </a:r>
            <a:r>
              <a:rPr lang="hr-HR" sz="2000" dirty="0" smtClean="0"/>
              <a:t>kloniji prekidati komunikaciju sugovornika</a:t>
            </a:r>
          </a:p>
          <a:p>
            <a:r>
              <a:rPr lang="hr-HR" sz="2000" dirty="0" smtClean="0"/>
              <a:t>češće uopće ne daju odgovor ili priznanje nakon govora svog partnera ili ga daju odgođeno na kraju uz minimalni intenzitet entuzijazma</a:t>
            </a:r>
          </a:p>
          <a:p>
            <a:r>
              <a:rPr lang="hr-HR" sz="2000" dirty="0"/>
              <a:t>s</a:t>
            </a:r>
            <a:r>
              <a:rPr lang="hr-HR" sz="2000" dirty="0" smtClean="0"/>
              <a:t>kloniji su izazvati ili raspraviti izjave partnera</a:t>
            </a:r>
          </a:p>
          <a:p>
            <a:r>
              <a:rPr lang="hr-HR" sz="2000" dirty="0"/>
              <a:t>s</a:t>
            </a:r>
            <a:r>
              <a:rPr lang="hr-HR" sz="2000" dirty="0" smtClean="0"/>
              <a:t>kloniji su češće iznositi mišljenje ili činjenice </a:t>
            </a:r>
            <a:endParaRPr lang="hr-HR" sz="20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42202"/>
            <a:ext cx="1716451" cy="1333036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283620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3249" y="620688"/>
            <a:ext cx="6589199" cy="989088"/>
          </a:xfrm>
        </p:spPr>
        <p:txBody>
          <a:bodyPr>
            <a:normAutofit/>
          </a:bodyPr>
          <a:lstStyle/>
          <a:p>
            <a:pPr algn="ctr"/>
            <a:r>
              <a:rPr lang="hr-HR" sz="2400" b="1" dirty="0" smtClean="0"/>
              <a:t>Razlike u odrastanju</a:t>
            </a:r>
            <a:endParaRPr lang="hr-HR" sz="2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82316" y="1556792"/>
            <a:ext cx="6552728" cy="406531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b="1" dirty="0" smtClean="0"/>
              <a:t>Svijet djevojčica:</a:t>
            </a:r>
          </a:p>
          <a:p>
            <a:pPr marL="0" indent="0">
              <a:buNone/>
            </a:pPr>
            <a:endParaRPr lang="hr-HR" sz="1800" b="1" dirty="0" smtClean="0"/>
          </a:p>
          <a:p>
            <a:r>
              <a:rPr lang="hr-HR" sz="1800" dirty="0" smtClean="0"/>
              <a:t>održavanje prijateljstva i bliskosti kroz razgovor               </a:t>
            </a:r>
          </a:p>
          <a:p>
            <a:r>
              <a:rPr lang="hr-HR" sz="1800" dirty="0" smtClean="0"/>
              <a:t>razgovor = učvršćuje prijateljstvo</a:t>
            </a:r>
          </a:p>
          <a:p>
            <a:r>
              <a:rPr lang="hr-HR" sz="1800" dirty="0" smtClean="0"/>
              <a:t>povjeravanje osjećaja</a:t>
            </a:r>
          </a:p>
          <a:p>
            <a:r>
              <a:rPr lang="hr-HR" sz="1800" dirty="0" smtClean="0"/>
              <a:t>u komunikaciji uče raspraviti problem bez da ih se percipira kao„zločeste” </a:t>
            </a:r>
            <a:r>
              <a:rPr lang="hr-HR" sz="1800" dirty="0"/>
              <a:t>	</a:t>
            </a:r>
            <a:endParaRPr lang="hr-HR" dirty="0"/>
          </a:p>
          <a:p>
            <a:r>
              <a:rPr lang="hr-HR" sz="1800" dirty="0" smtClean="0"/>
              <a:t>manje vršnjačke grupe; ravnopravnost članova</a:t>
            </a:r>
          </a:p>
          <a:p>
            <a:pPr marL="0" indent="0">
              <a:buNone/>
            </a:pPr>
            <a:r>
              <a:rPr lang="hr-HR" sz="1800" dirty="0"/>
              <a:t> </a:t>
            </a:r>
            <a:r>
              <a:rPr lang="hr-HR" sz="1800" dirty="0" smtClean="0"/>
              <a:t>                </a:t>
            </a:r>
            <a:endParaRPr lang="hr-HR" sz="18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89"/>
          <a:stretch/>
        </p:blipFill>
        <p:spPr>
          <a:xfrm>
            <a:off x="6516216" y="476672"/>
            <a:ext cx="1800200" cy="165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75656" y="692696"/>
            <a:ext cx="6347048" cy="5361459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 dirty="0" smtClean="0"/>
              <a:t>Svijet dječaka: 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 smtClean="0"/>
              <a:t>druženje u većim vršnjačkim grupama</a:t>
            </a:r>
          </a:p>
          <a:p>
            <a:r>
              <a:rPr lang="hr-HR" sz="2000" dirty="0" smtClean="0"/>
              <a:t>hijerarhija unutar grupe</a:t>
            </a:r>
          </a:p>
          <a:p>
            <a:r>
              <a:rPr lang="hr-HR" sz="2000" dirty="0" smtClean="0"/>
              <a:t>borba za status, dominaciju, pažnju grupe</a:t>
            </a:r>
          </a:p>
          <a:p>
            <a:r>
              <a:rPr lang="hr-HR" sz="2000" dirty="0" smtClean="0"/>
              <a:t>sadržaj komunikacije: naređivanje, zadirkivanje, ruganje</a:t>
            </a:r>
          </a:p>
          <a:p>
            <a:r>
              <a:rPr lang="hr-HR" sz="2000" dirty="0" smtClean="0"/>
              <a:t>argumentirano komentiranje</a:t>
            </a:r>
          </a:p>
          <a:p>
            <a:r>
              <a:rPr lang="hr-HR" sz="2000" dirty="0" smtClean="0"/>
              <a:t>razgovor sredstvo za status u grupi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84"/>
          <a:stretch/>
        </p:blipFill>
        <p:spPr>
          <a:xfrm>
            <a:off x="4335372" y="4653136"/>
            <a:ext cx="4568504" cy="20413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65166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000" b="1" dirty="0" smtClean="0"/>
              <a:t>Različito značenje komunikacije</a:t>
            </a:r>
            <a:endParaRPr lang="hr-HR" sz="2000" b="1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1043608" y="1196752"/>
            <a:ext cx="7643192" cy="4929411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hr-HR" sz="2000" dirty="0" smtClean="0"/>
              <a:t>Razlike u spolu: </a:t>
            </a:r>
            <a:endParaRPr lang="hr-HR" sz="2000" i="1" dirty="0"/>
          </a:p>
          <a:p>
            <a:pPr marL="0" indent="0">
              <a:buNone/>
            </a:pPr>
            <a:r>
              <a:rPr lang="hr-HR" sz="2000" dirty="0" smtClean="0"/>
              <a:t>	Ž - razgovor = pružanje potpora, podrška</a:t>
            </a:r>
          </a:p>
          <a:p>
            <a:pPr marL="0" indent="0">
              <a:buNone/>
            </a:pPr>
            <a:r>
              <a:rPr lang="hr-HR" sz="2000" dirty="0" smtClean="0"/>
              <a:t>	M - razgovor = donošenje praktičnih i konkretnih rješenja</a:t>
            </a:r>
          </a:p>
          <a:p>
            <a:pPr marL="0" indent="0">
              <a:buNone/>
            </a:pPr>
            <a:endParaRPr lang="hr-HR" sz="2000" dirty="0" smtClean="0"/>
          </a:p>
          <a:p>
            <a:pPr marL="0" indent="0" algn="ctr">
              <a:buNone/>
            </a:pPr>
            <a:r>
              <a:rPr lang="hr-HR" sz="2000" dirty="0" smtClean="0"/>
              <a:t>Različita očekivanja        frustracije i razočarenja</a:t>
            </a:r>
          </a:p>
          <a:p>
            <a:pPr marL="0" lvl="0" indent="0" algn="ctr">
              <a:buClr>
                <a:srgbClr val="A53010"/>
              </a:buClr>
              <a:buNone/>
            </a:pPr>
            <a:r>
              <a:rPr lang="hr-HR" i="1" dirty="0" smtClean="0">
                <a:solidFill>
                  <a:prstClr val="black"/>
                </a:solidFill>
              </a:rPr>
              <a:t>Ž: </a:t>
            </a:r>
            <a:r>
              <a:rPr lang="hr-HR" i="1" dirty="0">
                <a:solidFill>
                  <a:prstClr val="black"/>
                </a:solidFill>
              </a:rPr>
              <a:t>„</a:t>
            </a:r>
            <a:r>
              <a:rPr lang="hr-HR" i="1" dirty="0" err="1">
                <a:solidFill>
                  <a:prstClr val="black"/>
                </a:solidFill>
              </a:rPr>
              <a:t>The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marriage</a:t>
            </a:r>
            <a:r>
              <a:rPr lang="hr-HR" i="1" dirty="0">
                <a:solidFill>
                  <a:prstClr val="black"/>
                </a:solidFill>
              </a:rPr>
              <a:t> is </a:t>
            </a:r>
            <a:r>
              <a:rPr lang="hr-HR" i="1" dirty="0" err="1">
                <a:solidFill>
                  <a:prstClr val="black"/>
                </a:solidFill>
              </a:rPr>
              <a:t>working</a:t>
            </a:r>
            <a:r>
              <a:rPr lang="hr-HR" i="1" dirty="0">
                <a:solidFill>
                  <a:prstClr val="black"/>
                </a:solidFill>
              </a:rPr>
              <a:t> as </a:t>
            </a:r>
            <a:r>
              <a:rPr lang="hr-HR" i="1" dirty="0" err="1">
                <a:solidFill>
                  <a:prstClr val="black"/>
                </a:solidFill>
              </a:rPr>
              <a:t>long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as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we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can</a:t>
            </a:r>
            <a:r>
              <a:rPr lang="hr-HR" i="1" dirty="0">
                <a:solidFill>
                  <a:prstClr val="black"/>
                </a:solidFill>
              </a:rPr>
              <a:t> talk </a:t>
            </a:r>
            <a:r>
              <a:rPr lang="hr-HR" i="1" dirty="0" err="1">
                <a:solidFill>
                  <a:prstClr val="black"/>
                </a:solidFill>
              </a:rPr>
              <a:t>about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it</a:t>
            </a:r>
            <a:r>
              <a:rPr lang="hr-HR" i="1" dirty="0">
                <a:solidFill>
                  <a:prstClr val="black"/>
                </a:solidFill>
              </a:rPr>
              <a:t>”</a:t>
            </a:r>
          </a:p>
          <a:p>
            <a:pPr marL="0" lvl="0" indent="0" algn="ctr">
              <a:buClr>
                <a:srgbClr val="A53010"/>
              </a:buClr>
              <a:buNone/>
            </a:pPr>
            <a:r>
              <a:rPr lang="hr-HR" i="1" dirty="0">
                <a:solidFill>
                  <a:prstClr val="black"/>
                </a:solidFill>
              </a:rPr>
              <a:t>M: „</a:t>
            </a:r>
            <a:r>
              <a:rPr lang="hr-HR" i="1" dirty="0" err="1">
                <a:solidFill>
                  <a:prstClr val="black"/>
                </a:solidFill>
              </a:rPr>
              <a:t>The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marriage</a:t>
            </a:r>
            <a:r>
              <a:rPr lang="hr-HR" i="1" dirty="0">
                <a:solidFill>
                  <a:prstClr val="black"/>
                </a:solidFill>
              </a:rPr>
              <a:t> is </a:t>
            </a:r>
            <a:r>
              <a:rPr lang="hr-HR" i="1" dirty="0" err="1">
                <a:solidFill>
                  <a:prstClr val="black"/>
                </a:solidFill>
              </a:rPr>
              <a:t>not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working</a:t>
            </a:r>
            <a:r>
              <a:rPr lang="hr-HR" i="1" dirty="0">
                <a:solidFill>
                  <a:prstClr val="black"/>
                </a:solidFill>
              </a:rPr>
              <a:t> as </a:t>
            </a:r>
            <a:r>
              <a:rPr lang="hr-HR" i="1" dirty="0" err="1">
                <a:solidFill>
                  <a:prstClr val="black"/>
                </a:solidFill>
              </a:rPr>
              <a:t>long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as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we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keep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talking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about</a:t>
            </a:r>
            <a:r>
              <a:rPr lang="hr-HR" i="1" dirty="0">
                <a:solidFill>
                  <a:prstClr val="black"/>
                </a:solidFill>
              </a:rPr>
              <a:t> </a:t>
            </a:r>
            <a:r>
              <a:rPr lang="hr-HR" i="1" dirty="0" err="1">
                <a:solidFill>
                  <a:prstClr val="black"/>
                </a:solidFill>
              </a:rPr>
              <a:t>it</a:t>
            </a:r>
            <a:r>
              <a:rPr lang="hr-HR" i="1" dirty="0">
                <a:solidFill>
                  <a:prstClr val="black"/>
                </a:solidFill>
              </a:rPr>
              <a:t>”</a:t>
            </a:r>
          </a:p>
          <a:p>
            <a:pPr marL="0" indent="0">
              <a:buNone/>
            </a:pPr>
            <a:endParaRPr lang="hr-HR" sz="2000" dirty="0" smtClean="0"/>
          </a:p>
        </p:txBody>
      </p:sp>
      <p:cxnSp>
        <p:nvCxnSpPr>
          <p:cNvPr id="7" name="Ravni poveznik sa strelicom 6"/>
          <p:cNvCxnSpPr/>
          <p:nvPr/>
        </p:nvCxnSpPr>
        <p:spPr>
          <a:xfrm>
            <a:off x="4572000" y="3119636"/>
            <a:ext cx="2880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ipsa 7"/>
          <p:cNvSpPr/>
          <p:nvPr/>
        </p:nvSpPr>
        <p:spPr>
          <a:xfrm>
            <a:off x="2843808" y="4570412"/>
            <a:ext cx="4392488" cy="2016224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hr-HR" dirty="0">
                <a:solidFill>
                  <a:prstClr val="black"/>
                </a:solidFill>
              </a:rPr>
              <a:t>Ra</a:t>
            </a:r>
            <a:r>
              <a:rPr lang="vi-VN" dirty="0">
                <a:solidFill>
                  <a:prstClr val="black"/>
                </a:solidFill>
              </a:rPr>
              <a:t>zličiti stilovi komunikacije su naučeni i mogu se odučiti i sinkronizirati među partnerima</a:t>
            </a:r>
          </a:p>
          <a:p>
            <a:pPr algn="ctr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8871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340767"/>
            <a:ext cx="5976664" cy="4426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18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83768" y="3356992"/>
            <a:ext cx="6015921" cy="846583"/>
          </a:xfrm>
        </p:spPr>
        <p:txBody>
          <a:bodyPr>
            <a:normAutofit fontScale="90000"/>
          </a:bodyPr>
          <a:lstStyle/>
          <a:p>
            <a:r>
              <a:rPr lang="hr-HR" sz="2000" dirty="0" smtClean="0"/>
              <a:t>Literatura: </a:t>
            </a:r>
            <a:br>
              <a:rPr lang="hr-HR" sz="2000" dirty="0" smtClean="0"/>
            </a:br>
            <a:r>
              <a:rPr lang="hr-HR" sz="2000" dirty="0"/>
              <a:t/>
            </a:r>
            <a:br>
              <a:rPr lang="hr-HR" sz="2000" dirty="0"/>
            </a:br>
            <a:r>
              <a:rPr lang="hr-HR" sz="2000" dirty="0" err="1" smtClean="0"/>
              <a:t>Beck</a:t>
            </a:r>
            <a:r>
              <a:rPr lang="hr-HR" sz="2000" dirty="0"/>
              <a:t>, A. T. (1989). </a:t>
            </a:r>
            <a:r>
              <a:rPr lang="hr-HR" sz="2000" i="1" dirty="0"/>
              <a:t>Love </a:t>
            </a:r>
            <a:r>
              <a:rPr lang="hr-HR" sz="2000" i="1" dirty="0" err="1"/>
              <a:t>is</a:t>
            </a:r>
            <a:r>
              <a:rPr lang="hr-HR" sz="2000" i="1" dirty="0"/>
              <a:t> </a:t>
            </a:r>
            <a:r>
              <a:rPr lang="hr-HR" sz="2000" i="1" dirty="0" err="1"/>
              <a:t>never</a:t>
            </a:r>
            <a:r>
              <a:rPr lang="hr-HR" sz="2000" i="1" dirty="0"/>
              <a:t> </a:t>
            </a:r>
            <a:r>
              <a:rPr lang="hr-HR" sz="2000" i="1" dirty="0" err="1"/>
              <a:t>enough</a:t>
            </a:r>
            <a:r>
              <a:rPr lang="hr-HR" sz="2000" dirty="0"/>
              <a:t>. New York: </a:t>
            </a:r>
            <a:r>
              <a:rPr lang="hr-HR" sz="2000" dirty="0" err="1"/>
              <a:t>Harper</a:t>
            </a:r>
            <a:r>
              <a:rPr lang="hr-HR" sz="2000" dirty="0"/>
              <a:t> &amp; </a:t>
            </a:r>
            <a:r>
              <a:rPr lang="hr-HR" sz="2000" dirty="0" err="1"/>
              <a:t>Row</a:t>
            </a:r>
            <a:r>
              <a:rPr lang="hr-HR" sz="2000" dirty="0"/>
              <a:t>, </a:t>
            </a:r>
            <a:r>
              <a:rPr lang="hr-HR" sz="2000" dirty="0" err="1"/>
              <a:t>Publishers</a:t>
            </a:r>
            <a:r>
              <a:rPr lang="hr-HR" sz="2000" dirty="0"/>
              <a:t>, Inc. – 5. poglavlje </a:t>
            </a:r>
          </a:p>
        </p:txBody>
      </p:sp>
    </p:spTree>
    <p:extLst>
      <p:ext uri="{BB962C8B-B14F-4D97-AF65-F5344CB8AC3E}">
        <p14:creationId xmlns:p14="http://schemas.microsoft.com/office/powerpoint/2010/main" val="261609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39752" y="44624"/>
            <a:ext cx="7283152" cy="1512168"/>
          </a:xfrm>
        </p:spPr>
        <p:txBody>
          <a:bodyPr>
            <a:normAutofit fontScale="90000"/>
          </a:bodyPr>
          <a:lstStyle/>
          <a:p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 smtClean="0"/>
              <a:t>„</a:t>
            </a:r>
            <a:r>
              <a:rPr lang="hr-HR" sz="2000" i="1" dirty="0" smtClean="0"/>
              <a:t>to nije ono na što sam mislila</a:t>
            </a:r>
            <a:r>
              <a:rPr lang="hr-HR" sz="2000" i="1" dirty="0"/>
              <a:t>…”</a:t>
            </a:r>
            <a:br>
              <a:rPr lang="hr-HR" sz="2000" i="1" dirty="0"/>
            </a:br>
            <a:r>
              <a:rPr lang="hr-HR" sz="2000" i="1" dirty="0"/>
              <a:t>„ona nikada ne kaže što misli…”</a:t>
            </a:r>
            <a:r>
              <a:rPr lang="hr-HR" sz="2000" i="1" dirty="0" smtClean="0"/>
              <a:t/>
            </a:r>
            <a:br>
              <a:rPr lang="hr-HR" sz="2000" i="1" dirty="0" smtClean="0"/>
            </a:br>
            <a:r>
              <a:rPr lang="hr-HR" sz="2000" i="1" dirty="0" smtClean="0"/>
              <a:t>„ on je gluh, nikada ne sluša što ja govorim</a:t>
            </a:r>
            <a:r>
              <a:rPr lang="hr-HR" sz="2000" dirty="0" smtClean="0"/>
              <a:t>…”</a:t>
            </a:r>
            <a:endParaRPr lang="hr-HR" sz="20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95736" y="2492896"/>
            <a:ext cx="6275040" cy="3489251"/>
          </a:xfrm>
        </p:spPr>
        <p:txBody>
          <a:bodyPr>
            <a:normAutofit/>
          </a:bodyPr>
          <a:lstStyle/>
          <a:p>
            <a:r>
              <a:rPr lang="hr-HR" sz="2000" dirty="0" smtClean="0"/>
              <a:t>Vode do frustracije, produbljivanja problema i daljnjeg pogoršanja međusobne komunikacije</a:t>
            </a:r>
          </a:p>
          <a:p>
            <a:pPr marL="0" indent="0">
              <a:buNone/>
            </a:pPr>
            <a:endParaRPr lang="hr-HR" sz="2000" dirty="0" smtClean="0"/>
          </a:p>
          <a:p>
            <a:r>
              <a:rPr lang="hr-HR" sz="2000" dirty="0" smtClean="0"/>
              <a:t>U težim slučajevima: </a:t>
            </a:r>
          </a:p>
          <a:p>
            <a:pPr marL="0" indent="0" algn="ctr">
              <a:buNone/>
            </a:pPr>
            <a:r>
              <a:rPr lang="hr-HR" sz="2000" dirty="0" smtClean="0"/>
              <a:t>    najobičnija komunikacija =„borbeno polje”   </a:t>
            </a:r>
          </a:p>
          <a:p>
            <a:pPr marL="0" indent="0" algn="ctr">
              <a:buNone/>
            </a:pPr>
            <a:r>
              <a:rPr lang="hr-HR" sz="2000" dirty="0"/>
              <a:t> </a:t>
            </a:r>
            <a:r>
              <a:rPr lang="hr-HR" sz="2000" dirty="0" smtClean="0"/>
              <a:t>                  riječi =„oružje„</a:t>
            </a:r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133117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Dvosmislenost i indirektnost</a:t>
            </a:r>
            <a:endParaRPr lang="hr-HR" b="1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395536" y="1484784"/>
            <a:ext cx="8748464" cy="3816424"/>
          </a:xfrm>
        </p:spPr>
        <p:txBody>
          <a:bodyPr>
            <a:normAutofit fontScale="70000" lnSpcReduction="20000"/>
          </a:bodyPr>
          <a:lstStyle/>
          <a:p>
            <a:r>
              <a:rPr lang="hr-HR" sz="2600" dirty="0" smtClean="0"/>
              <a:t>Svakodnevne zajedničke odluke parova olakšava jasna i precizna komunikacija. </a:t>
            </a:r>
          </a:p>
          <a:p>
            <a:pPr marL="0" indent="0">
              <a:buNone/>
            </a:pPr>
            <a:endParaRPr lang="hr-HR" sz="2600" dirty="0" smtClean="0"/>
          </a:p>
          <a:p>
            <a:r>
              <a:rPr lang="hr-HR" sz="2600" dirty="0" smtClean="0"/>
              <a:t>Preopširno opisivanje, okolišanje, gubljenje u detaljima, izbjegavanje poante razgovora– pod pretpostavkom da drugi partner razumije što je on/ona pokušao/la reći</a:t>
            </a:r>
            <a:r>
              <a:rPr lang="hr-HR" sz="2600" i="1" dirty="0" smtClean="0"/>
              <a:t>.     </a:t>
            </a:r>
          </a:p>
          <a:p>
            <a:pPr marL="0" indent="0">
              <a:buNone/>
            </a:pPr>
            <a:r>
              <a:rPr lang="hr-HR" sz="2600" i="1" dirty="0" smtClean="0"/>
              <a:t>                     </a:t>
            </a:r>
            <a:endParaRPr lang="hr-HR" sz="2600" dirty="0"/>
          </a:p>
          <a:p>
            <a:pPr lvl="1"/>
            <a:r>
              <a:rPr lang="hr-HR" sz="2600" dirty="0" smtClean="0"/>
              <a:t>Aludiranje, korištenje „privatnog jezika”:</a:t>
            </a:r>
          </a:p>
          <a:p>
            <a:pPr marL="0" indent="0">
              <a:buNone/>
            </a:pPr>
            <a:r>
              <a:rPr lang="hr-HR" sz="2600" dirty="0"/>
              <a:t> </a:t>
            </a:r>
            <a:r>
              <a:rPr lang="hr-HR" sz="2600" dirty="0" smtClean="0"/>
              <a:t>         - uspješno - kada par dobro funkcionira</a:t>
            </a:r>
          </a:p>
          <a:p>
            <a:pPr marL="0" indent="0">
              <a:buNone/>
            </a:pPr>
            <a:r>
              <a:rPr lang="hr-HR" sz="2600" dirty="0" smtClean="0"/>
              <a:t>          - neuspješno - kada su odnosi zategnuti </a:t>
            </a:r>
            <a:r>
              <a:rPr lang="hr-HR" sz="2600" dirty="0"/>
              <a:t>(produbljuje nerazumijevanje). </a:t>
            </a:r>
            <a:endParaRPr lang="hr-HR" sz="2600" dirty="0" smtClean="0"/>
          </a:p>
          <a:p>
            <a:pPr marL="0" indent="0">
              <a:buNone/>
            </a:pPr>
            <a:r>
              <a:rPr lang="hr-HR" sz="2600" dirty="0" smtClean="0"/>
              <a:t>  </a:t>
            </a:r>
          </a:p>
          <a:p>
            <a:pPr marL="0" indent="0">
              <a:buNone/>
            </a:pPr>
            <a:r>
              <a:rPr lang="hr-HR" sz="2600" i="1" dirty="0" smtClean="0"/>
              <a:t>                     </a:t>
            </a:r>
            <a:endParaRPr lang="hr-HR" sz="2600" dirty="0"/>
          </a:p>
          <a:p>
            <a:pPr marL="0" indent="0">
              <a:buNone/>
            </a:pPr>
            <a:endParaRPr lang="hr-HR" sz="2000" dirty="0" smtClean="0"/>
          </a:p>
          <a:p>
            <a:endParaRPr lang="hr-HR" sz="2000" dirty="0" smtClean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8" name="Pravokutni oblačić 7"/>
          <p:cNvSpPr/>
          <p:nvPr/>
        </p:nvSpPr>
        <p:spPr>
          <a:xfrm>
            <a:off x="3275856" y="4797152"/>
            <a:ext cx="5184576" cy="1296144"/>
          </a:xfrm>
          <a:prstGeom prst="wedgeRectCallout">
            <a:avLst>
              <a:gd name="adj1" fmla="val 51261"/>
              <a:gd name="adj2" fmla="val 82480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hr-HR" sz="14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Primjer</a:t>
            </a:r>
            <a:r>
              <a:rPr lang="hr-HR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endParaRPr lang="hr-HR" sz="13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Ona </a:t>
            </a:r>
            <a:r>
              <a:rPr lang="hr-HR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(želi izaći van i obilježiti godišnjicu veze): </a:t>
            </a:r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Što </a:t>
            </a:r>
            <a:r>
              <a:rPr lang="hr-HR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misliš o tome kada bi večeras izašli </a:t>
            </a:r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</a:t>
            </a:r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hr-HR" sz="13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hr-HR" sz="13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</a:t>
            </a:r>
            <a:r>
              <a:rPr lang="hr-HR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(ne shvaća skrivenu poruku): </a:t>
            </a:r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 </a:t>
            </a:r>
            <a:r>
              <a:rPr lang="hr-HR" sz="13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da mi se danas, umoran sam</a:t>
            </a:r>
            <a:r>
              <a:rPr lang="hr-HR" sz="13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hr-HR" sz="13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hr-HR" sz="1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	</a:t>
            </a:r>
          </a:p>
        </p:txBody>
      </p:sp>
    </p:spTree>
    <p:extLst>
      <p:ext uri="{BB962C8B-B14F-4D97-AF65-F5344CB8AC3E}">
        <p14:creationId xmlns:p14="http://schemas.microsoft.com/office/powerpoint/2010/main" val="400436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Obrambeni stav</a:t>
            </a:r>
            <a:endParaRPr lang="hr-HR" sz="36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942415" y="1772816"/>
            <a:ext cx="6591985" cy="4138406"/>
          </a:xfrm>
        </p:spPr>
        <p:txBody>
          <a:bodyPr>
            <a:normAutofit/>
          </a:bodyPr>
          <a:lstStyle/>
          <a:p>
            <a:r>
              <a:rPr lang="hr-HR" sz="2000" dirty="0" smtClean="0"/>
              <a:t>Strah od odbacivanja zbog iznošenja osobnog mišljenja ili strah od postavljanja zahtjeva pred drugog partnera </a:t>
            </a:r>
          </a:p>
          <a:p>
            <a:pPr marL="0" indent="0">
              <a:buNone/>
            </a:pPr>
            <a:r>
              <a:rPr lang="hr-HR" sz="2000" dirty="0" smtClean="0"/>
              <a:t>            - povećava obrambeni stav u komunikaciji</a:t>
            </a:r>
          </a:p>
          <a:p>
            <a:pPr marL="0" indent="0">
              <a:buNone/>
            </a:pPr>
            <a:r>
              <a:rPr lang="hr-HR" sz="2000" dirty="0" smtClean="0"/>
              <a:t>              - otežava dešifriranje skrivenih poruka </a:t>
            </a:r>
          </a:p>
          <a:p>
            <a:pPr marL="0" indent="0">
              <a:buNone/>
            </a:pPr>
            <a:endParaRPr lang="hr-HR" sz="1600" i="1" dirty="0" smtClean="0"/>
          </a:p>
          <a:p>
            <a:pPr marL="0" indent="0">
              <a:buNone/>
            </a:pPr>
            <a:r>
              <a:rPr lang="hr-HR" sz="1600" i="1" dirty="0" smtClean="0"/>
              <a:t>Primjer: </a:t>
            </a:r>
          </a:p>
          <a:p>
            <a:pPr marL="0" indent="0">
              <a:buNone/>
            </a:pPr>
            <a:r>
              <a:rPr lang="hr-HR" sz="1600" i="1" dirty="0" smtClean="0"/>
              <a:t>On: Hoćemo li ići u posjet mojoj majci ovaj vikend? umjesto: Volio bi da odemo mojoj majci u posjet ovaj vikend.”</a:t>
            </a:r>
          </a:p>
          <a:p>
            <a:pPr marL="0" indent="0">
              <a:buNone/>
            </a:pPr>
            <a:r>
              <a:rPr lang="hr-HR" sz="1600" i="1" dirty="0" smtClean="0"/>
              <a:t>Ona: Ne vjerujem, imam puno posla!</a:t>
            </a:r>
          </a:p>
          <a:p>
            <a:pPr marL="0" indent="0">
              <a:buNone/>
            </a:pPr>
            <a:r>
              <a:rPr lang="hr-HR" sz="2400" i="1" dirty="0" smtClean="0"/>
              <a:t>                                           </a:t>
            </a:r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00545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/>
              <a:t>Propuštanje poruke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051720" y="1556792"/>
            <a:ext cx="3600400" cy="4569371"/>
          </a:xfrm>
        </p:spPr>
        <p:txBody>
          <a:bodyPr>
            <a:normAutofit fontScale="92500" lnSpcReduction="10000"/>
          </a:bodyPr>
          <a:lstStyle/>
          <a:p>
            <a:r>
              <a:rPr lang="hr-HR" sz="2000" dirty="0" smtClean="0"/>
              <a:t>Kvalitetna komunikacija uključuje razumijevanje onoga što je stvarno rečeno 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i="1" dirty="0" smtClean="0"/>
              <a:t>Razlike</a:t>
            </a:r>
            <a:r>
              <a:rPr lang="hr-HR" sz="2000" dirty="0" smtClean="0"/>
              <a:t>:   </a:t>
            </a:r>
          </a:p>
          <a:p>
            <a:pPr marL="0" indent="0">
              <a:buNone/>
            </a:pPr>
            <a:r>
              <a:rPr lang="hr-HR" sz="2000" i="1" dirty="0" smtClean="0"/>
              <a:t>sretni u braku/vezama </a:t>
            </a:r>
            <a:r>
              <a:rPr lang="hr-HR" sz="2000" dirty="0" smtClean="0"/>
              <a:t>– uspješniji u dekodiranju poruke partnera</a:t>
            </a:r>
          </a:p>
          <a:p>
            <a:pPr marL="0" indent="0">
              <a:buNone/>
            </a:pPr>
            <a:r>
              <a:rPr lang="hr-HR" sz="2000" i="1" dirty="0" smtClean="0"/>
              <a:t>nesretni u braku/vezi </a:t>
            </a:r>
            <a:r>
              <a:rPr lang="hr-HR" sz="2000" dirty="0" smtClean="0"/>
              <a:t>– manje uspješni u odnosu na partnera, jednako uspješni u dekodiranju poruka drugih  </a:t>
            </a:r>
          </a:p>
          <a:p>
            <a:pPr marL="0" indent="0">
              <a:buNone/>
            </a:pPr>
            <a:r>
              <a:rPr lang="hr-HR" sz="1800" dirty="0" smtClean="0"/>
              <a:t> </a:t>
            </a:r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1324576354"/>
              </p:ext>
            </p:extLst>
          </p:nvPr>
        </p:nvGraphicFramePr>
        <p:xfrm>
          <a:off x="5015127" y="1539652"/>
          <a:ext cx="4200128" cy="2537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rugasta strelica udesno 5"/>
          <p:cNvSpPr/>
          <p:nvPr/>
        </p:nvSpPr>
        <p:spPr>
          <a:xfrm rot="5400000">
            <a:off x="6884509" y="4544366"/>
            <a:ext cx="576064" cy="217541"/>
          </a:xfrm>
          <a:prstGeom prst="stripedRightArrow">
            <a:avLst>
              <a:gd name="adj1" fmla="val 41202"/>
              <a:gd name="adj2" fmla="val 293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Zaobljeni pravokutnik 8"/>
          <p:cNvSpPr/>
          <p:nvPr/>
        </p:nvSpPr>
        <p:spPr>
          <a:xfrm>
            <a:off x="6488465" y="5229201"/>
            <a:ext cx="1368152" cy="792088"/>
          </a:xfrm>
          <a:prstGeom prst="roundRect">
            <a:avLst/>
          </a:prstGeom>
          <a:solidFill>
            <a:schemeClr val="bg1">
              <a:alpha val="6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400" dirty="0" smtClean="0"/>
              <a:t>Propuštanje stvarne poruke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19245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/>
              <a:t>Monolog, prekidanje i tiho slušanje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75656" y="1484784"/>
            <a:ext cx="7211144" cy="4641379"/>
          </a:xfrm>
        </p:spPr>
        <p:txBody>
          <a:bodyPr>
            <a:normAutofit lnSpcReduction="10000"/>
          </a:bodyPr>
          <a:lstStyle/>
          <a:p>
            <a:r>
              <a:rPr lang="hr-HR" sz="2000" dirty="0"/>
              <a:t>P</a:t>
            </a:r>
            <a:r>
              <a:rPr lang="hr-HR" sz="2000" dirty="0" smtClean="0"/>
              <a:t>roizašli iz razlika u tempiranju, pauzi u govoru  i nedostatku popratnih verbalnih/neverbalnih signala u slušanju ( kimanje glavom, potvrđivanje,…)</a:t>
            </a:r>
          </a:p>
          <a:p>
            <a:pPr marL="0" indent="0">
              <a:buNone/>
            </a:pPr>
            <a:endParaRPr lang="hr-HR" sz="2000" i="1" dirty="0" smtClean="0"/>
          </a:p>
          <a:p>
            <a:pPr marL="0" indent="0" algn="ctr">
              <a:buNone/>
            </a:pPr>
            <a:r>
              <a:rPr lang="hr-HR" sz="1800" i="1" dirty="0" smtClean="0"/>
              <a:t>  prekratka pauza = monolog</a:t>
            </a:r>
          </a:p>
          <a:p>
            <a:pPr marL="0" indent="0" algn="ctr">
              <a:buNone/>
            </a:pPr>
            <a:r>
              <a:rPr lang="hr-HR" sz="1800" i="1" dirty="0"/>
              <a:t>m</a:t>
            </a:r>
            <a:r>
              <a:rPr lang="hr-HR" sz="1800" i="1" dirty="0" smtClean="0"/>
              <a:t>uškarci vs. </a:t>
            </a:r>
            <a:r>
              <a:rPr lang="hr-HR" i="1" dirty="0"/>
              <a:t>ž</a:t>
            </a:r>
            <a:r>
              <a:rPr lang="hr-HR" sz="1800" i="1" dirty="0" smtClean="0"/>
              <a:t>ene/manje koriste signale</a:t>
            </a:r>
          </a:p>
          <a:p>
            <a:pPr marL="0" indent="0" algn="ctr">
              <a:buNone/>
            </a:pPr>
            <a:r>
              <a:rPr lang="hr-HR" sz="1800" i="1" dirty="0" smtClean="0"/>
              <a:t>   gestikulacija/signali  =  značenje „slušam”, „stalo mi je do toga što pričaš”</a:t>
            </a:r>
          </a:p>
          <a:p>
            <a:pPr marL="0" indent="0">
              <a:buNone/>
            </a:pPr>
            <a:endParaRPr lang="hr-HR" sz="2000" i="1" dirty="0"/>
          </a:p>
          <a:p>
            <a:pPr marL="0" indent="0">
              <a:buNone/>
            </a:pPr>
            <a:r>
              <a:rPr lang="hr-HR" i="1" u="sng" dirty="0" smtClean="0"/>
              <a:t>Primjer</a:t>
            </a:r>
            <a:r>
              <a:rPr lang="hr-HR" i="1" u="sng" dirty="0"/>
              <a:t>: </a:t>
            </a:r>
          </a:p>
          <a:p>
            <a:pPr marL="0" indent="0">
              <a:buNone/>
            </a:pPr>
            <a:r>
              <a:rPr lang="hr-HR" i="1" dirty="0" smtClean="0"/>
              <a:t>Osobe </a:t>
            </a:r>
            <a:r>
              <a:rPr lang="hr-HR" i="1" dirty="0"/>
              <a:t>koje prave veću pauzu između rečenica mogu se osjećati prekinuto od druge osobe kojoj se takva pauza čini </a:t>
            </a:r>
            <a:r>
              <a:rPr lang="hr-HR" i="1" dirty="0" smtClean="0"/>
              <a:t>duga</a:t>
            </a:r>
          </a:p>
          <a:p>
            <a:endParaRPr lang="hr-HR" sz="2000" i="1" dirty="0"/>
          </a:p>
        </p:txBody>
      </p:sp>
    </p:spTree>
    <p:extLst>
      <p:ext uri="{BB962C8B-B14F-4D97-AF65-F5344CB8AC3E}">
        <p14:creationId xmlns:p14="http://schemas.microsoft.com/office/powerpoint/2010/main" val="26292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b="1" dirty="0" smtClean="0"/>
              <a:t>Slijepe/gluhe točke u komunikaciji </a:t>
            </a:r>
            <a:endParaRPr lang="hr-HR" sz="28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91681" y="1628800"/>
            <a:ext cx="7200800" cy="475252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Jedan od partnera mentalno ne registrira što druga strana želi reći riječima, gestama i sl. </a:t>
            </a:r>
          </a:p>
          <a:p>
            <a:pPr marL="0" indent="0">
              <a:buNone/>
            </a:pPr>
            <a:endParaRPr lang="hr-HR" sz="2000" dirty="0" smtClean="0"/>
          </a:p>
          <a:p>
            <a:r>
              <a:rPr lang="hr-HR" sz="2000" dirty="0"/>
              <a:t>U</a:t>
            </a:r>
            <a:r>
              <a:rPr lang="hr-HR" sz="2000" dirty="0" smtClean="0"/>
              <a:t>zrok - neosjetljivost drugog partnera, češće </a:t>
            </a:r>
            <a:r>
              <a:rPr lang="hr-HR" sz="2000" dirty="0" err="1" smtClean="0"/>
              <a:t>hipersenzitivnost</a:t>
            </a:r>
            <a:r>
              <a:rPr lang="hr-HR" sz="2000" dirty="0" smtClean="0"/>
              <a:t> i obrambenost.</a:t>
            </a:r>
          </a:p>
          <a:p>
            <a:pPr marL="0" indent="0">
              <a:buNone/>
            </a:pPr>
            <a:endParaRPr lang="hr-HR" sz="2000" dirty="0" smtClean="0"/>
          </a:p>
        </p:txBody>
      </p:sp>
      <p:graphicFrame>
        <p:nvGraphicFramePr>
          <p:cNvPr id="7" name="Dijagram 6"/>
          <p:cNvGraphicFramePr/>
          <p:nvPr>
            <p:extLst>
              <p:ext uri="{D42A27DB-BD31-4B8C-83A1-F6EECF244321}">
                <p14:modId xmlns:p14="http://schemas.microsoft.com/office/powerpoint/2010/main" val="4277522437"/>
              </p:ext>
            </p:extLst>
          </p:nvPr>
        </p:nvGraphicFramePr>
        <p:xfrm>
          <a:off x="2771800" y="4077072"/>
          <a:ext cx="4560168" cy="2104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333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907704" y="5103674"/>
            <a:ext cx="2412735" cy="12088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</a:pPr>
            <a:r>
              <a:rPr lang="hr-HR" sz="1800" i="1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Njezino </a:t>
            </a:r>
            <a:r>
              <a:rPr lang="hr-HR" sz="1800" i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  <a:t>društvo: cijeni se ljubaznost , diskretno uključivanje u komunikaciju…</a:t>
            </a:r>
            <a:br>
              <a:rPr lang="hr-HR" sz="1800" i="1" dirty="0">
                <a:solidFill>
                  <a:prstClr val="black">
                    <a:lumMod val="75000"/>
                    <a:lumOff val="25000"/>
                  </a:prstClr>
                </a:solidFill>
                <a:ea typeface="+mn-ea"/>
                <a:cs typeface="+mn-cs"/>
              </a:rPr>
            </a:br>
            <a:endParaRPr lang="hr-HR" sz="18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63688" y="404664"/>
            <a:ext cx="6591985" cy="1368152"/>
          </a:xfrm>
        </p:spPr>
        <p:txBody>
          <a:bodyPr>
            <a:normAutofit fontScale="40000" lnSpcReduction="20000"/>
          </a:bodyPr>
          <a:lstStyle/>
          <a:p>
            <a:r>
              <a:rPr lang="hr-HR" sz="5000" dirty="0" smtClean="0"/>
              <a:t>Razlike proizašle iz drugačijih stilova komunikacije:</a:t>
            </a:r>
          </a:p>
          <a:p>
            <a:pPr marL="0" indent="0" algn="ctr">
              <a:buNone/>
            </a:pPr>
            <a:endParaRPr lang="hr-HR" sz="20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hr-HR" sz="5600" dirty="0" smtClean="0"/>
              <a:t> </a:t>
            </a:r>
            <a:endParaRPr lang="hr-HR" sz="6400" i="1" dirty="0" smtClean="0"/>
          </a:p>
          <a:p>
            <a:pPr marL="0" indent="0" algn="ctr">
              <a:buNone/>
            </a:pPr>
            <a:endParaRPr lang="hr-HR" sz="2900" i="1" dirty="0" smtClean="0"/>
          </a:p>
          <a:p>
            <a:pPr marL="0" indent="0" algn="ctr">
              <a:buNone/>
            </a:pPr>
            <a:endParaRPr lang="hr-HR" i="1" dirty="0" smtClean="0"/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endParaRPr lang="hr-HR" i="1" dirty="0" smtClean="0"/>
          </a:p>
        </p:txBody>
      </p:sp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1645641956"/>
              </p:ext>
            </p:extLst>
          </p:nvPr>
        </p:nvGraphicFramePr>
        <p:xfrm>
          <a:off x="1403648" y="908720"/>
          <a:ext cx="712879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kstniOkvir 4"/>
          <p:cNvSpPr txBox="1"/>
          <p:nvPr/>
        </p:nvSpPr>
        <p:spPr>
          <a:xfrm>
            <a:off x="5508104" y="5103674"/>
            <a:ext cx="2736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Njegovo društvo: govori se paralelno, upada se u riječ, prekida sugovornika…</a:t>
            </a:r>
            <a:br>
              <a:rPr lang="hr-HR" i="1" dirty="0">
                <a:solidFill>
                  <a:prstClr val="black">
                    <a:lumMod val="75000"/>
                    <a:lumOff val="25000"/>
                  </a:prstClr>
                </a:solidFill>
              </a:rPr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045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Postavljanje pitanja</a:t>
            </a:r>
            <a:endParaRPr lang="hr-HR" b="1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>
          <a:xfrm>
            <a:off x="2195736" y="1905000"/>
            <a:ext cx="6338664" cy="4006222"/>
          </a:xfrm>
        </p:spPr>
        <p:txBody>
          <a:bodyPr>
            <a:normAutofit/>
          </a:bodyPr>
          <a:lstStyle/>
          <a:p>
            <a:r>
              <a:rPr lang="hr-HR" sz="2000" dirty="0" smtClean="0"/>
              <a:t>problem - postavljanje previše pitanja ili krivih pitanja </a:t>
            </a:r>
          </a:p>
          <a:p>
            <a:r>
              <a:rPr lang="hr-HR" sz="2000" dirty="0" smtClean="0"/>
              <a:t>problem „zašto?” pitanja – izazivaju obrambeni stav                       </a:t>
            </a:r>
          </a:p>
          <a:p>
            <a:r>
              <a:rPr lang="hr-HR" sz="2000" dirty="0"/>
              <a:t>r</a:t>
            </a:r>
            <a:r>
              <a:rPr lang="hr-HR" sz="2000" dirty="0" smtClean="0"/>
              <a:t>azlike u odgoju - obitelji u kojima se često traže i pružaju objašnjenja, nasuprot obiteljima u kojima se pitanja rijetko postavljaju </a:t>
            </a:r>
          </a:p>
          <a:p>
            <a:pPr marL="0" indent="0">
              <a:buNone/>
            </a:pPr>
            <a:endParaRPr lang="hr-HR" sz="2000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350976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681</TotalTime>
  <Words>715</Words>
  <Application>Microsoft Office PowerPoint</Application>
  <PresentationFormat>Prikaz na zaslonu (4:3)</PresentationFormat>
  <Paragraphs>124</Paragraphs>
  <Slides>16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Tahoma</vt:lpstr>
      <vt:lpstr>Wingdings 3</vt:lpstr>
      <vt:lpstr>Pramen</vt:lpstr>
      <vt:lpstr>PROBLEMI U PARTNERSKOJ KOMUNIKACIJI  </vt:lpstr>
      <vt:lpstr>  „to nije ono na što sam mislila…” „ona nikada ne kaže što misli…” „ on je gluh, nikada ne sluša što ja govorim…”</vt:lpstr>
      <vt:lpstr>Dvosmislenost i indirektnost</vt:lpstr>
      <vt:lpstr>Obrambeni stav</vt:lpstr>
      <vt:lpstr>Propuštanje poruke</vt:lpstr>
      <vt:lpstr>Monolog, prekidanje i tiho slušanje</vt:lpstr>
      <vt:lpstr>Slijepe/gluhe točke u komunikaciji </vt:lpstr>
      <vt:lpstr>Njezino društvo: cijeni se ljubaznost , diskretno uključivanje u komunikaciju… </vt:lpstr>
      <vt:lpstr>Postavljanje pitanja</vt:lpstr>
      <vt:lpstr>Razlike među spolovima </vt:lpstr>
      <vt:lpstr>PowerPoint prezentacija</vt:lpstr>
      <vt:lpstr>Razlike u odrastanju</vt:lpstr>
      <vt:lpstr>PowerPoint prezentacija</vt:lpstr>
      <vt:lpstr>Različito značenje komunikacije</vt:lpstr>
      <vt:lpstr>PowerPoint prezentacija</vt:lpstr>
      <vt:lpstr>Literatura:   Beck, A. T. (1989). Love is never enough. New York: Harper &amp; Row, Publishers, Inc. – 5. poglavlje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U KOMUNIKACIJI</dc:title>
  <dc:creator>Daria</dc:creator>
  <cp:lastModifiedBy>Windows korisnik</cp:lastModifiedBy>
  <cp:revision>69</cp:revision>
  <dcterms:created xsi:type="dcterms:W3CDTF">2018-11-22T18:42:42Z</dcterms:created>
  <dcterms:modified xsi:type="dcterms:W3CDTF">2018-12-04T09:21:55Z</dcterms:modified>
</cp:coreProperties>
</file>