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29" r:id="rId1"/>
  </p:sldMasterIdLst>
  <p:sldIdLst>
    <p:sldId id="256" r:id="rId2"/>
    <p:sldId id="301" r:id="rId3"/>
    <p:sldId id="262" r:id="rId4"/>
    <p:sldId id="302" r:id="rId5"/>
    <p:sldId id="264" r:id="rId6"/>
    <p:sldId id="266" r:id="rId7"/>
    <p:sldId id="265" r:id="rId8"/>
    <p:sldId id="267" r:id="rId9"/>
    <p:sldId id="259" r:id="rId10"/>
    <p:sldId id="268" r:id="rId11"/>
    <p:sldId id="269" r:id="rId12"/>
    <p:sldId id="270" r:id="rId13"/>
    <p:sldId id="271" r:id="rId14"/>
    <p:sldId id="300" r:id="rId15"/>
    <p:sldId id="30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5" r:id="rId27"/>
    <p:sldId id="284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6" r:id="rId38"/>
    <p:sldId id="297" r:id="rId39"/>
    <p:sldId id="299" r:id="rId40"/>
    <p:sldId id="304" r:id="rId41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04D2"/>
    <a:srgbClr val="4485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091-87E0-4386-ABDA-C7C61BE19A1B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31824-70E3-4AB2-A0A0-D69718E6CD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45592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091-87E0-4386-ABDA-C7C61BE19A1B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31824-70E3-4AB2-A0A0-D69718E6CD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90356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091-87E0-4386-ABDA-C7C61BE19A1B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31824-70E3-4AB2-A0A0-D69718E6CD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9483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091-87E0-4386-ABDA-C7C61BE19A1B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31824-70E3-4AB2-A0A0-D69718E6CD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40519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091-87E0-4386-ABDA-C7C61BE19A1B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31824-70E3-4AB2-A0A0-D69718E6CD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0402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091-87E0-4386-ABDA-C7C61BE19A1B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31824-70E3-4AB2-A0A0-D69718E6CD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79749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091-87E0-4386-ABDA-C7C61BE19A1B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31824-70E3-4AB2-A0A0-D69718E6CD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72823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091-87E0-4386-ABDA-C7C61BE19A1B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31824-70E3-4AB2-A0A0-D69718E6CD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31458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091-87E0-4386-ABDA-C7C61BE19A1B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31824-70E3-4AB2-A0A0-D69718E6CD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52630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091-87E0-4386-ABDA-C7C61BE19A1B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22E31824-70E3-4AB2-A0A0-D69718E6CD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497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091-87E0-4386-ABDA-C7C61BE19A1B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31824-70E3-4AB2-A0A0-D69718E6CD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48238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091-87E0-4386-ABDA-C7C61BE19A1B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31824-70E3-4AB2-A0A0-D69718E6CD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564153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091-87E0-4386-ABDA-C7C61BE19A1B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31824-70E3-4AB2-A0A0-D69718E6CD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6748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091-87E0-4386-ABDA-C7C61BE19A1B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31824-70E3-4AB2-A0A0-D69718E6CD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56448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091-87E0-4386-ABDA-C7C61BE19A1B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31824-70E3-4AB2-A0A0-D69718E6CD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714621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091-87E0-4386-ABDA-C7C61BE19A1B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31824-70E3-4AB2-A0A0-D69718E6CD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677056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091-87E0-4386-ABDA-C7C61BE19A1B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31824-70E3-4AB2-A0A0-D69718E6CD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2016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0F091-87E0-4386-ABDA-C7C61BE19A1B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2E31824-70E3-4AB2-A0A0-D69718E6CD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86147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30" r:id="rId1"/>
    <p:sldLayoutId id="2147484731" r:id="rId2"/>
    <p:sldLayoutId id="2147484732" r:id="rId3"/>
    <p:sldLayoutId id="2147484733" r:id="rId4"/>
    <p:sldLayoutId id="2147484734" r:id="rId5"/>
    <p:sldLayoutId id="2147484735" r:id="rId6"/>
    <p:sldLayoutId id="2147484736" r:id="rId7"/>
    <p:sldLayoutId id="2147484737" r:id="rId8"/>
    <p:sldLayoutId id="2147484738" r:id="rId9"/>
    <p:sldLayoutId id="2147484739" r:id="rId10"/>
    <p:sldLayoutId id="2147484740" r:id="rId11"/>
    <p:sldLayoutId id="2147484741" r:id="rId12"/>
    <p:sldLayoutId id="2147484742" r:id="rId13"/>
    <p:sldLayoutId id="2147484743" r:id="rId14"/>
    <p:sldLayoutId id="2147484744" r:id="rId15"/>
    <p:sldLayoutId id="2147484745" r:id="rId16"/>
    <p:sldLayoutId id="2147484746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Posredujuća vjerovanja</a:t>
            </a:r>
            <a:endParaRPr lang="sl-SI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l-SI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Branković </a:t>
            </a:r>
            <a:r>
              <a:rPr lang="sl-SI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Branka, dr med., spec. psih.</a:t>
            </a: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Praktikum 2, Osijek</a:t>
            </a: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8.12.2018.</a:t>
            </a:r>
            <a:endParaRPr lang="sl-SI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55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Kognitivna konceptualizacija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157043"/>
            <a:ext cx="10018713" cy="3352801"/>
          </a:xfrm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Drugi pacijent s istim bazičnim vjerovanjem o neadekvatnosti može razviti potpuno drugačiji set posredujućih vjerovanja i kompenzacijskih strategija: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„Ako postavim niže ciljeve, možda ću ih moći ostvariti” ili 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„Ako se minimalno trudim i ne uspijem, onda je moj neuspjeh vezan za nedovoljan rad, a ne za moju nesposobnost”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76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1" y="446655"/>
            <a:ext cx="8229600" cy="1294225"/>
          </a:xfrm>
        </p:spPr>
        <p:txBody>
          <a:bodyPr>
            <a:normAutofit/>
          </a:bodyPr>
          <a:lstStyle/>
          <a:p>
            <a:r>
              <a:rPr lang="hr-HR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Tipične kompenzacijske strategije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4036881"/>
              </p:ext>
            </p:extLst>
          </p:nvPr>
        </p:nvGraphicFramePr>
        <p:xfrm>
          <a:off x="1981200" y="1600200"/>
          <a:ext cx="8229600" cy="41452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Izbjegni negativnu</a:t>
                      </a:r>
                      <a:r>
                        <a:rPr lang="hr-HR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emociju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Pokaži snažnu emociju kako bi privukao</a:t>
                      </a:r>
                      <a:r>
                        <a:rPr lang="hr-HR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pažnju na sebe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Pokušaj biti savršen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Namjerno</a:t>
                      </a:r>
                      <a:r>
                        <a:rPr lang="hr-HR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se pokaži nekompetentnim ili bespomoćnim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Budi odgovoran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Izbjegavaj</a:t>
                      </a:r>
                      <a:r>
                        <a:rPr lang="hr-HR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odgovornost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Izbjegavaj</a:t>
                      </a:r>
                      <a:r>
                        <a:rPr lang="hr-HR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intimnost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Traži neprimjerenu intimnost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Traži da te zapaze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Izbjegavaj pažnju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Izbjegavaj konfrontaciju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Provociraj druge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Pokušaj kontrolirati situacije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Prepusti kontrolu</a:t>
                      </a:r>
                      <a:r>
                        <a:rPr lang="hr-HR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drugima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Ponašaj se</a:t>
                      </a:r>
                      <a:r>
                        <a:rPr lang="hr-HR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poput malog djeteta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Ponašaj se na autoritativan</a:t>
                      </a:r>
                      <a:r>
                        <a:rPr lang="hr-HR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način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Pokušaj udovoljiti drugima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Distanciraj</a:t>
                      </a:r>
                      <a:r>
                        <a:rPr lang="hr-HR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se od drugih i ugađaj samo sebi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935760" y="5949280"/>
            <a:ext cx="41667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Slika 10.4 </a:t>
            </a:r>
            <a:r>
              <a:rPr lang="hr-HR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Osnove kognitivne teorije</a:t>
            </a:r>
            <a:r>
              <a:rPr lang="hr-H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hr-H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J.Beck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55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2153" y="382993"/>
            <a:ext cx="10297732" cy="1325563"/>
          </a:xfrm>
        </p:spPr>
        <p:txBody>
          <a:bodyPr/>
          <a:lstStyle/>
          <a:p>
            <a: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Kognitivna konceptualizacija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7132" y="1807032"/>
            <a:ext cx="8229600" cy="5145435"/>
          </a:xfrm>
        </p:spPr>
        <p:txBody>
          <a:bodyPr>
            <a:normAutofit lnSpcReduction="10000"/>
          </a:bodyPr>
          <a:lstStyle/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Dijagram kognitivne konceptualizacije trebao bi imati smisla i pacijentu i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terapeutu.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Treba biti kontinuirano vrednovan i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dorađivan. 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 početku terapeut može pacijentu pokazati samo donju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polovicu dijagrama.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Neki pacijenti su već u ranoj fazi spremni vidjeti širu sliku, a neke bi trebalo upoznati s dijagramom tek kasnije (</a:t>
            </a:r>
            <a:r>
              <a:rPr lang="hr-H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npr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ako nemaju čvrst terapijski odnos, ne vjeruju u kognitivni model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Terapeut traži potvrdu, neslaganje ili modifikaciju od pacijenta kada god izlaže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konceptualizaciju.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80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Identificiranje posredujućih vjerovanja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1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28974"/>
            <a:ext cx="10707689" cy="1752599"/>
          </a:xfrm>
          <a:noFill/>
        </p:spPr>
        <p:txBody>
          <a:bodyPr/>
          <a:lstStyle/>
          <a:p>
            <a: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Tehnike identificiranja posredujućeg vjerovanja</a:t>
            </a:r>
            <a:endParaRPr lang="sl-SI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2408349" y="1941479"/>
            <a:ext cx="2891305" cy="2070283"/>
          </a:xfrm>
          <a:prstGeom prst="cloudCallou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 anchor="ctr"/>
          <a:lstStyle/>
          <a:p>
            <a:pPr algn="ctr"/>
            <a:r>
              <a:rPr lang="hr-HR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Prepoznavanje posredujućeg vjerovanja u AM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loud Callout 7"/>
          <p:cNvSpPr/>
          <p:nvPr/>
        </p:nvSpPr>
        <p:spPr>
          <a:xfrm>
            <a:off x="5422005" y="4464673"/>
            <a:ext cx="2814032" cy="2070283"/>
          </a:xfrm>
          <a:prstGeom prst="cloudCallou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 anchor="ctr"/>
          <a:lstStyle/>
          <a:p>
            <a:pPr algn="ctr"/>
            <a:r>
              <a:rPr lang="hr-HR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Traženje uobičajenih tema u </a:t>
            </a:r>
            <a:r>
              <a:rPr lang="hr-HR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8388437" y="4464673"/>
            <a:ext cx="2936384" cy="2070283"/>
          </a:xfrm>
          <a:prstGeom prst="cloudCallou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 anchor="ctr"/>
          <a:lstStyle/>
          <a:p>
            <a:pPr algn="ctr"/>
            <a:r>
              <a:rPr lang="hr-HR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Upitnici </a:t>
            </a:r>
            <a:r>
              <a:rPr lang="hr-HR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vjerovanja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Cloud Callout 9"/>
          <p:cNvSpPr/>
          <p:nvPr/>
        </p:nvSpPr>
        <p:spPr>
          <a:xfrm>
            <a:off x="5422005" y="1941479"/>
            <a:ext cx="2814032" cy="1912520"/>
          </a:xfrm>
          <a:prstGeom prst="cloudCallou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 anchor="ctr"/>
          <a:lstStyle/>
          <a:p>
            <a:pPr algn="ctr"/>
            <a:r>
              <a:rPr lang="hr-HR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Terapeut nudi prvi dio </a:t>
            </a:r>
            <a:r>
              <a:rPr lang="hr-HR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pretpostavke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Cloud Callout 10"/>
          <p:cNvSpPr/>
          <p:nvPr/>
        </p:nvSpPr>
        <p:spPr>
          <a:xfrm>
            <a:off x="8358388" y="1941479"/>
            <a:ext cx="2936384" cy="1912520"/>
          </a:xfrm>
          <a:prstGeom prst="cloudCallou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 anchor="ctr"/>
          <a:lstStyle/>
          <a:p>
            <a:pPr algn="ctr"/>
            <a:r>
              <a:rPr lang="hr-HR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Direktno izazivanje pravila ili </a:t>
            </a:r>
            <a:r>
              <a:rPr lang="hr-HR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stava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Cloud Callout 11"/>
          <p:cNvSpPr/>
          <p:nvPr/>
        </p:nvSpPr>
        <p:spPr>
          <a:xfrm>
            <a:off x="2408349" y="4464673"/>
            <a:ext cx="2891305" cy="2070283"/>
          </a:xfrm>
          <a:prstGeom prst="cloudCallou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 anchor="ctr"/>
          <a:lstStyle/>
          <a:p>
            <a:pPr algn="ctr"/>
            <a:r>
              <a:rPr lang="hr-HR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Tehnika silazne </a:t>
            </a:r>
            <a:r>
              <a:rPr lang="hr-HR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strelice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6675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hr-H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r-H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Prepoznavanje posredujućeg vjerovanja izraženog  u obliku automatske misli</a:t>
            </a:r>
            <a: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Što vam je prošlo kroz glavu kad ste vidjeli rezultate?</a:t>
            </a:r>
          </a:p>
          <a:p>
            <a:pPr>
              <a:buFontTx/>
              <a:buChar char="-"/>
            </a:pPr>
            <a:r>
              <a:rPr lang="hr-HR" dirty="0">
                <a:solidFill>
                  <a:srgbClr val="00B0F0"/>
                </a:solidFill>
              </a:rPr>
              <a:t>Ništa ne mogu napraviti kako treba.</a:t>
            </a:r>
          </a:p>
          <a:p>
            <a:pPr>
              <a:buFontTx/>
              <a:buChar char="-"/>
            </a:pPr>
            <a:r>
              <a:rPr lang="hr-HR" dirty="0">
                <a:solidFill>
                  <a:srgbClr val="00B0F0"/>
                </a:solidFill>
              </a:rPr>
              <a:t>Trebala sam to napraviti bolje.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3586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326" y="476672"/>
            <a:ext cx="8490818" cy="1143000"/>
          </a:xfrm>
          <a:noFill/>
        </p:spPr>
        <p:txBody>
          <a:bodyPr>
            <a:normAutofit fontScale="90000"/>
          </a:bodyPr>
          <a:lstStyle/>
          <a:p>
            <a:r>
              <a:rPr lang="hr-HR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hr-HR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r-H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 Terapeut nudi prvi dio pretpostavke, </a:t>
            </a:r>
            <a:r>
              <a:rPr lang="hr-HR" sz="4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tj</a:t>
            </a:r>
            <a:r>
              <a:rPr lang="hr-H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posredujućeg </a:t>
            </a:r>
            <a:r>
              <a:rPr lang="hr-HR" sz="4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vjerovanja</a:t>
            </a:r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Ako ne radite najviše što možete –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Ako </a:t>
            </a:r>
            <a:r>
              <a:rPr lang="hr-H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 radite najnapornije-</a:t>
            </a:r>
          </a:p>
          <a:p>
            <a:pPr marL="0" indent="0">
              <a:buNone/>
            </a:pPr>
            <a:r>
              <a:rPr lang="hr-H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hr-HR" b="1" dirty="0" smtClean="0">
                <a:solidFill>
                  <a:srgbClr val="00B0F0"/>
                </a:solidFill>
              </a:rPr>
              <a:t> </a:t>
            </a:r>
            <a:r>
              <a:rPr lang="hr-HR" b="1" dirty="0">
                <a:solidFill>
                  <a:srgbClr val="00B0F0"/>
                </a:solidFill>
              </a:rPr>
              <a:t>-</a:t>
            </a:r>
            <a:r>
              <a:rPr lang="hr-HR" dirty="0" smtClean="0">
                <a:solidFill>
                  <a:srgbClr val="00B0F0"/>
                </a:solidFill>
              </a:rPr>
              <a:t>Tada </a:t>
            </a:r>
            <a:r>
              <a:rPr lang="hr-HR" dirty="0" smtClean="0">
                <a:solidFill>
                  <a:srgbClr val="00B0F0"/>
                </a:solidFill>
              </a:rPr>
              <a:t>se nisam najviše potrudila. Nisam uspjela.</a:t>
            </a:r>
          </a:p>
          <a:p>
            <a:pPr>
              <a:buFontTx/>
              <a:buChar char="-"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84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hr-HR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3. </a:t>
            </a:r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Identificiranje </a:t>
            </a:r>
            <a: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pravila ili stava direktnim izazivanjem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441917"/>
            <a:ext cx="10018713" cy="3124201"/>
          </a:xfrm>
        </p:spPr>
        <p:txBody>
          <a:bodyPr/>
          <a:lstStyle/>
          <a:p>
            <a:pPr>
              <a:buFontTx/>
              <a:buChar char="-"/>
            </a:pP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Dakle, za vas je prilično važno dobro obavljati taj posao. Imate li neko pravilo o tome?</a:t>
            </a:r>
          </a:p>
          <a:p>
            <a:pPr>
              <a:buFontTx/>
              <a:buChar char="-"/>
            </a:pPr>
            <a:r>
              <a:rPr lang="hr-HR" dirty="0" smtClean="0">
                <a:solidFill>
                  <a:srgbClr val="00B0F0"/>
                </a:solidFill>
              </a:rPr>
              <a:t>Što god radim, moram napraviti  jako dobro.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54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544" y="222012"/>
            <a:ext cx="8373616" cy="1284816"/>
          </a:xfrm>
          <a:noFill/>
        </p:spPr>
        <p:txBody>
          <a:bodyPr>
            <a:noAutofit/>
          </a:bodyPr>
          <a:lstStyle/>
          <a:p>
            <a:r>
              <a:rPr lang="hr-HR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hr-HR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4. Korištenje tehnike silazne strelice </a:t>
            </a:r>
            <a:r>
              <a:rPr lang="hr-HR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hr-HR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1544" y="2060849"/>
            <a:ext cx="8229600" cy="4525963"/>
          </a:xfrm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Terapeut prvo identificira ključnu AM za koju sumnja da izravno potječe iz disfunkcionalnog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vjerovanja.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Zatim od pacijenta traži značenje te AM pretpostavljajući kako je AM bila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točna.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Nastavlja tako sve dok ne otkrije jedno ili više važnih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vjerovanja.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Pitanjem “Što AM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znači pacijentu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” često se izazove posredujuće vjerovanje</a:t>
            </a: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Pitanjem “Što AM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govori o pacijentu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” obično se otkriva bazično vjerovanje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947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8124"/>
            <a:ext cx="10079333" cy="4890868"/>
          </a:xfrm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Automatska misao: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„Pretpostavimo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kako ste u pravu, kako  vaše bolješke jesu ogavne.”</a:t>
            </a:r>
          </a:p>
          <a:p>
            <a:pPr>
              <a:buNone/>
            </a:pP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Tx/>
              <a:buChar char="-"/>
            </a:pP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Da je to istina, što bi vam to značilo?</a:t>
            </a:r>
          </a:p>
          <a:p>
            <a:pPr>
              <a:buFontTx/>
              <a:buChar char="-"/>
            </a:pPr>
            <a:r>
              <a:rPr lang="hr-HR" b="1" dirty="0" smtClean="0">
                <a:solidFill>
                  <a:srgbClr val="00B0F0"/>
                </a:solidFill>
              </a:rPr>
              <a:t>Da se nisam dovoljno potrudila. (posredujuće vjerovanje)</a:t>
            </a:r>
          </a:p>
          <a:p>
            <a:pPr>
              <a:buFontTx/>
              <a:buChar char="-"/>
            </a:pP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Što to govori o vama?</a:t>
            </a:r>
          </a:p>
          <a:p>
            <a:pPr>
              <a:buFontTx/>
              <a:buChar char="-"/>
            </a:pPr>
            <a:r>
              <a:rPr lang="hr-HR" b="1" dirty="0" smtClean="0">
                <a:solidFill>
                  <a:srgbClr val="00B0F0"/>
                </a:solidFill>
              </a:rPr>
              <a:t>Da sam loša studentica.</a:t>
            </a:r>
          </a:p>
          <a:p>
            <a:pPr>
              <a:buFontTx/>
              <a:buChar char="-"/>
            </a:pP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Ako ste loša studentica, što to govori o vama?</a:t>
            </a:r>
          </a:p>
          <a:p>
            <a:pPr>
              <a:buFontTx/>
              <a:buChar char="-"/>
            </a:pPr>
            <a:r>
              <a:rPr lang="hr-HR" b="1" dirty="0" smtClean="0">
                <a:solidFill>
                  <a:srgbClr val="00B0F0"/>
                </a:solidFill>
              </a:rPr>
              <a:t>Nisam dovoljno dobra. (Ja sam neadekvatna - bazično vjerovanje)</a:t>
            </a:r>
          </a:p>
          <a:p>
            <a:pPr>
              <a:buFontTx/>
              <a:buChar char="-"/>
            </a:pP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19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Posredujuća vjerovanja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138289"/>
            <a:ext cx="10018713" cy="3652911"/>
          </a:xfrm>
        </p:spPr>
        <p:txBody>
          <a:bodyPr>
            <a:normAutofit/>
          </a:bodyPr>
          <a:lstStyle/>
          <a:p>
            <a:r>
              <a:rPr lang="hr-H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Vjerovanja</a:t>
            </a: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su dublje, često neizgovorene ideje ili shvaćanja o sebi, drugima i  svom osobnom svijetu koja omogućuju nastanak specifičnih automatskih misli.</a:t>
            </a: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Svrstana su u </a:t>
            </a: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dvije kategorije:</a:t>
            </a:r>
          </a:p>
          <a:p>
            <a:r>
              <a:rPr lang="hr-H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Posredujuća</a:t>
            </a: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hr-H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vjerovanja</a:t>
            </a: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pravila, stavovi i pretpostavke(nije ih tako lako mijenjati  kao AM, ali je lakše nego bazična vjerovanja)</a:t>
            </a:r>
          </a:p>
          <a:p>
            <a:r>
              <a:rPr lang="hr-H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Bazična 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vjerovanja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apsolutna, rigidna, općenite ideje o sebi i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drugima</a:t>
            </a:r>
            <a:endParaRPr lang="hr-H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25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8136" y="-323564"/>
            <a:ext cx="10490915" cy="6857999"/>
          </a:xfrm>
        </p:spPr>
        <p:txBody>
          <a:bodyPr>
            <a:normAutofit fontScale="92500" lnSpcReduction="10000"/>
          </a:bodyPr>
          <a:lstStyle/>
          <a:p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Ako p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acijent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odgovara s „osjećajnim” odgovorima: „To bi bilo strašno” ili „Bio bih jako  anksiozan”</a:t>
            </a:r>
          </a:p>
          <a:p>
            <a:pPr marL="0" indent="0">
              <a:buNone/>
            </a:pP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terapeut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suosjeća s pacijentom i vraća ga na pravi put</a:t>
            </a:r>
          </a:p>
          <a:p>
            <a:endParaRPr lang="hr-H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Umjesto „što vam to znači” i </a:t>
            </a: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„što to govori o vama”, koristi varijacije pitanja u tehnici silazne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strelice (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kako bi  smanjio mogućnost pacijentove negativne reakije): 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>
              <a:buNone/>
            </a:pP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„Što ako je to i istina?”</a:t>
            </a:r>
          </a:p>
          <a:p>
            <a:pPr algn="ctr">
              <a:buNone/>
            </a:pP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„Što je u tome loše?”</a:t>
            </a:r>
          </a:p>
          <a:p>
            <a:pPr algn="ctr">
              <a:buNone/>
            </a:pP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„Koji je najgori dio u tome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?”</a:t>
            </a:r>
          </a:p>
          <a:p>
            <a:pPr algn="ctr">
              <a:buNone/>
            </a:pPr>
            <a:endParaRPr lang="hr-HR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 tehnikom silazne strelice prekidamo kada pacijent pokaže negativni pomak u emocijama i/ili počne izjavljivati vjerovanje istim ili sličnim riječima.</a:t>
            </a:r>
          </a:p>
        </p:txBody>
      </p:sp>
    </p:spTree>
    <p:extLst>
      <p:ext uri="{BB962C8B-B14F-4D97-AF65-F5344CB8AC3E}">
        <p14:creationId xmlns:p14="http://schemas.microsoft.com/office/powerpoint/2010/main" val="299526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hr-HR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5. </a:t>
            </a:r>
            <a:r>
              <a:rPr lang="hr-HR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Traženje uobičajenih tema u pacijentovim automatskim mislima kroz situacije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Terapeut može pacijenta pitati može li sam identificirati ponavljane teme ili terapeut može predložiti vjerovanje i tražiti od pacijenta da se izjasni o valjanosti predloženih tema.</a:t>
            </a:r>
          </a:p>
          <a:p>
            <a:pPr>
              <a:buNone/>
            </a:pP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- Čini se kako u brojnim situacijama pomislite: “Ne mogu to napraviti.” Vjerujete li možda da ste nekompetentni?</a:t>
            </a:r>
          </a:p>
          <a:p>
            <a:pPr>
              <a:buNone/>
            </a:pP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11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2433" y="650045"/>
            <a:ext cx="10781713" cy="1325563"/>
          </a:xfrm>
          <a:noFill/>
        </p:spPr>
        <p:txBody>
          <a:bodyPr>
            <a:noAutofit/>
          </a:bodyPr>
          <a:lstStyle/>
          <a:p>
            <a:r>
              <a:rPr lang="hr-HR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</a:t>
            </a:r>
            <a: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Pregledavanje pacijentovog upitnika vjerovanja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npr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Skala </a:t>
            </a:r>
            <a:r>
              <a:rPr lang="hr-H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disfunkcionalnih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stavova – </a:t>
            </a:r>
            <a:r>
              <a:rPr lang="hr-H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Dysfunctional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hr-H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Attitude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hr-H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Scale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(</a:t>
            </a:r>
            <a:r>
              <a:rPr lang="hr-H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Weissman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i </a:t>
            </a:r>
            <a:r>
              <a:rPr lang="hr-H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Beck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61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263769"/>
            <a:ext cx="10018713" cy="1752599"/>
          </a:xfrm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bg2">
                    <a:lumMod val="50000"/>
                  </a:schemeClr>
                </a:solidFill>
              </a:rPr>
              <a:t>Donošenje odluke o modifikaciji vjerovanja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800665"/>
            <a:ext cx="10191875" cy="4684542"/>
          </a:xfrm>
        </p:spPr>
        <p:txBody>
          <a:bodyPr>
            <a:normAutofit lnSpcReduction="10000"/>
          </a:bodyPr>
          <a:lstStyle/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Koje je vjerovanje?</a:t>
            </a: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Koliko snažno pacijent u njega vjeruje?</a:t>
            </a:r>
          </a:p>
          <a:p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Ako je snažno, u kojoj mjeri utječe na negov život?</a:t>
            </a: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Trebam li na njemu raditi sada? Je li pacijent spreman u tom trenutku raditi na njemu? Imamo li dovoljno vremena na seansi za početak rada i da li se uklapa u dnevni red? Da li će pacijent biti voljan odgoditi  razgovor o nekim drugim točkama kako bismo imali vremena istrežiti to vjerovanje?</a:t>
            </a:r>
            <a:endParaRPr lang="hr-HR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Usredotočuje se na najvažnija posredujuća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vjerovanja.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Suzdržava se od modifikacije vjerovanja dok god pacijent ne nauči načine identificiranja i modificiranja AM i dok nije doživio određeno olakšanje od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simptoma.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65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Educiranje pacijenta o vjerovanjima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438399"/>
            <a:ext cx="10018713" cy="3124201"/>
          </a:xfrm>
        </p:spPr>
        <p:txBody>
          <a:bodyPr/>
          <a:lstStyle/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Nakon identifikacije važnog vjerovanja i provjere vjeruje li pacijent u njega snažno, terapeut može educirati pacijenta o prirodi vjerovanja koristeći njegovo vjerovanje kao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primjer.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Vjerovanja su naučena, ne urođena i zbog toga se mogu promijeniti i naučiti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druga.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12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Mijenjanje pravila i stavova u oblik pretpostavki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Pacijentu je lakše uvidjeti distorziju i provjeriti posredujuće vjerovanje ako je ono u obliku pretpostavke, a ne pravila ili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stava.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Stav: </a:t>
            </a:r>
            <a:r>
              <a:rPr lang="hr-HR" dirty="0" smtClean="0">
                <a:solidFill>
                  <a:srgbClr val="00B0F0"/>
                </a:solidFill>
              </a:rPr>
              <a:t>Strašno je tražiti pomoć.</a:t>
            </a: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Pravilo</a:t>
            </a:r>
            <a:r>
              <a:rPr lang="hr-HR" dirty="0" smtClean="0">
                <a:solidFill>
                  <a:srgbClr val="00B0F0"/>
                </a:solidFill>
              </a:rPr>
              <a:t>: Sve trebam raditi sama.</a:t>
            </a:r>
          </a:p>
          <a:p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Kondicionirana pretpostavka: </a:t>
            </a:r>
            <a:r>
              <a:rPr lang="hr-HR" b="1" dirty="0" smtClean="0">
                <a:solidFill>
                  <a:srgbClr val="00B0F0"/>
                </a:solidFill>
              </a:rPr>
              <a:t>Ako tražim pomoć, znači da sam nekompetentna.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lakše je prepoznati distorziju i/ili disfunkcionalnost.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92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Istraživanje prednosti i nedostataka vjerovanja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315305"/>
            <a:ext cx="10018713" cy="3874478"/>
          </a:xfrm>
        </p:spPr>
        <p:txBody>
          <a:bodyPr>
            <a:normAutofit/>
          </a:bodyPr>
          <a:lstStyle/>
          <a:p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Terapeut nastoji oslabiti ili smanjiti  prednosti, a naglasiti ili pojačati nedostatke zadržavanja određenog vjerovanja.</a:t>
            </a:r>
          </a:p>
          <a:p>
            <a:r>
              <a:rPr lang="hr-HR" b="1" dirty="0" smtClean="0">
                <a:solidFill>
                  <a:srgbClr val="00B0F0"/>
                </a:solidFill>
              </a:rPr>
              <a:t>„Ako ne napravim nešto najbolje, onda nisam uspjela”</a:t>
            </a:r>
          </a:p>
          <a:p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- prednost: tjera me na veći rad</a:t>
            </a:r>
          </a:p>
          <a:p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- nedostaci: jadna sam kad nisam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najbolja, nervozna sam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prije izlaganja, smanjuje mi uživanje pri učenju i sprečava me u obavljanju drugih stvari koje volim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74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Oblikovanje novog vjerovanja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74053"/>
            <a:ext cx="10018713" cy="4553243"/>
          </a:xfrm>
        </p:spPr>
        <p:txBody>
          <a:bodyPr>
            <a:normAutofit/>
          </a:bodyPr>
          <a:lstStyle/>
          <a:p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Terapeut se usmjerava na 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centralno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vjerovanje u koga pacijent 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snažno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vjeruje.</a:t>
            </a:r>
            <a:endParaRPr lang="hr-H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Terapeut se pita: 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„Koje bi vjerovanje za pacijenta bilo funkcionalnije?”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  u mislima oblikuje listu razumnijih</a:t>
            </a: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i  manje rigidnih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vjerovanja.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 nameće vjerovanja pacijentu, već ga vodi 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suradničkim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načinom koristeći sokratovski dijalog prema konstrukciji alternativnog vjerovanja koje bi rezultiralo većim zadovoljstvom za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pacijenta.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25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633998"/>
              </p:ext>
            </p:extLst>
          </p:nvPr>
        </p:nvGraphicFramePr>
        <p:xfrm>
          <a:off x="2679112" y="135595"/>
          <a:ext cx="8128000" cy="649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 smtClean="0">
                          <a:solidFill>
                            <a:schemeClr val="tx1"/>
                          </a:solidFill>
                        </a:rPr>
                        <a:t>Sallyna</a:t>
                      </a:r>
                      <a:r>
                        <a:rPr lang="hr-HR" sz="1800" baseline="0" dirty="0" smtClean="0">
                          <a:solidFill>
                            <a:schemeClr val="tx1"/>
                          </a:solidFill>
                        </a:rPr>
                        <a:t> stara vjerovanja</a:t>
                      </a:r>
                      <a:endParaRPr lang="en-US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 smtClean="0">
                          <a:solidFill>
                            <a:schemeClr val="tx1"/>
                          </a:solidFill>
                        </a:rPr>
                        <a:t>Funkcionalnija</a:t>
                      </a:r>
                      <a:r>
                        <a:rPr lang="hr-HR" sz="1800" baseline="0" dirty="0" smtClean="0">
                          <a:solidFill>
                            <a:schemeClr val="tx1"/>
                          </a:solidFill>
                        </a:rPr>
                        <a:t> vjerovanja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1. Ako ne radim dobro kao ostali, nisam uspješna.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 smtClean="0">
                          <a:solidFill>
                            <a:srgbClr val="4904D2"/>
                          </a:solidFill>
                        </a:rPr>
                        <a:t>Ako ne radim dobro kao drugi, nisam neuspješna već sam čovjek.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2. </a:t>
                      </a:r>
                      <a:r>
                        <a:rPr lang="hr-HR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Ako tražim pomoć, to je znak slabosti.</a:t>
                      </a:r>
                      <a:endParaRPr lang="en-US" sz="1800" dirty="0" smtClean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 smtClean="0">
                          <a:solidFill>
                            <a:srgbClr val="4904D2"/>
                          </a:solidFill>
                        </a:rPr>
                        <a:t>Ako tražim</a:t>
                      </a:r>
                      <a:r>
                        <a:rPr lang="hr-HR" sz="1800" baseline="0" dirty="0" smtClean="0">
                          <a:solidFill>
                            <a:srgbClr val="4904D2"/>
                          </a:solidFill>
                        </a:rPr>
                        <a:t> pomoć kad je trebam, to pokazuje dobru sposobnost rješavanja problema (što je znak snage).</a:t>
                      </a:r>
                      <a:endParaRPr lang="en-US" sz="1800" dirty="0" smtClean="0">
                        <a:solidFill>
                          <a:srgbClr val="4904D2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3.</a:t>
                      </a:r>
                      <a:r>
                        <a:rPr lang="hr-HR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Ako ne uspijem u školi, nisam uspjela ni kao osoba.</a:t>
                      </a:r>
                      <a:endParaRPr lang="en-US" sz="1800" dirty="0" smtClean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 smtClean="0">
                          <a:solidFill>
                            <a:srgbClr val="4904D2"/>
                          </a:solidFill>
                        </a:rPr>
                        <a:t>Ako ne uspijem</a:t>
                      </a:r>
                      <a:r>
                        <a:rPr lang="hr-HR" sz="1800" baseline="0" dirty="0" smtClean="0">
                          <a:solidFill>
                            <a:srgbClr val="4904D2"/>
                          </a:solidFill>
                        </a:rPr>
                        <a:t> u školi, to se ne odražava na sve ostalo. </a:t>
                      </a:r>
                      <a:r>
                        <a:rPr lang="hr-HR" sz="1800" dirty="0" smtClean="0">
                          <a:solidFill>
                            <a:srgbClr val="4904D2"/>
                          </a:solidFill>
                        </a:rPr>
                        <a:t>Neuspjeh</a:t>
                      </a:r>
                      <a:r>
                        <a:rPr lang="hr-HR" sz="1800" baseline="0" dirty="0" smtClean="0">
                          <a:solidFill>
                            <a:srgbClr val="4904D2"/>
                          </a:solidFill>
                        </a:rPr>
                        <a:t> nije stalno stanje.</a:t>
                      </a:r>
                      <a:endParaRPr lang="en-US" sz="1800" dirty="0" smtClean="0">
                        <a:solidFill>
                          <a:srgbClr val="4904D2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4. </a:t>
                      </a:r>
                      <a:r>
                        <a:rPr lang="hr-HR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Uvijek trebam naporno</a:t>
                      </a:r>
                      <a:r>
                        <a:rPr lang="hr-HR" sz="18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raditi i dati najbolje.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 smtClean="0">
                          <a:solidFill>
                            <a:srgbClr val="4904D2"/>
                          </a:solidFill>
                        </a:rPr>
                        <a:t>Većinu</a:t>
                      </a:r>
                      <a:r>
                        <a:rPr lang="hr-HR" sz="1800" baseline="0" dirty="0" smtClean="0">
                          <a:solidFill>
                            <a:srgbClr val="4904D2"/>
                          </a:solidFill>
                        </a:rPr>
                        <a:t> vremena trebam uložiti razumnu količinu napora.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5. </a:t>
                      </a:r>
                      <a:r>
                        <a:rPr lang="hr-HR" sz="18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Trebala bih se isticati u svemu što pokušam.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aseline="0" dirty="0" smtClean="0">
                          <a:solidFill>
                            <a:srgbClr val="4904D2"/>
                          </a:solidFill>
                        </a:rPr>
                        <a:t>Ne bih se trebala isticati u nečemu osim ako nisam za to nadarena ( i ako sam voljna uložiti značajnu količinu vremena i truda na štetu drugih stvari).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6. </a:t>
                      </a:r>
                      <a:r>
                        <a:rPr lang="hr-HR" sz="18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Ako ne živim prema svojim mogućnostima, nisam uspjela.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aseline="0" dirty="0" smtClean="0">
                          <a:solidFill>
                            <a:srgbClr val="4904D2"/>
                          </a:solidFill>
                        </a:rPr>
                        <a:t>Ako radim manje od mogućnosti, uspjela sam manje (npr. 70%), nisam neuspješna (0 %).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75464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7. Ako ne radim naporno cijelo vrijeme, nisam uspjela.</a:t>
                      </a:r>
                      <a:endParaRPr lang="en-US" sz="1800" dirty="0" smtClean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aseline="0" dirty="0" smtClean="0">
                          <a:solidFill>
                            <a:srgbClr val="4904D2"/>
                          </a:solidFill>
                        </a:rPr>
                        <a:t>Ako ne radim naporno cijelo vrijeme, vjerojatno ću dobro napraviti posao i imati više vremena</a:t>
                      </a:r>
                      <a:r>
                        <a:rPr lang="sl-SI" sz="1800" baseline="0" dirty="0" smtClean="0">
                          <a:solidFill>
                            <a:srgbClr val="4904D2"/>
                          </a:solidFill>
                        </a:rPr>
                        <a:t>.</a:t>
                      </a:r>
                      <a:endParaRPr lang="hr-HR" sz="1800" baseline="0" dirty="0" smtClean="0">
                        <a:solidFill>
                          <a:srgbClr val="4904D2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7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Modificiranje vjerovanja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4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Kognitivna konceptualizacija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68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-116055"/>
            <a:ext cx="10018713" cy="1752599"/>
          </a:xfrm>
        </p:spPr>
        <p:txBody>
          <a:bodyPr/>
          <a:lstStyle/>
          <a:p>
            <a:r>
              <a:rPr lang="hr-H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Strategije mijenjanja vjerovanja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164126" y="1037360"/>
            <a:ext cx="11027874" cy="6027433"/>
            <a:chOff x="776917" y="1027064"/>
            <a:chExt cx="11027874" cy="6027433"/>
          </a:xfrm>
          <a:solidFill>
            <a:schemeClr val="accent1">
              <a:lumMod val="50000"/>
            </a:schemeClr>
          </a:solidFill>
        </p:grpSpPr>
        <p:sp>
          <p:nvSpPr>
            <p:cNvPr id="14" name="Freeform 13"/>
            <p:cNvSpPr/>
            <p:nvPr/>
          </p:nvSpPr>
          <p:spPr>
            <a:xfrm>
              <a:off x="1355176" y="1154963"/>
              <a:ext cx="3323948" cy="2184759"/>
            </a:xfrm>
            <a:custGeom>
              <a:avLst/>
              <a:gdLst>
                <a:gd name="connsiteX0" fmla="*/ 11462 w 21600"/>
                <a:gd name="connsiteY0" fmla="*/ 4342 h 21600"/>
                <a:gd name="connsiteX1" fmla="*/ 14790 w 21600"/>
                <a:gd name="connsiteY1" fmla="*/ 0 h 21600"/>
                <a:gd name="connsiteX2" fmla="*/ 14525 w 21600"/>
                <a:gd name="connsiteY2" fmla="*/ 5777 h 21600"/>
                <a:gd name="connsiteX3" fmla="*/ 18007 w 21600"/>
                <a:gd name="connsiteY3" fmla="*/ 3172 h 21600"/>
                <a:gd name="connsiteX4" fmla="*/ 16380 w 21600"/>
                <a:gd name="connsiteY4" fmla="*/ 6532 h 21600"/>
                <a:gd name="connsiteX5" fmla="*/ 21600 w 21600"/>
                <a:gd name="connsiteY5" fmla="*/ 6645 h 21600"/>
                <a:gd name="connsiteX6" fmla="*/ 16985 w 21600"/>
                <a:gd name="connsiteY6" fmla="*/ 9402 h 21600"/>
                <a:gd name="connsiteX7" fmla="*/ 18270 w 21600"/>
                <a:gd name="connsiteY7" fmla="*/ 11290 h 21600"/>
                <a:gd name="connsiteX8" fmla="*/ 16380 w 21600"/>
                <a:gd name="connsiteY8" fmla="*/ 12310 h 21600"/>
                <a:gd name="connsiteX9" fmla="*/ 18877 w 21600"/>
                <a:gd name="connsiteY9" fmla="*/ 15632 h 21600"/>
                <a:gd name="connsiteX10" fmla="*/ 14640 w 21600"/>
                <a:gd name="connsiteY10" fmla="*/ 14350 h 21600"/>
                <a:gd name="connsiteX11" fmla="*/ 14942 w 21600"/>
                <a:gd name="connsiteY11" fmla="*/ 17370 h 21600"/>
                <a:gd name="connsiteX12" fmla="*/ 12180 w 21600"/>
                <a:gd name="connsiteY12" fmla="*/ 15935 h 21600"/>
                <a:gd name="connsiteX13" fmla="*/ 11612 w 21600"/>
                <a:gd name="connsiteY13" fmla="*/ 18842 h 21600"/>
                <a:gd name="connsiteX14" fmla="*/ 9872 w 21600"/>
                <a:gd name="connsiteY14" fmla="*/ 17370 h 21600"/>
                <a:gd name="connsiteX15" fmla="*/ 8700 w 21600"/>
                <a:gd name="connsiteY15" fmla="*/ 19712 h 21600"/>
                <a:gd name="connsiteX16" fmla="*/ 7527 w 21600"/>
                <a:gd name="connsiteY16" fmla="*/ 18125 h 21600"/>
                <a:gd name="connsiteX17" fmla="*/ 4917 w 21600"/>
                <a:gd name="connsiteY17" fmla="*/ 21600 h 21600"/>
                <a:gd name="connsiteX18" fmla="*/ 4805 w 21600"/>
                <a:gd name="connsiteY18" fmla="*/ 18240 h 21600"/>
                <a:gd name="connsiteX19" fmla="*/ 1285 w 21600"/>
                <a:gd name="connsiteY19" fmla="*/ 17825 h 21600"/>
                <a:gd name="connsiteX20" fmla="*/ 3330 w 21600"/>
                <a:gd name="connsiteY20" fmla="*/ 15370 h 21600"/>
                <a:gd name="connsiteX21" fmla="*/ 0 w 21600"/>
                <a:gd name="connsiteY21" fmla="*/ 12877 h 21600"/>
                <a:gd name="connsiteX22" fmla="*/ 3935 w 21600"/>
                <a:gd name="connsiteY22" fmla="*/ 11592 h 21600"/>
                <a:gd name="connsiteX23" fmla="*/ 1172 w 21600"/>
                <a:gd name="connsiteY23" fmla="*/ 8270 h 21600"/>
                <a:gd name="connsiteX24" fmla="*/ 5372 w 21600"/>
                <a:gd name="connsiteY24" fmla="*/ 7817 h 21600"/>
                <a:gd name="connsiteX25" fmla="*/ 4502 w 21600"/>
                <a:gd name="connsiteY25" fmla="*/ 3625 h 21600"/>
                <a:gd name="connsiteX26" fmla="*/ 8550 w 21600"/>
                <a:gd name="connsiteY26" fmla="*/ 6382 h 21600"/>
                <a:gd name="connsiteX27" fmla="*/ 9722 w 21600"/>
                <a:gd name="connsiteY27" fmla="*/ 1887 h 21600"/>
                <a:gd name="connsiteX28" fmla="*/ 11462 w 21600"/>
                <a:gd name="connsiteY28" fmla="*/ 4342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1600" h="21600">
                  <a:moveTo>
                    <a:pt x="11462" y="4342"/>
                  </a:moveTo>
                  <a:lnTo>
                    <a:pt x="14790" y="0"/>
                  </a:lnTo>
                  <a:cubicBezTo>
                    <a:pt x="14702" y="1926"/>
                    <a:pt x="14613" y="3851"/>
                    <a:pt x="14525" y="5777"/>
                  </a:cubicBezTo>
                  <a:lnTo>
                    <a:pt x="18007" y="3172"/>
                  </a:lnTo>
                  <a:lnTo>
                    <a:pt x="16380" y="6532"/>
                  </a:lnTo>
                  <a:lnTo>
                    <a:pt x="21600" y="6645"/>
                  </a:lnTo>
                  <a:lnTo>
                    <a:pt x="16985" y="9402"/>
                  </a:lnTo>
                  <a:lnTo>
                    <a:pt x="18270" y="11290"/>
                  </a:lnTo>
                  <a:lnTo>
                    <a:pt x="16380" y="12310"/>
                  </a:lnTo>
                  <a:lnTo>
                    <a:pt x="18877" y="15632"/>
                  </a:lnTo>
                  <a:lnTo>
                    <a:pt x="14640" y="14350"/>
                  </a:lnTo>
                  <a:cubicBezTo>
                    <a:pt x="14741" y="15357"/>
                    <a:pt x="14841" y="16363"/>
                    <a:pt x="14942" y="17370"/>
                  </a:cubicBezTo>
                  <a:lnTo>
                    <a:pt x="12180" y="15935"/>
                  </a:lnTo>
                  <a:lnTo>
                    <a:pt x="11612" y="18842"/>
                  </a:lnTo>
                  <a:lnTo>
                    <a:pt x="9872" y="17370"/>
                  </a:lnTo>
                  <a:lnTo>
                    <a:pt x="8700" y="19712"/>
                  </a:lnTo>
                  <a:lnTo>
                    <a:pt x="7527" y="18125"/>
                  </a:lnTo>
                  <a:lnTo>
                    <a:pt x="4917" y="21600"/>
                  </a:lnTo>
                  <a:cubicBezTo>
                    <a:pt x="4880" y="20480"/>
                    <a:pt x="4842" y="19360"/>
                    <a:pt x="4805" y="18240"/>
                  </a:cubicBezTo>
                  <a:lnTo>
                    <a:pt x="1285" y="17825"/>
                  </a:lnTo>
                  <a:lnTo>
                    <a:pt x="3330" y="15370"/>
                  </a:lnTo>
                  <a:lnTo>
                    <a:pt x="0" y="12877"/>
                  </a:lnTo>
                  <a:lnTo>
                    <a:pt x="3935" y="11592"/>
                  </a:lnTo>
                  <a:lnTo>
                    <a:pt x="1172" y="8270"/>
                  </a:lnTo>
                  <a:lnTo>
                    <a:pt x="5372" y="7817"/>
                  </a:lnTo>
                  <a:lnTo>
                    <a:pt x="4502" y="3625"/>
                  </a:lnTo>
                  <a:lnTo>
                    <a:pt x="8550" y="6382"/>
                  </a:lnTo>
                  <a:lnTo>
                    <a:pt x="9722" y="1887"/>
                  </a:lnTo>
                  <a:lnTo>
                    <a:pt x="11462" y="434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96886" tIns="582250" rIns="1017809" bIns="522401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b="1" kern="12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Sokratovski</a:t>
              </a:r>
              <a:r>
                <a:rPr lang="hr-HR" b="1" kern="12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dijalog</a:t>
              </a:r>
              <a:endParaRPr lang="en-US" b="1" kern="12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4195246" y="1656606"/>
              <a:ext cx="3673345" cy="2452226"/>
            </a:xfrm>
            <a:custGeom>
              <a:avLst/>
              <a:gdLst>
                <a:gd name="connsiteX0" fmla="*/ 11462 w 21600"/>
                <a:gd name="connsiteY0" fmla="*/ 4342 h 21600"/>
                <a:gd name="connsiteX1" fmla="*/ 14790 w 21600"/>
                <a:gd name="connsiteY1" fmla="*/ 0 h 21600"/>
                <a:gd name="connsiteX2" fmla="*/ 14525 w 21600"/>
                <a:gd name="connsiteY2" fmla="*/ 5777 h 21600"/>
                <a:gd name="connsiteX3" fmla="*/ 18007 w 21600"/>
                <a:gd name="connsiteY3" fmla="*/ 3172 h 21600"/>
                <a:gd name="connsiteX4" fmla="*/ 16380 w 21600"/>
                <a:gd name="connsiteY4" fmla="*/ 6532 h 21600"/>
                <a:gd name="connsiteX5" fmla="*/ 21600 w 21600"/>
                <a:gd name="connsiteY5" fmla="*/ 6645 h 21600"/>
                <a:gd name="connsiteX6" fmla="*/ 16985 w 21600"/>
                <a:gd name="connsiteY6" fmla="*/ 9402 h 21600"/>
                <a:gd name="connsiteX7" fmla="*/ 18270 w 21600"/>
                <a:gd name="connsiteY7" fmla="*/ 11290 h 21600"/>
                <a:gd name="connsiteX8" fmla="*/ 16380 w 21600"/>
                <a:gd name="connsiteY8" fmla="*/ 12310 h 21600"/>
                <a:gd name="connsiteX9" fmla="*/ 18877 w 21600"/>
                <a:gd name="connsiteY9" fmla="*/ 15632 h 21600"/>
                <a:gd name="connsiteX10" fmla="*/ 14640 w 21600"/>
                <a:gd name="connsiteY10" fmla="*/ 14350 h 21600"/>
                <a:gd name="connsiteX11" fmla="*/ 14942 w 21600"/>
                <a:gd name="connsiteY11" fmla="*/ 17370 h 21600"/>
                <a:gd name="connsiteX12" fmla="*/ 12180 w 21600"/>
                <a:gd name="connsiteY12" fmla="*/ 15935 h 21600"/>
                <a:gd name="connsiteX13" fmla="*/ 11612 w 21600"/>
                <a:gd name="connsiteY13" fmla="*/ 18842 h 21600"/>
                <a:gd name="connsiteX14" fmla="*/ 9872 w 21600"/>
                <a:gd name="connsiteY14" fmla="*/ 17370 h 21600"/>
                <a:gd name="connsiteX15" fmla="*/ 8700 w 21600"/>
                <a:gd name="connsiteY15" fmla="*/ 19712 h 21600"/>
                <a:gd name="connsiteX16" fmla="*/ 7527 w 21600"/>
                <a:gd name="connsiteY16" fmla="*/ 18125 h 21600"/>
                <a:gd name="connsiteX17" fmla="*/ 4917 w 21600"/>
                <a:gd name="connsiteY17" fmla="*/ 21600 h 21600"/>
                <a:gd name="connsiteX18" fmla="*/ 4805 w 21600"/>
                <a:gd name="connsiteY18" fmla="*/ 18240 h 21600"/>
                <a:gd name="connsiteX19" fmla="*/ 1285 w 21600"/>
                <a:gd name="connsiteY19" fmla="*/ 17825 h 21600"/>
                <a:gd name="connsiteX20" fmla="*/ 3330 w 21600"/>
                <a:gd name="connsiteY20" fmla="*/ 15370 h 21600"/>
                <a:gd name="connsiteX21" fmla="*/ 0 w 21600"/>
                <a:gd name="connsiteY21" fmla="*/ 12877 h 21600"/>
                <a:gd name="connsiteX22" fmla="*/ 3935 w 21600"/>
                <a:gd name="connsiteY22" fmla="*/ 11592 h 21600"/>
                <a:gd name="connsiteX23" fmla="*/ 1172 w 21600"/>
                <a:gd name="connsiteY23" fmla="*/ 8270 h 21600"/>
                <a:gd name="connsiteX24" fmla="*/ 5372 w 21600"/>
                <a:gd name="connsiteY24" fmla="*/ 7817 h 21600"/>
                <a:gd name="connsiteX25" fmla="*/ 4502 w 21600"/>
                <a:gd name="connsiteY25" fmla="*/ 3625 h 21600"/>
                <a:gd name="connsiteX26" fmla="*/ 8550 w 21600"/>
                <a:gd name="connsiteY26" fmla="*/ 6382 h 21600"/>
                <a:gd name="connsiteX27" fmla="*/ 9722 w 21600"/>
                <a:gd name="connsiteY27" fmla="*/ 1887 h 21600"/>
                <a:gd name="connsiteX28" fmla="*/ 11462 w 21600"/>
                <a:gd name="connsiteY28" fmla="*/ 4342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1600" h="21600">
                  <a:moveTo>
                    <a:pt x="11462" y="4342"/>
                  </a:moveTo>
                  <a:lnTo>
                    <a:pt x="14790" y="0"/>
                  </a:lnTo>
                  <a:cubicBezTo>
                    <a:pt x="14702" y="1926"/>
                    <a:pt x="14613" y="3851"/>
                    <a:pt x="14525" y="5777"/>
                  </a:cubicBezTo>
                  <a:lnTo>
                    <a:pt x="18007" y="3172"/>
                  </a:lnTo>
                  <a:lnTo>
                    <a:pt x="16380" y="6532"/>
                  </a:lnTo>
                  <a:lnTo>
                    <a:pt x="21600" y="6645"/>
                  </a:lnTo>
                  <a:lnTo>
                    <a:pt x="16985" y="9402"/>
                  </a:lnTo>
                  <a:lnTo>
                    <a:pt x="18270" y="11290"/>
                  </a:lnTo>
                  <a:lnTo>
                    <a:pt x="16380" y="12310"/>
                  </a:lnTo>
                  <a:lnTo>
                    <a:pt x="18877" y="15632"/>
                  </a:lnTo>
                  <a:lnTo>
                    <a:pt x="14640" y="14350"/>
                  </a:lnTo>
                  <a:cubicBezTo>
                    <a:pt x="14741" y="15357"/>
                    <a:pt x="14841" y="16363"/>
                    <a:pt x="14942" y="17370"/>
                  </a:cubicBezTo>
                  <a:lnTo>
                    <a:pt x="12180" y="15935"/>
                  </a:lnTo>
                  <a:lnTo>
                    <a:pt x="11612" y="18842"/>
                  </a:lnTo>
                  <a:lnTo>
                    <a:pt x="9872" y="17370"/>
                  </a:lnTo>
                  <a:lnTo>
                    <a:pt x="8700" y="19712"/>
                  </a:lnTo>
                  <a:lnTo>
                    <a:pt x="7527" y="18125"/>
                  </a:lnTo>
                  <a:lnTo>
                    <a:pt x="4917" y="21600"/>
                  </a:lnTo>
                  <a:cubicBezTo>
                    <a:pt x="4880" y="20480"/>
                    <a:pt x="4842" y="19360"/>
                    <a:pt x="4805" y="18240"/>
                  </a:cubicBezTo>
                  <a:lnTo>
                    <a:pt x="1285" y="17825"/>
                  </a:lnTo>
                  <a:lnTo>
                    <a:pt x="3330" y="15370"/>
                  </a:lnTo>
                  <a:lnTo>
                    <a:pt x="0" y="12877"/>
                  </a:lnTo>
                  <a:lnTo>
                    <a:pt x="3935" y="11592"/>
                  </a:lnTo>
                  <a:lnTo>
                    <a:pt x="1172" y="8270"/>
                  </a:lnTo>
                  <a:lnTo>
                    <a:pt x="5372" y="7817"/>
                  </a:lnTo>
                  <a:lnTo>
                    <a:pt x="4502" y="3625"/>
                  </a:lnTo>
                  <a:lnTo>
                    <a:pt x="8550" y="6382"/>
                  </a:lnTo>
                  <a:lnTo>
                    <a:pt x="9722" y="1887"/>
                  </a:lnTo>
                  <a:lnTo>
                    <a:pt x="11462" y="434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96886" tIns="582250" rIns="1017809" bIns="522401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b="1" kern="12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Bihevioralni eksperiment</a:t>
              </a:r>
              <a:endParaRPr lang="en-US" b="1" kern="12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8175304" y="1027064"/>
              <a:ext cx="3629487" cy="2440555"/>
            </a:xfrm>
            <a:custGeom>
              <a:avLst/>
              <a:gdLst>
                <a:gd name="connsiteX0" fmla="*/ 11462 w 21600"/>
                <a:gd name="connsiteY0" fmla="*/ 4342 h 21600"/>
                <a:gd name="connsiteX1" fmla="*/ 14790 w 21600"/>
                <a:gd name="connsiteY1" fmla="*/ 0 h 21600"/>
                <a:gd name="connsiteX2" fmla="*/ 14525 w 21600"/>
                <a:gd name="connsiteY2" fmla="*/ 5777 h 21600"/>
                <a:gd name="connsiteX3" fmla="*/ 18007 w 21600"/>
                <a:gd name="connsiteY3" fmla="*/ 3172 h 21600"/>
                <a:gd name="connsiteX4" fmla="*/ 16380 w 21600"/>
                <a:gd name="connsiteY4" fmla="*/ 6532 h 21600"/>
                <a:gd name="connsiteX5" fmla="*/ 21600 w 21600"/>
                <a:gd name="connsiteY5" fmla="*/ 6645 h 21600"/>
                <a:gd name="connsiteX6" fmla="*/ 16985 w 21600"/>
                <a:gd name="connsiteY6" fmla="*/ 9402 h 21600"/>
                <a:gd name="connsiteX7" fmla="*/ 18270 w 21600"/>
                <a:gd name="connsiteY7" fmla="*/ 11290 h 21600"/>
                <a:gd name="connsiteX8" fmla="*/ 16380 w 21600"/>
                <a:gd name="connsiteY8" fmla="*/ 12310 h 21600"/>
                <a:gd name="connsiteX9" fmla="*/ 18877 w 21600"/>
                <a:gd name="connsiteY9" fmla="*/ 15632 h 21600"/>
                <a:gd name="connsiteX10" fmla="*/ 14640 w 21600"/>
                <a:gd name="connsiteY10" fmla="*/ 14350 h 21600"/>
                <a:gd name="connsiteX11" fmla="*/ 14942 w 21600"/>
                <a:gd name="connsiteY11" fmla="*/ 17370 h 21600"/>
                <a:gd name="connsiteX12" fmla="*/ 12180 w 21600"/>
                <a:gd name="connsiteY12" fmla="*/ 15935 h 21600"/>
                <a:gd name="connsiteX13" fmla="*/ 11612 w 21600"/>
                <a:gd name="connsiteY13" fmla="*/ 18842 h 21600"/>
                <a:gd name="connsiteX14" fmla="*/ 9872 w 21600"/>
                <a:gd name="connsiteY14" fmla="*/ 17370 h 21600"/>
                <a:gd name="connsiteX15" fmla="*/ 8700 w 21600"/>
                <a:gd name="connsiteY15" fmla="*/ 19712 h 21600"/>
                <a:gd name="connsiteX16" fmla="*/ 7527 w 21600"/>
                <a:gd name="connsiteY16" fmla="*/ 18125 h 21600"/>
                <a:gd name="connsiteX17" fmla="*/ 4917 w 21600"/>
                <a:gd name="connsiteY17" fmla="*/ 21600 h 21600"/>
                <a:gd name="connsiteX18" fmla="*/ 4805 w 21600"/>
                <a:gd name="connsiteY18" fmla="*/ 18240 h 21600"/>
                <a:gd name="connsiteX19" fmla="*/ 1285 w 21600"/>
                <a:gd name="connsiteY19" fmla="*/ 17825 h 21600"/>
                <a:gd name="connsiteX20" fmla="*/ 3330 w 21600"/>
                <a:gd name="connsiteY20" fmla="*/ 15370 h 21600"/>
                <a:gd name="connsiteX21" fmla="*/ 0 w 21600"/>
                <a:gd name="connsiteY21" fmla="*/ 12877 h 21600"/>
                <a:gd name="connsiteX22" fmla="*/ 3935 w 21600"/>
                <a:gd name="connsiteY22" fmla="*/ 11592 h 21600"/>
                <a:gd name="connsiteX23" fmla="*/ 1172 w 21600"/>
                <a:gd name="connsiteY23" fmla="*/ 8270 h 21600"/>
                <a:gd name="connsiteX24" fmla="*/ 5372 w 21600"/>
                <a:gd name="connsiteY24" fmla="*/ 7817 h 21600"/>
                <a:gd name="connsiteX25" fmla="*/ 4502 w 21600"/>
                <a:gd name="connsiteY25" fmla="*/ 3625 h 21600"/>
                <a:gd name="connsiteX26" fmla="*/ 8550 w 21600"/>
                <a:gd name="connsiteY26" fmla="*/ 6382 h 21600"/>
                <a:gd name="connsiteX27" fmla="*/ 9722 w 21600"/>
                <a:gd name="connsiteY27" fmla="*/ 1887 h 21600"/>
                <a:gd name="connsiteX28" fmla="*/ 11462 w 21600"/>
                <a:gd name="connsiteY28" fmla="*/ 4342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1600" h="21600">
                  <a:moveTo>
                    <a:pt x="11462" y="4342"/>
                  </a:moveTo>
                  <a:lnTo>
                    <a:pt x="14790" y="0"/>
                  </a:lnTo>
                  <a:cubicBezTo>
                    <a:pt x="14702" y="1926"/>
                    <a:pt x="14613" y="3851"/>
                    <a:pt x="14525" y="5777"/>
                  </a:cubicBezTo>
                  <a:lnTo>
                    <a:pt x="18007" y="3172"/>
                  </a:lnTo>
                  <a:lnTo>
                    <a:pt x="16380" y="6532"/>
                  </a:lnTo>
                  <a:lnTo>
                    <a:pt x="21600" y="6645"/>
                  </a:lnTo>
                  <a:lnTo>
                    <a:pt x="16985" y="9402"/>
                  </a:lnTo>
                  <a:lnTo>
                    <a:pt x="18270" y="11290"/>
                  </a:lnTo>
                  <a:lnTo>
                    <a:pt x="16380" y="12310"/>
                  </a:lnTo>
                  <a:lnTo>
                    <a:pt x="18877" y="15632"/>
                  </a:lnTo>
                  <a:lnTo>
                    <a:pt x="14640" y="14350"/>
                  </a:lnTo>
                  <a:cubicBezTo>
                    <a:pt x="14741" y="15357"/>
                    <a:pt x="14841" y="16363"/>
                    <a:pt x="14942" y="17370"/>
                  </a:cubicBezTo>
                  <a:lnTo>
                    <a:pt x="12180" y="15935"/>
                  </a:lnTo>
                  <a:lnTo>
                    <a:pt x="11612" y="18842"/>
                  </a:lnTo>
                  <a:lnTo>
                    <a:pt x="9872" y="17370"/>
                  </a:lnTo>
                  <a:lnTo>
                    <a:pt x="8700" y="19712"/>
                  </a:lnTo>
                  <a:lnTo>
                    <a:pt x="7527" y="18125"/>
                  </a:lnTo>
                  <a:lnTo>
                    <a:pt x="4917" y="21600"/>
                  </a:lnTo>
                  <a:cubicBezTo>
                    <a:pt x="4880" y="20480"/>
                    <a:pt x="4842" y="19360"/>
                    <a:pt x="4805" y="18240"/>
                  </a:cubicBezTo>
                  <a:lnTo>
                    <a:pt x="1285" y="17825"/>
                  </a:lnTo>
                  <a:lnTo>
                    <a:pt x="3330" y="15370"/>
                  </a:lnTo>
                  <a:lnTo>
                    <a:pt x="0" y="12877"/>
                  </a:lnTo>
                  <a:lnTo>
                    <a:pt x="3935" y="11592"/>
                  </a:lnTo>
                  <a:lnTo>
                    <a:pt x="1172" y="8270"/>
                  </a:lnTo>
                  <a:lnTo>
                    <a:pt x="5372" y="7817"/>
                  </a:lnTo>
                  <a:lnTo>
                    <a:pt x="4502" y="3625"/>
                  </a:lnTo>
                  <a:lnTo>
                    <a:pt x="8550" y="6382"/>
                  </a:lnTo>
                  <a:lnTo>
                    <a:pt x="9722" y="1887"/>
                  </a:lnTo>
                  <a:lnTo>
                    <a:pt x="11462" y="434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96886" tIns="582250" rIns="1017809" bIns="522401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b="1" kern="12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Kognitivni kontinuum</a:t>
              </a:r>
              <a:endParaRPr lang="en-US" b="1" kern="12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>
              <a:off x="776917" y="3274366"/>
              <a:ext cx="3418329" cy="2693339"/>
            </a:xfrm>
            <a:custGeom>
              <a:avLst/>
              <a:gdLst>
                <a:gd name="connsiteX0" fmla="*/ 11462 w 21600"/>
                <a:gd name="connsiteY0" fmla="*/ 4342 h 21600"/>
                <a:gd name="connsiteX1" fmla="*/ 14790 w 21600"/>
                <a:gd name="connsiteY1" fmla="*/ 0 h 21600"/>
                <a:gd name="connsiteX2" fmla="*/ 14525 w 21600"/>
                <a:gd name="connsiteY2" fmla="*/ 5777 h 21600"/>
                <a:gd name="connsiteX3" fmla="*/ 18007 w 21600"/>
                <a:gd name="connsiteY3" fmla="*/ 3172 h 21600"/>
                <a:gd name="connsiteX4" fmla="*/ 16380 w 21600"/>
                <a:gd name="connsiteY4" fmla="*/ 6532 h 21600"/>
                <a:gd name="connsiteX5" fmla="*/ 21600 w 21600"/>
                <a:gd name="connsiteY5" fmla="*/ 6645 h 21600"/>
                <a:gd name="connsiteX6" fmla="*/ 16985 w 21600"/>
                <a:gd name="connsiteY6" fmla="*/ 9402 h 21600"/>
                <a:gd name="connsiteX7" fmla="*/ 18270 w 21600"/>
                <a:gd name="connsiteY7" fmla="*/ 11290 h 21600"/>
                <a:gd name="connsiteX8" fmla="*/ 16380 w 21600"/>
                <a:gd name="connsiteY8" fmla="*/ 12310 h 21600"/>
                <a:gd name="connsiteX9" fmla="*/ 18877 w 21600"/>
                <a:gd name="connsiteY9" fmla="*/ 15632 h 21600"/>
                <a:gd name="connsiteX10" fmla="*/ 14640 w 21600"/>
                <a:gd name="connsiteY10" fmla="*/ 14350 h 21600"/>
                <a:gd name="connsiteX11" fmla="*/ 14942 w 21600"/>
                <a:gd name="connsiteY11" fmla="*/ 17370 h 21600"/>
                <a:gd name="connsiteX12" fmla="*/ 12180 w 21600"/>
                <a:gd name="connsiteY12" fmla="*/ 15935 h 21600"/>
                <a:gd name="connsiteX13" fmla="*/ 11612 w 21600"/>
                <a:gd name="connsiteY13" fmla="*/ 18842 h 21600"/>
                <a:gd name="connsiteX14" fmla="*/ 9872 w 21600"/>
                <a:gd name="connsiteY14" fmla="*/ 17370 h 21600"/>
                <a:gd name="connsiteX15" fmla="*/ 8700 w 21600"/>
                <a:gd name="connsiteY15" fmla="*/ 19712 h 21600"/>
                <a:gd name="connsiteX16" fmla="*/ 7527 w 21600"/>
                <a:gd name="connsiteY16" fmla="*/ 18125 h 21600"/>
                <a:gd name="connsiteX17" fmla="*/ 4917 w 21600"/>
                <a:gd name="connsiteY17" fmla="*/ 21600 h 21600"/>
                <a:gd name="connsiteX18" fmla="*/ 4805 w 21600"/>
                <a:gd name="connsiteY18" fmla="*/ 18240 h 21600"/>
                <a:gd name="connsiteX19" fmla="*/ 1285 w 21600"/>
                <a:gd name="connsiteY19" fmla="*/ 17825 h 21600"/>
                <a:gd name="connsiteX20" fmla="*/ 3330 w 21600"/>
                <a:gd name="connsiteY20" fmla="*/ 15370 h 21600"/>
                <a:gd name="connsiteX21" fmla="*/ 0 w 21600"/>
                <a:gd name="connsiteY21" fmla="*/ 12877 h 21600"/>
                <a:gd name="connsiteX22" fmla="*/ 3935 w 21600"/>
                <a:gd name="connsiteY22" fmla="*/ 11592 h 21600"/>
                <a:gd name="connsiteX23" fmla="*/ 1172 w 21600"/>
                <a:gd name="connsiteY23" fmla="*/ 8270 h 21600"/>
                <a:gd name="connsiteX24" fmla="*/ 5372 w 21600"/>
                <a:gd name="connsiteY24" fmla="*/ 7817 h 21600"/>
                <a:gd name="connsiteX25" fmla="*/ 4502 w 21600"/>
                <a:gd name="connsiteY25" fmla="*/ 3625 h 21600"/>
                <a:gd name="connsiteX26" fmla="*/ 8550 w 21600"/>
                <a:gd name="connsiteY26" fmla="*/ 6382 h 21600"/>
                <a:gd name="connsiteX27" fmla="*/ 9722 w 21600"/>
                <a:gd name="connsiteY27" fmla="*/ 1887 h 21600"/>
                <a:gd name="connsiteX28" fmla="*/ 11462 w 21600"/>
                <a:gd name="connsiteY28" fmla="*/ 4342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1600" h="21600">
                  <a:moveTo>
                    <a:pt x="11462" y="4342"/>
                  </a:moveTo>
                  <a:lnTo>
                    <a:pt x="14790" y="0"/>
                  </a:lnTo>
                  <a:cubicBezTo>
                    <a:pt x="14702" y="1926"/>
                    <a:pt x="14613" y="3851"/>
                    <a:pt x="14525" y="5777"/>
                  </a:cubicBezTo>
                  <a:lnTo>
                    <a:pt x="18007" y="3172"/>
                  </a:lnTo>
                  <a:lnTo>
                    <a:pt x="16380" y="6532"/>
                  </a:lnTo>
                  <a:lnTo>
                    <a:pt x="21600" y="6645"/>
                  </a:lnTo>
                  <a:lnTo>
                    <a:pt x="16985" y="9402"/>
                  </a:lnTo>
                  <a:lnTo>
                    <a:pt x="18270" y="11290"/>
                  </a:lnTo>
                  <a:lnTo>
                    <a:pt x="16380" y="12310"/>
                  </a:lnTo>
                  <a:lnTo>
                    <a:pt x="18877" y="15632"/>
                  </a:lnTo>
                  <a:lnTo>
                    <a:pt x="14640" y="14350"/>
                  </a:lnTo>
                  <a:cubicBezTo>
                    <a:pt x="14741" y="15357"/>
                    <a:pt x="14841" y="16363"/>
                    <a:pt x="14942" y="17370"/>
                  </a:cubicBezTo>
                  <a:lnTo>
                    <a:pt x="12180" y="15935"/>
                  </a:lnTo>
                  <a:lnTo>
                    <a:pt x="11612" y="18842"/>
                  </a:lnTo>
                  <a:lnTo>
                    <a:pt x="9872" y="17370"/>
                  </a:lnTo>
                  <a:lnTo>
                    <a:pt x="8700" y="19712"/>
                  </a:lnTo>
                  <a:lnTo>
                    <a:pt x="7527" y="18125"/>
                  </a:lnTo>
                  <a:lnTo>
                    <a:pt x="4917" y="21600"/>
                  </a:lnTo>
                  <a:cubicBezTo>
                    <a:pt x="4880" y="20480"/>
                    <a:pt x="4842" y="19360"/>
                    <a:pt x="4805" y="18240"/>
                  </a:cubicBezTo>
                  <a:lnTo>
                    <a:pt x="1285" y="17825"/>
                  </a:lnTo>
                  <a:lnTo>
                    <a:pt x="3330" y="15370"/>
                  </a:lnTo>
                  <a:lnTo>
                    <a:pt x="0" y="12877"/>
                  </a:lnTo>
                  <a:lnTo>
                    <a:pt x="3935" y="11592"/>
                  </a:lnTo>
                  <a:lnTo>
                    <a:pt x="1172" y="8270"/>
                  </a:lnTo>
                  <a:lnTo>
                    <a:pt x="5372" y="7817"/>
                  </a:lnTo>
                  <a:lnTo>
                    <a:pt x="4502" y="3625"/>
                  </a:lnTo>
                  <a:lnTo>
                    <a:pt x="8550" y="6382"/>
                  </a:lnTo>
                  <a:lnTo>
                    <a:pt x="9722" y="1887"/>
                  </a:lnTo>
                  <a:lnTo>
                    <a:pt x="11462" y="434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96886" tIns="582250" rIns="1017809" bIns="522401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b="1" kern="12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Racionalno-emocionalno igranje uloga</a:t>
              </a:r>
              <a:endParaRPr lang="en-US" b="1" kern="12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>
              <a:off x="3064031" y="4327657"/>
              <a:ext cx="3872409" cy="2726840"/>
            </a:xfrm>
            <a:custGeom>
              <a:avLst/>
              <a:gdLst>
                <a:gd name="connsiteX0" fmla="*/ 11462 w 21600"/>
                <a:gd name="connsiteY0" fmla="*/ 4342 h 21600"/>
                <a:gd name="connsiteX1" fmla="*/ 14790 w 21600"/>
                <a:gd name="connsiteY1" fmla="*/ 0 h 21600"/>
                <a:gd name="connsiteX2" fmla="*/ 14525 w 21600"/>
                <a:gd name="connsiteY2" fmla="*/ 5777 h 21600"/>
                <a:gd name="connsiteX3" fmla="*/ 18007 w 21600"/>
                <a:gd name="connsiteY3" fmla="*/ 3172 h 21600"/>
                <a:gd name="connsiteX4" fmla="*/ 16380 w 21600"/>
                <a:gd name="connsiteY4" fmla="*/ 6532 h 21600"/>
                <a:gd name="connsiteX5" fmla="*/ 21600 w 21600"/>
                <a:gd name="connsiteY5" fmla="*/ 6645 h 21600"/>
                <a:gd name="connsiteX6" fmla="*/ 16985 w 21600"/>
                <a:gd name="connsiteY6" fmla="*/ 9402 h 21600"/>
                <a:gd name="connsiteX7" fmla="*/ 18270 w 21600"/>
                <a:gd name="connsiteY7" fmla="*/ 11290 h 21600"/>
                <a:gd name="connsiteX8" fmla="*/ 16380 w 21600"/>
                <a:gd name="connsiteY8" fmla="*/ 12310 h 21600"/>
                <a:gd name="connsiteX9" fmla="*/ 18877 w 21600"/>
                <a:gd name="connsiteY9" fmla="*/ 15632 h 21600"/>
                <a:gd name="connsiteX10" fmla="*/ 14640 w 21600"/>
                <a:gd name="connsiteY10" fmla="*/ 14350 h 21600"/>
                <a:gd name="connsiteX11" fmla="*/ 14942 w 21600"/>
                <a:gd name="connsiteY11" fmla="*/ 17370 h 21600"/>
                <a:gd name="connsiteX12" fmla="*/ 12180 w 21600"/>
                <a:gd name="connsiteY12" fmla="*/ 15935 h 21600"/>
                <a:gd name="connsiteX13" fmla="*/ 11612 w 21600"/>
                <a:gd name="connsiteY13" fmla="*/ 18842 h 21600"/>
                <a:gd name="connsiteX14" fmla="*/ 9872 w 21600"/>
                <a:gd name="connsiteY14" fmla="*/ 17370 h 21600"/>
                <a:gd name="connsiteX15" fmla="*/ 8700 w 21600"/>
                <a:gd name="connsiteY15" fmla="*/ 19712 h 21600"/>
                <a:gd name="connsiteX16" fmla="*/ 7527 w 21600"/>
                <a:gd name="connsiteY16" fmla="*/ 18125 h 21600"/>
                <a:gd name="connsiteX17" fmla="*/ 4917 w 21600"/>
                <a:gd name="connsiteY17" fmla="*/ 21600 h 21600"/>
                <a:gd name="connsiteX18" fmla="*/ 4805 w 21600"/>
                <a:gd name="connsiteY18" fmla="*/ 18240 h 21600"/>
                <a:gd name="connsiteX19" fmla="*/ 1285 w 21600"/>
                <a:gd name="connsiteY19" fmla="*/ 17825 h 21600"/>
                <a:gd name="connsiteX20" fmla="*/ 3330 w 21600"/>
                <a:gd name="connsiteY20" fmla="*/ 15370 h 21600"/>
                <a:gd name="connsiteX21" fmla="*/ 0 w 21600"/>
                <a:gd name="connsiteY21" fmla="*/ 12877 h 21600"/>
                <a:gd name="connsiteX22" fmla="*/ 3935 w 21600"/>
                <a:gd name="connsiteY22" fmla="*/ 11592 h 21600"/>
                <a:gd name="connsiteX23" fmla="*/ 1172 w 21600"/>
                <a:gd name="connsiteY23" fmla="*/ 8270 h 21600"/>
                <a:gd name="connsiteX24" fmla="*/ 5372 w 21600"/>
                <a:gd name="connsiteY24" fmla="*/ 7817 h 21600"/>
                <a:gd name="connsiteX25" fmla="*/ 4502 w 21600"/>
                <a:gd name="connsiteY25" fmla="*/ 3625 h 21600"/>
                <a:gd name="connsiteX26" fmla="*/ 8550 w 21600"/>
                <a:gd name="connsiteY26" fmla="*/ 6382 h 21600"/>
                <a:gd name="connsiteX27" fmla="*/ 9722 w 21600"/>
                <a:gd name="connsiteY27" fmla="*/ 1887 h 21600"/>
                <a:gd name="connsiteX28" fmla="*/ 11462 w 21600"/>
                <a:gd name="connsiteY28" fmla="*/ 4342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1600" h="21600">
                  <a:moveTo>
                    <a:pt x="11462" y="4342"/>
                  </a:moveTo>
                  <a:lnTo>
                    <a:pt x="14790" y="0"/>
                  </a:lnTo>
                  <a:cubicBezTo>
                    <a:pt x="14702" y="1926"/>
                    <a:pt x="14613" y="3851"/>
                    <a:pt x="14525" y="5777"/>
                  </a:cubicBezTo>
                  <a:lnTo>
                    <a:pt x="18007" y="3172"/>
                  </a:lnTo>
                  <a:lnTo>
                    <a:pt x="16380" y="6532"/>
                  </a:lnTo>
                  <a:lnTo>
                    <a:pt x="21600" y="6645"/>
                  </a:lnTo>
                  <a:lnTo>
                    <a:pt x="16985" y="9402"/>
                  </a:lnTo>
                  <a:lnTo>
                    <a:pt x="18270" y="11290"/>
                  </a:lnTo>
                  <a:lnTo>
                    <a:pt x="16380" y="12310"/>
                  </a:lnTo>
                  <a:lnTo>
                    <a:pt x="18877" y="15632"/>
                  </a:lnTo>
                  <a:lnTo>
                    <a:pt x="14640" y="14350"/>
                  </a:lnTo>
                  <a:cubicBezTo>
                    <a:pt x="14741" y="15357"/>
                    <a:pt x="14841" y="16363"/>
                    <a:pt x="14942" y="17370"/>
                  </a:cubicBezTo>
                  <a:lnTo>
                    <a:pt x="12180" y="15935"/>
                  </a:lnTo>
                  <a:lnTo>
                    <a:pt x="11612" y="18842"/>
                  </a:lnTo>
                  <a:lnTo>
                    <a:pt x="9872" y="17370"/>
                  </a:lnTo>
                  <a:lnTo>
                    <a:pt x="8700" y="19712"/>
                  </a:lnTo>
                  <a:lnTo>
                    <a:pt x="7527" y="18125"/>
                  </a:lnTo>
                  <a:lnTo>
                    <a:pt x="4917" y="21600"/>
                  </a:lnTo>
                  <a:cubicBezTo>
                    <a:pt x="4880" y="20480"/>
                    <a:pt x="4842" y="19360"/>
                    <a:pt x="4805" y="18240"/>
                  </a:cubicBezTo>
                  <a:lnTo>
                    <a:pt x="1285" y="17825"/>
                  </a:lnTo>
                  <a:lnTo>
                    <a:pt x="3330" y="15370"/>
                  </a:lnTo>
                  <a:lnTo>
                    <a:pt x="0" y="12877"/>
                  </a:lnTo>
                  <a:lnTo>
                    <a:pt x="3935" y="11592"/>
                  </a:lnTo>
                  <a:lnTo>
                    <a:pt x="1172" y="8270"/>
                  </a:lnTo>
                  <a:lnTo>
                    <a:pt x="5372" y="7817"/>
                  </a:lnTo>
                  <a:lnTo>
                    <a:pt x="4502" y="3625"/>
                  </a:lnTo>
                  <a:lnTo>
                    <a:pt x="8550" y="6382"/>
                  </a:lnTo>
                  <a:lnTo>
                    <a:pt x="9722" y="1887"/>
                  </a:lnTo>
                  <a:lnTo>
                    <a:pt x="11462" y="434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96886" tIns="582250" rIns="1017809" bIns="522401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b="1" kern="12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Korištenje drugih kao referentnih točaka</a:t>
              </a:r>
              <a:endParaRPr lang="en-US" b="1" kern="12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>
              <a:off x="8337679" y="4815804"/>
              <a:ext cx="3287156" cy="2074103"/>
            </a:xfrm>
            <a:custGeom>
              <a:avLst/>
              <a:gdLst>
                <a:gd name="connsiteX0" fmla="*/ 11462 w 21600"/>
                <a:gd name="connsiteY0" fmla="*/ 4342 h 21600"/>
                <a:gd name="connsiteX1" fmla="*/ 14790 w 21600"/>
                <a:gd name="connsiteY1" fmla="*/ 0 h 21600"/>
                <a:gd name="connsiteX2" fmla="*/ 14525 w 21600"/>
                <a:gd name="connsiteY2" fmla="*/ 5777 h 21600"/>
                <a:gd name="connsiteX3" fmla="*/ 18007 w 21600"/>
                <a:gd name="connsiteY3" fmla="*/ 3172 h 21600"/>
                <a:gd name="connsiteX4" fmla="*/ 16380 w 21600"/>
                <a:gd name="connsiteY4" fmla="*/ 6532 h 21600"/>
                <a:gd name="connsiteX5" fmla="*/ 21600 w 21600"/>
                <a:gd name="connsiteY5" fmla="*/ 6645 h 21600"/>
                <a:gd name="connsiteX6" fmla="*/ 16985 w 21600"/>
                <a:gd name="connsiteY6" fmla="*/ 9402 h 21600"/>
                <a:gd name="connsiteX7" fmla="*/ 18270 w 21600"/>
                <a:gd name="connsiteY7" fmla="*/ 11290 h 21600"/>
                <a:gd name="connsiteX8" fmla="*/ 16380 w 21600"/>
                <a:gd name="connsiteY8" fmla="*/ 12310 h 21600"/>
                <a:gd name="connsiteX9" fmla="*/ 18877 w 21600"/>
                <a:gd name="connsiteY9" fmla="*/ 15632 h 21600"/>
                <a:gd name="connsiteX10" fmla="*/ 14640 w 21600"/>
                <a:gd name="connsiteY10" fmla="*/ 14350 h 21600"/>
                <a:gd name="connsiteX11" fmla="*/ 14942 w 21600"/>
                <a:gd name="connsiteY11" fmla="*/ 17370 h 21600"/>
                <a:gd name="connsiteX12" fmla="*/ 12180 w 21600"/>
                <a:gd name="connsiteY12" fmla="*/ 15935 h 21600"/>
                <a:gd name="connsiteX13" fmla="*/ 11612 w 21600"/>
                <a:gd name="connsiteY13" fmla="*/ 18842 h 21600"/>
                <a:gd name="connsiteX14" fmla="*/ 9872 w 21600"/>
                <a:gd name="connsiteY14" fmla="*/ 17370 h 21600"/>
                <a:gd name="connsiteX15" fmla="*/ 8700 w 21600"/>
                <a:gd name="connsiteY15" fmla="*/ 19712 h 21600"/>
                <a:gd name="connsiteX16" fmla="*/ 7527 w 21600"/>
                <a:gd name="connsiteY16" fmla="*/ 18125 h 21600"/>
                <a:gd name="connsiteX17" fmla="*/ 4917 w 21600"/>
                <a:gd name="connsiteY17" fmla="*/ 21600 h 21600"/>
                <a:gd name="connsiteX18" fmla="*/ 4805 w 21600"/>
                <a:gd name="connsiteY18" fmla="*/ 18240 h 21600"/>
                <a:gd name="connsiteX19" fmla="*/ 1285 w 21600"/>
                <a:gd name="connsiteY19" fmla="*/ 17825 h 21600"/>
                <a:gd name="connsiteX20" fmla="*/ 3330 w 21600"/>
                <a:gd name="connsiteY20" fmla="*/ 15370 h 21600"/>
                <a:gd name="connsiteX21" fmla="*/ 0 w 21600"/>
                <a:gd name="connsiteY21" fmla="*/ 12877 h 21600"/>
                <a:gd name="connsiteX22" fmla="*/ 3935 w 21600"/>
                <a:gd name="connsiteY22" fmla="*/ 11592 h 21600"/>
                <a:gd name="connsiteX23" fmla="*/ 1172 w 21600"/>
                <a:gd name="connsiteY23" fmla="*/ 8270 h 21600"/>
                <a:gd name="connsiteX24" fmla="*/ 5372 w 21600"/>
                <a:gd name="connsiteY24" fmla="*/ 7817 h 21600"/>
                <a:gd name="connsiteX25" fmla="*/ 4502 w 21600"/>
                <a:gd name="connsiteY25" fmla="*/ 3625 h 21600"/>
                <a:gd name="connsiteX26" fmla="*/ 8550 w 21600"/>
                <a:gd name="connsiteY26" fmla="*/ 6382 h 21600"/>
                <a:gd name="connsiteX27" fmla="*/ 9722 w 21600"/>
                <a:gd name="connsiteY27" fmla="*/ 1887 h 21600"/>
                <a:gd name="connsiteX28" fmla="*/ 11462 w 21600"/>
                <a:gd name="connsiteY28" fmla="*/ 4342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1600" h="21600">
                  <a:moveTo>
                    <a:pt x="11462" y="4342"/>
                  </a:moveTo>
                  <a:lnTo>
                    <a:pt x="14790" y="0"/>
                  </a:lnTo>
                  <a:cubicBezTo>
                    <a:pt x="14702" y="1926"/>
                    <a:pt x="14613" y="3851"/>
                    <a:pt x="14525" y="5777"/>
                  </a:cubicBezTo>
                  <a:lnTo>
                    <a:pt x="18007" y="3172"/>
                  </a:lnTo>
                  <a:lnTo>
                    <a:pt x="16380" y="6532"/>
                  </a:lnTo>
                  <a:lnTo>
                    <a:pt x="21600" y="6645"/>
                  </a:lnTo>
                  <a:lnTo>
                    <a:pt x="16985" y="9402"/>
                  </a:lnTo>
                  <a:lnTo>
                    <a:pt x="18270" y="11290"/>
                  </a:lnTo>
                  <a:lnTo>
                    <a:pt x="16380" y="12310"/>
                  </a:lnTo>
                  <a:lnTo>
                    <a:pt x="18877" y="15632"/>
                  </a:lnTo>
                  <a:lnTo>
                    <a:pt x="14640" y="14350"/>
                  </a:lnTo>
                  <a:cubicBezTo>
                    <a:pt x="14741" y="15357"/>
                    <a:pt x="14841" y="16363"/>
                    <a:pt x="14942" y="17370"/>
                  </a:cubicBezTo>
                  <a:lnTo>
                    <a:pt x="12180" y="15935"/>
                  </a:lnTo>
                  <a:lnTo>
                    <a:pt x="11612" y="18842"/>
                  </a:lnTo>
                  <a:lnTo>
                    <a:pt x="9872" y="17370"/>
                  </a:lnTo>
                  <a:lnTo>
                    <a:pt x="8700" y="19712"/>
                  </a:lnTo>
                  <a:lnTo>
                    <a:pt x="7527" y="18125"/>
                  </a:lnTo>
                  <a:lnTo>
                    <a:pt x="4917" y="21600"/>
                  </a:lnTo>
                  <a:cubicBezTo>
                    <a:pt x="4880" y="20480"/>
                    <a:pt x="4842" y="19360"/>
                    <a:pt x="4805" y="18240"/>
                  </a:cubicBezTo>
                  <a:lnTo>
                    <a:pt x="1285" y="17825"/>
                  </a:lnTo>
                  <a:lnTo>
                    <a:pt x="3330" y="15370"/>
                  </a:lnTo>
                  <a:lnTo>
                    <a:pt x="0" y="12877"/>
                  </a:lnTo>
                  <a:lnTo>
                    <a:pt x="3935" y="11592"/>
                  </a:lnTo>
                  <a:lnTo>
                    <a:pt x="1172" y="8270"/>
                  </a:lnTo>
                  <a:lnTo>
                    <a:pt x="5372" y="7817"/>
                  </a:lnTo>
                  <a:lnTo>
                    <a:pt x="4502" y="3625"/>
                  </a:lnTo>
                  <a:lnTo>
                    <a:pt x="8550" y="6382"/>
                  </a:lnTo>
                  <a:lnTo>
                    <a:pt x="9722" y="1887"/>
                  </a:lnTo>
                  <a:lnTo>
                    <a:pt x="11462" y="434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96886" tIns="582250" rIns="1017809" bIns="522401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b="1" kern="12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Ponašanje </a:t>
              </a:r>
              <a:r>
                <a:rPr lang="hr-HR" b="1" kern="12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„Kao </a:t>
              </a:r>
              <a:r>
                <a:rPr lang="hr-HR" b="1" kern="12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da”</a:t>
              </a:r>
              <a:endParaRPr lang="en-US" b="1" kern="12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>
              <a:off x="6822910" y="3416893"/>
              <a:ext cx="3531859" cy="2077322"/>
            </a:xfrm>
            <a:custGeom>
              <a:avLst/>
              <a:gdLst>
                <a:gd name="connsiteX0" fmla="*/ 11462 w 21600"/>
                <a:gd name="connsiteY0" fmla="*/ 4342 h 21600"/>
                <a:gd name="connsiteX1" fmla="*/ 14790 w 21600"/>
                <a:gd name="connsiteY1" fmla="*/ 0 h 21600"/>
                <a:gd name="connsiteX2" fmla="*/ 14525 w 21600"/>
                <a:gd name="connsiteY2" fmla="*/ 5777 h 21600"/>
                <a:gd name="connsiteX3" fmla="*/ 18007 w 21600"/>
                <a:gd name="connsiteY3" fmla="*/ 3172 h 21600"/>
                <a:gd name="connsiteX4" fmla="*/ 16380 w 21600"/>
                <a:gd name="connsiteY4" fmla="*/ 6532 h 21600"/>
                <a:gd name="connsiteX5" fmla="*/ 21600 w 21600"/>
                <a:gd name="connsiteY5" fmla="*/ 6645 h 21600"/>
                <a:gd name="connsiteX6" fmla="*/ 16985 w 21600"/>
                <a:gd name="connsiteY6" fmla="*/ 9402 h 21600"/>
                <a:gd name="connsiteX7" fmla="*/ 18270 w 21600"/>
                <a:gd name="connsiteY7" fmla="*/ 11290 h 21600"/>
                <a:gd name="connsiteX8" fmla="*/ 16380 w 21600"/>
                <a:gd name="connsiteY8" fmla="*/ 12310 h 21600"/>
                <a:gd name="connsiteX9" fmla="*/ 18877 w 21600"/>
                <a:gd name="connsiteY9" fmla="*/ 15632 h 21600"/>
                <a:gd name="connsiteX10" fmla="*/ 14640 w 21600"/>
                <a:gd name="connsiteY10" fmla="*/ 14350 h 21600"/>
                <a:gd name="connsiteX11" fmla="*/ 14942 w 21600"/>
                <a:gd name="connsiteY11" fmla="*/ 17370 h 21600"/>
                <a:gd name="connsiteX12" fmla="*/ 12180 w 21600"/>
                <a:gd name="connsiteY12" fmla="*/ 15935 h 21600"/>
                <a:gd name="connsiteX13" fmla="*/ 11612 w 21600"/>
                <a:gd name="connsiteY13" fmla="*/ 18842 h 21600"/>
                <a:gd name="connsiteX14" fmla="*/ 9872 w 21600"/>
                <a:gd name="connsiteY14" fmla="*/ 17370 h 21600"/>
                <a:gd name="connsiteX15" fmla="*/ 8700 w 21600"/>
                <a:gd name="connsiteY15" fmla="*/ 19712 h 21600"/>
                <a:gd name="connsiteX16" fmla="*/ 7527 w 21600"/>
                <a:gd name="connsiteY16" fmla="*/ 18125 h 21600"/>
                <a:gd name="connsiteX17" fmla="*/ 4917 w 21600"/>
                <a:gd name="connsiteY17" fmla="*/ 21600 h 21600"/>
                <a:gd name="connsiteX18" fmla="*/ 4805 w 21600"/>
                <a:gd name="connsiteY18" fmla="*/ 18240 h 21600"/>
                <a:gd name="connsiteX19" fmla="*/ 1285 w 21600"/>
                <a:gd name="connsiteY19" fmla="*/ 17825 h 21600"/>
                <a:gd name="connsiteX20" fmla="*/ 3330 w 21600"/>
                <a:gd name="connsiteY20" fmla="*/ 15370 h 21600"/>
                <a:gd name="connsiteX21" fmla="*/ 0 w 21600"/>
                <a:gd name="connsiteY21" fmla="*/ 12877 h 21600"/>
                <a:gd name="connsiteX22" fmla="*/ 3935 w 21600"/>
                <a:gd name="connsiteY22" fmla="*/ 11592 h 21600"/>
                <a:gd name="connsiteX23" fmla="*/ 1172 w 21600"/>
                <a:gd name="connsiteY23" fmla="*/ 8270 h 21600"/>
                <a:gd name="connsiteX24" fmla="*/ 5372 w 21600"/>
                <a:gd name="connsiteY24" fmla="*/ 7817 h 21600"/>
                <a:gd name="connsiteX25" fmla="*/ 4502 w 21600"/>
                <a:gd name="connsiteY25" fmla="*/ 3625 h 21600"/>
                <a:gd name="connsiteX26" fmla="*/ 8550 w 21600"/>
                <a:gd name="connsiteY26" fmla="*/ 6382 h 21600"/>
                <a:gd name="connsiteX27" fmla="*/ 9722 w 21600"/>
                <a:gd name="connsiteY27" fmla="*/ 1887 h 21600"/>
                <a:gd name="connsiteX28" fmla="*/ 11462 w 21600"/>
                <a:gd name="connsiteY28" fmla="*/ 4342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1600" h="21600">
                  <a:moveTo>
                    <a:pt x="11462" y="4342"/>
                  </a:moveTo>
                  <a:lnTo>
                    <a:pt x="14790" y="0"/>
                  </a:lnTo>
                  <a:cubicBezTo>
                    <a:pt x="14702" y="1926"/>
                    <a:pt x="14613" y="3851"/>
                    <a:pt x="14525" y="5777"/>
                  </a:cubicBezTo>
                  <a:lnTo>
                    <a:pt x="18007" y="3172"/>
                  </a:lnTo>
                  <a:lnTo>
                    <a:pt x="16380" y="6532"/>
                  </a:lnTo>
                  <a:lnTo>
                    <a:pt x="21600" y="6645"/>
                  </a:lnTo>
                  <a:lnTo>
                    <a:pt x="16985" y="9402"/>
                  </a:lnTo>
                  <a:lnTo>
                    <a:pt x="18270" y="11290"/>
                  </a:lnTo>
                  <a:lnTo>
                    <a:pt x="16380" y="12310"/>
                  </a:lnTo>
                  <a:lnTo>
                    <a:pt x="18877" y="15632"/>
                  </a:lnTo>
                  <a:lnTo>
                    <a:pt x="14640" y="14350"/>
                  </a:lnTo>
                  <a:cubicBezTo>
                    <a:pt x="14741" y="15357"/>
                    <a:pt x="14841" y="16363"/>
                    <a:pt x="14942" y="17370"/>
                  </a:cubicBezTo>
                  <a:lnTo>
                    <a:pt x="12180" y="15935"/>
                  </a:lnTo>
                  <a:lnTo>
                    <a:pt x="11612" y="18842"/>
                  </a:lnTo>
                  <a:lnTo>
                    <a:pt x="9872" y="17370"/>
                  </a:lnTo>
                  <a:lnTo>
                    <a:pt x="8700" y="19712"/>
                  </a:lnTo>
                  <a:lnTo>
                    <a:pt x="7527" y="18125"/>
                  </a:lnTo>
                  <a:lnTo>
                    <a:pt x="4917" y="21600"/>
                  </a:lnTo>
                  <a:cubicBezTo>
                    <a:pt x="4880" y="20480"/>
                    <a:pt x="4842" y="19360"/>
                    <a:pt x="4805" y="18240"/>
                  </a:cubicBezTo>
                  <a:lnTo>
                    <a:pt x="1285" y="17825"/>
                  </a:lnTo>
                  <a:lnTo>
                    <a:pt x="3330" y="15370"/>
                  </a:lnTo>
                  <a:lnTo>
                    <a:pt x="0" y="12877"/>
                  </a:lnTo>
                  <a:lnTo>
                    <a:pt x="3935" y="11592"/>
                  </a:lnTo>
                  <a:lnTo>
                    <a:pt x="1172" y="8270"/>
                  </a:lnTo>
                  <a:lnTo>
                    <a:pt x="5372" y="7817"/>
                  </a:lnTo>
                  <a:lnTo>
                    <a:pt x="4502" y="3625"/>
                  </a:lnTo>
                  <a:lnTo>
                    <a:pt x="8550" y="6382"/>
                  </a:lnTo>
                  <a:lnTo>
                    <a:pt x="9722" y="1887"/>
                  </a:lnTo>
                  <a:lnTo>
                    <a:pt x="11462" y="434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96886" tIns="582250" rIns="1017809" bIns="522401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b="1" kern="12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Samootkrivanje</a:t>
              </a:r>
              <a:endParaRPr lang="en-US" b="1" kern="12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994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Modificiranje vjerovanja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Terapeut od pacijenta  traži procjenu koliko trenutno vjeruje u određeno vjerovanje (0-100%) kako bi odredio je li potreban daljnji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rad.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Općenito je vjerovanje uspješno oslabljeno kada je stupanj uvjerenja manji za oko 30% i kada je pacijent voljan mijenjati svoje disfunkcionalno ponašanje usprkos zadržavanju  ostatka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vjerovanja.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Tipična domaća zadaća je svakodnevno procjenjivanje koliko snažno pacijent vjeruje u staro (disfunkcionalno) i novo  (funkcionalnije) vjerovanje izraženo u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postocima.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20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hr-H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Sokratovski</a:t>
            </a:r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dijalog za modifikaciju vjerovanja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Terapeut koristi istu vrstu pitanja kao i kod vrednovanja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AM</a:t>
            </a: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Zajednički vrednuju vjerovanje u kontekstu specifične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situacije (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vrednovanje je konkretno i smisleno, manje apstraktno i intelektualno),  testiraju njegovu valjanost i korisnost i razvijaju adaptivnije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odgovore.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Vrednovanje vjerovanja u kontekstu specifične situacije, čak i kada je ono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općenito.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Terapeut vodi pacijenta alternativnoj točki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gledišta.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90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376309"/>
            <a:ext cx="10018713" cy="1752599"/>
          </a:xfrm>
          <a:noFill/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 Bihevioralni eksperiment za provjeru vjerovanja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455983"/>
            <a:ext cx="10018713" cy="4191001"/>
          </a:xfrm>
        </p:spPr>
        <p:txBody>
          <a:bodyPr>
            <a:normAutofit lnSpcReduction="10000"/>
          </a:bodyPr>
          <a:lstStyle/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Primjenjuje se kao i kod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AM.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Terapeut pacijentu može pomoći osmisliti bihevioralni eksperiment za provjeru valjanosti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vjerovanja.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Pravilno osmišljen i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izveden eksperiment,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može snažnije promijeniti pacijentova vjerovanja od verbalnih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tehnika.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Npr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.-”Biste li htjeli testirati vjerovanje: Ako  tražim pomoć, drugi će me podcijeniti. Razumjela sam da u njega vjerujete 70%. Predlažem da ga testirate sljedeći tjedan?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”</a:t>
            </a: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Terapeut može napraviti probu ponašanja kako bi povećao vjerojatnost izvedbe eksperimenta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4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38687"/>
            <a:ext cx="10018713" cy="1752599"/>
          </a:xfrm>
          <a:noFill/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3. Kognitivni kontinuum za modifikaciju vjerovanja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429039"/>
            <a:ext cx="10018713" cy="3124201"/>
          </a:xfrm>
        </p:spPr>
        <p:txBody>
          <a:bodyPr/>
          <a:lstStyle/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Koristan kod AM i vjerovanja koja reflektiraju polarizirano mišljenje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(„sve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ili ništa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”).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Pojačava pacijentovo prepoznavanje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sredine na kognitivnom kontinuumu.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665772"/>
              </p:ext>
            </p:extLst>
          </p:nvPr>
        </p:nvGraphicFramePr>
        <p:xfrm>
          <a:off x="2052825" y="3439732"/>
          <a:ext cx="7787591" cy="111350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57100"/>
                <a:gridCol w="3452988"/>
                <a:gridCol w="2277503"/>
              </a:tblGrid>
              <a:tr h="371169">
                <a:tc>
                  <a:txBody>
                    <a:bodyPr/>
                    <a:lstStyle/>
                    <a:p>
                      <a:endParaRPr lang="hr-HR" dirty="0" smtClean="0"/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     Početni graf uspješnosti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dirty="0" smtClean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1169">
                <a:tc gridSpan="3">
                  <a:txBody>
                    <a:bodyPr/>
                    <a:lstStyle/>
                    <a:p>
                      <a:r>
                        <a:rPr lang="hr-HR" dirty="0" smtClean="0"/>
                        <a:t>0% uspjeha</a:t>
                      </a:r>
                      <a:r>
                        <a:rPr lang="hr-HR" baseline="0" dirty="0" smtClean="0"/>
                        <a:t>                                                                            </a:t>
                      </a:r>
                      <a:r>
                        <a:rPr lang="hr-HR" dirty="0" smtClean="0"/>
                        <a:t>90%         100% uspjeha</a:t>
                      </a:r>
                    </a:p>
                  </a:txBody>
                  <a:tcP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1169">
                <a:tc gridSpan="3">
                  <a:txBody>
                    <a:bodyPr/>
                    <a:lstStyle/>
                    <a:p>
                      <a:r>
                        <a:rPr lang="hr-HR" dirty="0" err="1" smtClean="0"/>
                        <a:t>Sally</a:t>
                      </a:r>
                      <a:r>
                        <a:rPr lang="hr-HR" dirty="0" smtClean="0"/>
                        <a:t>                                                                                         </a:t>
                      </a:r>
                      <a:r>
                        <a:rPr lang="hr-HR" dirty="0" err="1" smtClean="0"/>
                        <a:t>Superiroran</a:t>
                      </a:r>
                      <a:r>
                        <a:rPr lang="hr-HR" dirty="0" smtClean="0"/>
                        <a:t> student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4574476"/>
              </p:ext>
            </p:extLst>
          </p:nvPr>
        </p:nvGraphicFramePr>
        <p:xfrm>
          <a:off x="2063552" y="4712035"/>
          <a:ext cx="7776865" cy="1651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02661"/>
                <a:gridCol w="1701165"/>
                <a:gridCol w="1292886"/>
                <a:gridCol w="1633119"/>
                <a:gridCol w="1847034"/>
              </a:tblGrid>
              <a:tr h="0">
                <a:tc gridSpan="5"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Revidirani graf uspjeh</a:t>
                      </a:r>
                      <a:r>
                        <a:rPr lang="hr-HR" baseline="0" dirty="0" smtClean="0"/>
                        <a:t> - neuspjeh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0%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10%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50%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75%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90%</a:t>
                      </a:r>
                      <a:r>
                        <a:rPr lang="hr-HR" baseline="0" dirty="0" smtClean="0"/>
                        <a:t>               </a:t>
                      </a:r>
                      <a:r>
                        <a:rPr lang="hr-HR" dirty="0" smtClean="0"/>
                        <a:t>100%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Student koji ne radi ništa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Student koji se trudi, ali dobiva loše ocjene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err="1" smtClean="0"/>
                        <a:t>Jack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err="1" smtClean="0"/>
                        <a:t>Sally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Superiorni</a:t>
                      </a:r>
                      <a:r>
                        <a:rPr lang="hr-HR" baseline="0" dirty="0" smtClean="0"/>
                        <a:t> studenti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100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193431"/>
            <a:ext cx="10018713" cy="1752599"/>
          </a:xfrm>
          <a:noFill/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4. Racionalno-emocionalno </a:t>
            </a:r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igranje uloga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899138"/>
            <a:ext cx="10018713" cy="4649372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Korisna je kod pacijenta koji intelektualno može vidjeti da je vjerovanje disfunkcionalno, ali ga emocionalno još „osjeća” istinitim (stav –kontrastav</a:t>
            </a:r>
            <a:r>
              <a:rPr lang="hr-HR" dirty="0" smtClean="0"/>
              <a:t>).</a:t>
            </a:r>
            <a:endParaRPr lang="hr-HR" dirty="0" smtClean="0"/>
          </a:p>
          <a:p>
            <a:r>
              <a:rPr lang="hr-HR" dirty="0"/>
              <a:t>Prvo pacijent igra emocionalnu ulogu, a zatim racionalnu.</a:t>
            </a:r>
          </a:p>
          <a:p>
            <a:r>
              <a:rPr lang="hr-HR" dirty="0" smtClean="0"/>
              <a:t>Terapeut </a:t>
            </a:r>
            <a:r>
              <a:rPr lang="hr-HR" dirty="0" smtClean="0"/>
              <a:t>u drugom dijelu koristi iste emocionalne argumente koje je naveo pacijent, pokušavajući ih ponoviti istim </a:t>
            </a:r>
            <a:r>
              <a:rPr lang="hr-HR" dirty="0" smtClean="0"/>
              <a:t>riječima.</a:t>
            </a:r>
            <a:endParaRPr lang="hr-HR" dirty="0" smtClean="0"/>
          </a:p>
          <a:p>
            <a:r>
              <a:rPr lang="hr-HR" dirty="0" smtClean="0"/>
              <a:t>Pacijent </a:t>
            </a:r>
            <a:r>
              <a:rPr lang="hr-HR" dirty="0" smtClean="0"/>
              <a:t>može verbalizirati racionalne odgovore koje je modelirao </a:t>
            </a:r>
            <a:r>
              <a:rPr lang="hr-HR" dirty="0" smtClean="0"/>
              <a:t>terapeut.</a:t>
            </a:r>
            <a:endParaRPr lang="hr-HR" dirty="0" smtClean="0"/>
          </a:p>
          <a:p>
            <a:r>
              <a:rPr lang="hr-HR" dirty="0" smtClean="0"/>
              <a:t>Kao i kod ostalih tehnika, terapeut vrednuje efikasnost  tehnike pitajući pacijenta koliko vjeruje u vjerovanje nakon </a:t>
            </a:r>
            <a:r>
              <a:rPr lang="hr-HR" dirty="0" smtClean="0"/>
              <a:t>intervencije.</a:t>
            </a:r>
            <a:endParaRPr lang="hr-HR" dirty="0" smtClean="0"/>
          </a:p>
          <a:p>
            <a:r>
              <a:rPr lang="hr-HR" dirty="0" smtClean="0"/>
              <a:t>Važno je pratiti neverbalne pacijentove reakcije jer bi ovu tehniku mogao shvatiti kao konfrontirajuću (ocrnjen, kritiziran) zbog korištenja racionalnog </a:t>
            </a:r>
            <a:r>
              <a:rPr lang="hr-HR" dirty="0" smtClean="0"/>
              <a:t>argumentiranja.</a:t>
            </a:r>
            <a:endParaRPr lang="hr-H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0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173500"/>
            <a:ext cx="10018713" cy="1752599"/>
          </a:xfrm>
          <a:noFill/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5. Upotrebljavanje drugih ljudi kao </a:t>
            </a:r>
            <a:r>
              <a:rPr lang="hr-H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refereničnih</a:t>
            </a:r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točaka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124219"/>
            <a:ext cx="10374755" cy="4487594"/>
          </a:xfrm>
        </p:spPr>
        <p:txBody>
          <a:bodyPr>
            <a:normAutofit fontScale="92500" lnSpcReduction="20000"/>
          </a:bodyPr>
          <a:lstStyle/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Kada pacijenti uvažavaju vjerovanja drugih ljudi, često se psihološki distanciraju od vlastitih disfunkcionalnih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uvjerenja.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Počinju uviđati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nedosljednost između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onoga što vjeruju da je za njih točno i objektivnijeg vjerovanja što je točno za druge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ljude.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accent1">
                    <a:lumMod val="50000"/>
                  </a:schemeClr>
                </a:solidFill>
              </a:rPr>
              <a:t>Da li su osobe koje imaju drugačija  vjerovanja </a:t>
            </a:r>
            <a:r>
              <a:rPr lang="hr-HR" dirty="0" smtClean="0">
                <a:solidFill>
                  <a:schemeClr val="accent1">
                    <a:lumMod val="50000"/>
                  </a:schemeClr>
                </a:solidFill>
              </a:rPr>
              <a:t>neadekvatne?</a:t>
            </a:r>
            <a:endParaRPr lang="hr-HR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Identificiranje drugih ljudi s istim disfunkcionalnim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vjerovanjem. </a:t>
            </a:r>
            <a:r>
              <a:rPr lang="hr-HR" dirty="0" smtClean="0">
                <a:solidFill>
                  <a:schemeClr val="accent1">
                    <a:lumMod val="50000"/>
                  </a:schemeClr>
                </a:solidFill>
              </a:rPr>
              <a:t>Da </a:t>
            </a:r>
            <a:r>
              <a:rPr lang="hr-HR" dirty="0" smtClean="0">
                <a:solidFill>
                  <a:schemeClr val="accent1">
                    <a:lumMod val="50000"/>
                  </a:schemeClr>
                </a:solidFill>
              </a:rPr>
              <a:t>je tvoj </a:t>
            </a:r>
            <a:r>
              <a:rPr lang="hr-HR" dirty="0" smtClean="0">
                <a:solidFill>
                  <a:schemeClr val="accent1">
                    <a:lumMod val="50000"/>
                  </a:schemeClr>
                </a:solidFill>
              </a:rPr>
              <a:t>prijatelj </a:t>
            </a:r>
            <a:r>
              <a:rPr lang="hr-HR" dirty="0">
                <a:solidFill>
                  <a:schemeClr val="accent1">
                    <a:lumMod val="50000"/>
                  </a:schemeClr>
                </a:solidFill>
              </a:rPr>
              <a:t>b</a:t>
            </a:r>
            <a:r>
              <a:rPr lang="hr-HR" dirty="0" smtClean="0">
                <a:solidFill>
                  <a:schemeClr val="accent1">
                    <a:lumMod val="50000"/>
                  </a:schemeClr>
                </a:solidFill>
              </a:rPr>
              <a:t>io u takvoj situaciji i pomislio, što bi mu tada rekao?-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distorziju koju vidi u tuđem vjerovanju lakše primjeni na sebi</a:t>
            </a: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Igranje uloga s pacijentom koji instruira drugu osobu kako je vjerovanje koje obje dijele loše za tu drugu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osobu.</a:t>
            </a:r>
          </a:p>
          <a:p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Mnogi pacijenti mogu se distancirati od vjerovanja koristeći vlastitu djecu kao referenične točke, ili mogu zamišljati da imaju djecu: </a:t>
            </a:r>
            <a:r>
              <a:rPr lang="hr-HR" dirty="0" smtClean="0">
                <a:solidFill>
                  <a:schemeClr val="accent1">
                    <a:lumMod val="50000"/>
                  </a:schemeClr>
                </a:solidFill>
              </a:rPr>
              <a:t>Vrijedi </a:t>
            </a:r>
            <a:r>
              <a:rPr lang="hr-HR" dirty="0">
                <a:solidFill>
                  <a:schemeClr val="accent1">
                    <a:lumMod val="50000"/>
                  </a:schemeClr>
                </a:solidFill>
              </a:rPr>
              <a:t>li za njih isto pravilo, stav, pretpostavka</a:t>
            </a:r>
            <a:r>
              <a:rPr lang="hr-HR" dirty="0" smtClean="0">
                <a:solidFill>
                  <a:schemeClr val="accent1">
                    <a:lumMod val="50000"/>
                  </a:schemeClr>
                </a:solidFill>
              </a:rPr>
              <a:t>?</a:t>
            </a:r>
            <a:endParaRPr lang="hr-HR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53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6. Ponašanje </a:t>
            </a:r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„Kao </a:t>
            </a:r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da” 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124223"/>
            <a:ext cx="10018713" cy="3666978"/>
          </a:xfrm>
        </p:spPr>
        <p:txBody>
          <a:bodyPr>
            <a:normAutofit/>
          </a:bodyPr>
          <a:lstStyle/>
          <a:p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Vjerovanje↔ponašanje</a:t>
            </a:r>
            <a:endParaRPr lang="hr-HR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Kada pacijent 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počne mijenjati svoje ponašanje, vjerovanje će postati oslabljeno.</a:t>
            </a: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Snažna vjerovanja zahtijevaju na početku samo djelomičnu modifikaciju prije nego što je pacijent voljan ponašajno se mijenjati.</a:t>
            </a: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Ponašajne promjene slabe staro vjerovanje, pa 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novo vjerovanje jača primjenu novog ponašanja.</a:t>
            </a:r>
          </a:p>
        </p:txBody>
      </p:sp>
    </p:spTree>
    <p:extLst>
      <p:ext uri="{BB962C8B-B14F-4D97-AF65-F5344CB8AC3E}">
        <p14:creationId xmlns:p14="http://schemas.microsoft.com/office/powerpoint/2010/main" val="235070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7. Korištenje </a:t>
            </a:r>
            <a:r>
              <a:rPr lang="hr-H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samootkrivanja</a:t>
            </a:r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za mijenjanje vjerovanja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Primjereno i razumno otkrivanje od strane terapeuta može nekim pacijentima pomoći da svoje probleme ili vjerovanja promatraju na drugačiji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način.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Mora biti relevantno i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istinito.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46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Literatura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114842"/>
            <a:ext cx="10018713" cy="204450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Beck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J. (2007).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Kognitivna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terapija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Osnove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educiranje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uvježbavanje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Jastrebarsko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Naklada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Slap.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70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109025"/>
            <a:ext cx="10018713" cy="1752599"/>
          </a:xfrm>
        </p:spPr>
        <p:txBody>
          <a:bodyPr/>
          <a:lstStyle/>
          <a:p>
            <a: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Kognitivna konceptualizacija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16258"/>
            <a:ext cx="10018713" cy="5134712"/>
          </a:xfrm>
        </p:spPr>
        <p:txBody>
          <a:bodyPr>
            <a:normAutofit lnSpcReduction="10000"/>
          </a:bodyPr>
          <a:lstStyle/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slikovit </a:t>
            </a: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prikaz veze između bazičnih vjerovanja, posredujućih vjerovanja i  trenutnih automatskih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misli.</a:t>
            </a:r>
            <a:endParaRPr lang="hr-HR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Terapeut </a:t>
            </a:r>
            <a:r>
              <a:rPr lang="hr-H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počinje ispunjavati dijagram čim prikupi podatke </a:t>
            </a: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pacijentovim automatskim mislima, emocijama, ponašanju i/ili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vjerovanjima.</a:t>
            </a:r>
            <a:endParaRPr lang="hr-HR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Omogućava </a:t>
            </a: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terapeutu </a:t>
            </a:r>
            <a:r>
              <a:rPr lang="hr-H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planiranje terapije</a:t>
            </a: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vješto </a:t>
            </a:r>
            <a:r>
              <a:rPr lang="hr-H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biranje primjerenih intervencija</a:t>
            </a: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hr-H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svladavanje 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hr-H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zastoja” </a:t>
            </a: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ako standardne intervencije ne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uspiju.</a:t>
            </a:r>
            <a:endParaRPr lang="hr-HR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Terapeut svoje interpretacije vidi kao </a:t>
            </a:r>
            <a:r>
              <a:rPr lang="hr-H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hipoteze koje provjerava kod 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pacijenta (</a:t>
            </a:r>
            <a:r>
              <a:rPr lang="hr-H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točne pretpostavke dobro odjeknu pacijentu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!).</a:t>
            </a:r>
            <a:endParaRPr lang="hr-HR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Obično je najbolje početi s donjom polovicom dijagrama: tri tipične situacije koje su uznemiravale pacijenta, ključna AM, njeno značenje, emocija i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ponašanje.</a:t>
            </a:r>
            <a:endParaRPr lang="hr-HR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3773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23891"/>
            <a:ext cx="12295165" cy="9201654"/>
          </a:xfrm>
        </p:spPr>
      </p:pic>
    </p:spTree>
    <p:extLst>
      <p:ext uri="{BB962C8B-B14F-4D97-AF65-F5344CB8AC3E}">
        <p14:creationId xmlns:p14="http://schemas.microsoft.com/office/powerpoint/2010/main" val="356683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Kognitivna konceptualizacija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51527" y="1690688"/>
            <a:ext cx="8459273" cy="44354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Značenje automatskih misli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Ako terapeut nije izravno pitao za značenje AM, on može pretpostaviti ili na sljedećoj seansi upotrijebiti tehniku silazne strelice radi otkrivanja značenja svake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AM.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Značenje AM za svaku situaciju trebalo bi biti logički povezano s bazičnim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vjerovanjem.</a:t>
            </a:r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54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544" y="0"/>
            <a:ext cx="8219256" cy="836712"/>
          </a:xfrm>
        </p:spPr>
        <p:txBody>
          <a:bodyPr>
            <a:normAutofit fontScale="90000"/>
          </a:bodyPr>
          <a:lstStyle/>
          <a:p>
            <a:pPr algn="l"/>
            <a:r>
              <a:rPr lang="hr-HR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                           DIJAGRAM KOGNITIVNE KONCEPTUALIZACIJE</a:t>
            </a:r>
            <a:br>
              <a:rPr lang="hr-HR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hr-HR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Pacijentovo ime: _____________________________________________Datum:___________</a:t>
            </a:r>
            <a:br>
              <a:rPr lang="hr-HR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hr-HR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Dijagnoza: Os 1______________________________________________ Os 2 _____________</a:t>
            </a:r>
            <a:endParaRPr lang="en-US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9438139"/>
              </p:ext>
            </p:extLst>
          </p:nvPr>
        </p:nvGraphicFramePr>
        <p:xfrm>
          <a:off x="2135560" y="836712"/>
          <a:ext cx="7992888" cy="2534384"/>
        </p:xfrm>
        <a:graphic>
          <a:graphicData uri="http://schemas.openxmlformats.org/drawingml/2006/table">
            <a:tbl>
              <a:tblPr bandRow="1">
                <a:effectLst>
                  <a:outerShdw blurRad="50800" dist="50800" dir="5400000" sx="82000" sy="82000" algn="ctr" rotWithShape="0">
                    <a:schemeClr val="bg1"/>
                  </a:outerShdw>
                </a:effectLst>
                <a:tableStyleId>{5C22544A-7EE6-4342-B048-85BDC9FD1C3A}</a:tableStyleId>
              </a:tblPr>
              <a:tblGrid>
                <a:gridCol w="5184576"/>
                <a:gridCol w="648072"/>
                <a:gridCol w="576064"/>
                <a:gridCol w="720080"/>
                <a:gridCol w="864096"/>
              </a:tblGrid>
              <a:tr h="576064">
                <a:tc>
                  <a:txBody>
                    <a:bodyPr/>
                    <a:lstStyle/>
                    <a:p>
                      <a:r>
                        <a:rPr lang="hr-HR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Relevantni</a:t>
                      </a:r>
                      <a:r>
                        <a:rPr lang="hr-HR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podaci iz djetinjstva</a:t>
                      </a:r>
                    </a:p>
                    <a:p>
                      <a:r>
                        <a:rPr lang="hr-HR" sz="14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Koja iskustva su doprinijela razvoju i održavanju bazičnih vjerovanja?</a:t>
                      </a:r>
                      <a:endParaRPr lang="en-US" sz="1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2528">
                <a:tc gridSpan="2">
                  <a:txBody>
                    <a:bodyPr/>
                    <a:lstStyle/>
                    <a:p>
                      <a:r>
                        <a:rPr lang="hr-HR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Bazično</a:t>
                      </a:r>
                      <a:r>
                        <a:rPr lang="hr-HR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vjerovanje/a</a:t>
                      </a:r>
                    </a:p>
                    <a:p>
                      <a:r>
                        <a:rPr lang="hr-HR" sz="14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Koje je središnje vjerovanje o sebi?</a:t>
                      </a:r>
                      <a:endParaRPr lang="en-US" sz="1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97024">
                <a:tc gridSpan="3">
                  <a:txBody>
                    <a:bodyPr/>
                    <a:lstStyle/>
                    <a:p>
                      <a:r>
                        <a:rPr lang="hr-HR" b="1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Kondicionirane</a:t>
                      </a:r>
                      <a:r>
                        <a:rPr lang="hr-HR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pretpostavke/vjerovanja/pravila</a:t>
                      </a:r>
                    </a:p>
                    <a:p>
                      <a:r>
                        <a:rPr lang="hr-HR" sz="1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Koja pozitivna pretpostavka je pomogla da se suoči s bazičnim</a:t>
                      </a:r>
                      <a:r>
                        <a:rPr lang="hr-HR" sz="14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vjerovanjima? </a:t>
                      </a:r>
                    </a:p>
                    <a:p>
                      <a:r>
                        <a:rPr lang="hr-HR" sz="14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Koja je negativna strana te pretpostavke?</a:t>
                      </a:r>
                      <a:endParaRPr lang="en-US" sz="1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2791">
                <a:tc gridSpan="4">
                  <a:txBody>
                    <a:bodyPr/>
                    <a:lstStyle/>
                    <a:p>
                      <a:r>
                        <a:rPr lang="hr-HR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Kompenzacijske</a:t>
                      </a:r>
                      <a:r>
                        <a:rPr lang="hr-HR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strategija/e</a:t>
                      </a:r>
                    </a:p>
                    <a:p>
                      <a:r>
                        <a:rPr lang="hr-HR" sz="14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Koja ponašanja pomažu da se suoči s vjerovanjima?</a:t>
                      </a:r>
                      <a:endParaRPr lang="en-US" sz="1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840341"/>
              </p:ext>
            </p:extLst>
          </p:nvPr>
        </p:nvGraphicFramePr>
        <p:xfrm>
          <a:off x="2135561" y="3645024"/>
          <a:ext cx="7200800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8079"/>
                <a:gridCol w="2510718"/>
                <a:gridCol w="1722003"/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Situacija 1. </a:t>
                      </a:r>
                    </a:p>
                    <a:p>
                      <a:r>
                        <a:rPr lang="hr-HR" sz="1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Koja</a:t>
                      </a:r>
                      <a:r>
                        <a:rPr lang="hr-HR" sz="14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je bila </a:t>
                      </a:r>
                      <a:r>
                        <a:rPr lang="hr-HR" sz="1400" b="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problemna</a:t>
                      </a:r>
                      <a:r>
                        <a:rPr lang="hr-HR" sz="14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situacija?</a:t>
                      </a:r>
                      <a:endParaRPr lang="en-US" sz="1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Situacija 2.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Situacija 3.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Automatske misli</a:t>
                      </a:r>
                    </a:p>
                    <a:p>
                      <a:r>
                        <a:rPr lang="hr-HR" sz="1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Što je pacijentu prošlo</a:t>
                      </a:r>
                      <a:r>
                        <a:rPr lang="hr-HR" sz="14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kroz glavu?</a:t>
                      </a:r>
                      <a:endParaRPr lang="en-US" sz="1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AM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AM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Značenje automatske</a:t>
                      </a:r>
                      <a:r>
                        <a:rPr lang="hr-HR" sz="16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misli</a:t>
                      </a:r>
                      <a:endParaRPr lang="hr-HR" sz="1600" b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r>
                        <a:rPr lang="hr-H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Što</a:t>
                      </a:r>
                      <a:r>
                        <a:rPr lang="hr-H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je pacijentu značila AM?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Značenje</a:t>
                      </a:r>
                      <a:r>
                        <a:rPr lang="hr-HR" sz="16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AM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Značenje AM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Emocija</a:t>
                      </a:r>
                    </a:p>
                    <a:p>
                      <a:r>
                        <a:rPr lang="hr-H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Koje emocije su bile povezane s AM?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Emocije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Emocije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Ponašanje</a:t>
                      </a:r>
                    </a:p>
                    <a:p>
                      <a:r>
                        <a:rPr lang="hr-H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Što je pacijent uradio?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Ponašanje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Ponašanje</a:t>
                      </a:r>
                      <a:endParaRPr 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3" name="Straight Arrow Connector 62"/>
          <p:cNvCxnSpPr/>
          <p:nvPr/>
        </p:nvCxnSpPr>
        <p:spPr>
          <a:xfrm>
            <a:off x="1847528" y="1772816"/>
            <a:ext cx="288032" cy="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1847528" y="1772816"/>
            <a:ext cx="0" cy="3312368"/>
          </a:xfrm>
          <a:prstGeom prst="line">
            <a:avLst/>
          </a:prstGeom>
          <a:ln w="2222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1847528" y="508518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7320136" y="1052736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7608168" y="105273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7968208" y="1700808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8256240" y="1700808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8544272" y="249289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8904312" y="2492896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>
            <a:off x="6023992" y="335699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863752" y="3501008"/>
            <a:ext cx="45365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3863752" y="3501008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>
            <a:off x="8400256" y="3501008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321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199" y="-337624"/>
            <a:ext cx="9582444" cy="7512148"/>
          </a:xfrm>
        </p:spPr>
        <p:txBody>
          <a:bodyPr anchor="ctr">
            <a:normAutofit fontScale="70000" lnSpcReduction="20000"/>
          </a:bodyPr>
          <a:lstStyle/>
          <a:p>
            <a:pPr>
              <a:buNone/>
            </a:pPr>
            <a:r>
              <a:rPr lang="hr-H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</a:t>
            </a:r>
            <a:r>
              <a:rPr lang="hr-H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elevantni podaci iz djetinjstva </a:t>
            </a:r>
          </a:p>
          <a:p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Kako je bazično vjerovanje nastalo i održalo se?</a:t>
            </a: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životni događji i nepovoljni uvjeti: svađe roditelja ili drugih članova obitelji; rastava roditelja; negativna interakcija s roditeljima, braćom, učiteljima; bolesti; smrt značajnih drugih; fizičko ili seksualno zlostavljanje; odrastanje u siromaštvu; suočavanje s rasnom diskriminacijom</a:t>
            </a: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dječja percepcija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(koja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može i ne mora biti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valjana) kako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roditelji favorizuju brata ili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sestru; kontinuirana samokritičnost;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dječiji osjećaj kako je drugačiji ili ponižavan od ostalih vršnjaka, ili dječija percepcija kako nije ispunio  očekivanja roditelja, učitelja i drugih</a:t>
            </a: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r>
              <a:rPr lang="hr-H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Posredujuća vjerovanja</a:t>
            </a: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Kako se pacijent nosi s bolnim bazičnim vjerovanjem? Koja je posredujuća vjerovanja razvio (pretpostavke, stavove, pravila)?</a:t>
            </a: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Pretpostavke – </a:t>
            </a:r>
            <a:r>
              <a:rPr lang="hr-HR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pozitivne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„Ako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vrlo naporno radim, moći ću to dobro napraviti”, i </a:t>
            </a:r>
            <a:r>
              <a:rPr lang="hr-HR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negativn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e: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„Ako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 radim naporno, neću uspjeti”</a:t>
            </a: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Većina pacijenata se nastoji ponašati u skladu sa svojim pozitivnim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pretpostavkama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dok ne postanu psihički uznemirene, a tada na površinu izbijaju  negativne </a:t>
            </a:r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pretpostavke.</a:t>
            </a:r>
          </a:p>
          <a:p>
            <a:endParaRPr lang="hr-H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r>
              <a:rPr lang="hr-H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</a:t>
            </a:r>
            <a:r>
              <a:rPr lang="hr-H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ompenzacijske strategije</a:t>
            </a:r>
            <a:endParaRPr lang="hr-HR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Koje je ponašajne strategije pacijent razvio kako bi se nosio s bazičnim vjerovanjem? – funkcija zaštite</a:t>
            </a:r>
          </a:p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Pacijentove pretpostavke često povezuju kompenzacijske strategije s bazičnim vjerovanjem: </a:t>
            </a:r>
          </a:p>
          <a:p>
            <a:pPr>
              <a:buNone/>
            </a:pP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„Ako 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 </a:t>
            </a:r>
            <a:r>
              <a:rPr lang="hr-H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(kompenzacijska strategija), 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tada</a:t>
            </a:r>
            <a:r>
              <a:rPr lang="hr-H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(moje bazično vjerovanje možda ne bude točno)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”</a:t>
            </a:r>
            <a:r>
              <a:rPr lang="hr-H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ili 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„Ako 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 </a:t>
            </a:r>
            <a:r>
              <a:rPr lang="hr-H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(nije vezano s kompenzacijskom strategijom, 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tada</a:t>
            </a:r>
            <a:r>
              <a:rPr lang="hr-H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(moje bazično vjerovanje može biti točno)”</a:t>
            </a:r>
            <a: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hr-H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57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246502"/>
            <a:ext cx="8229600" cy="922114"/>
          </a:xfrm>
        </p:spPr>
        <p:txBody>
          <a:bodyPr>
            <a:normAutofit/>
          </a:bodyPr>
          <a:lstStyle/>
          <a:p>
            <a:r>
              <a:rPr lang="hr-HR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Hijerarhija vjerovanja i automatskih misli 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7977932"/>
              </p:ext>
            </p:extLst>
          </p:nvPr>
        </p:nvGraphicFramePr>
        <p:xfrm>
          <a:off x="1991544" y="1052736"/>
          <a:ext cx="8230388" cy="516404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30624"/>
                <a:gridCol w="1944216"/>
                <a:gridCol w="3755548"/>
              </a:tblGrid>
              <a:tr h="620556">
                <a:tc>
                  <a:txBody>
                    <a:bodyPr/>
                    <a:lstStyle/>
                    <a:p>
                      <a:endParaRPr lang="hr-HR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Bazično vjerovanje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40315" marR="140315"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40315" marR="140315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Ja sam neadekvatna.</a:t>
                      </a:r>
                    </a:p>
                  </a:txBody>
                  <a:tcPr marL="140315" marR="140315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96632">
                <a:tc>
                  <a:txBody>
                    <a:bodyPr/>
                    <a:lstStyle/>
                    <a:p>
                      <a:endParaRPr lang="hr-HR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40315" marR="14031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40315" marR="14031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40315" marR="140315">
                    <a:solidFill>
                      <a:schemeClr val="bg1"/>
                    </a:solidFill>
                  </a:tcPr>
                </a:tc>
              </a:tr>
              <a:tr h="22162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Posredujuća</a:t>
                      </a:r>
                      <a:r>
                        <a:rPr lang="hr-HR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vjerovanja</a:t>
                      </a:r>
                      <a:endParaRPr lang="en-US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40315" marR="140315"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Stav </a:t>
                      </a:r>
                    </a:p>
                    <a:p>
                      <a:pPr marL="342900" indent="-342900">
                        <a:buNone/>
                      </a:pPr>
                      <a:endParaRPr lang="hr-HR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marL="342900" indent="-342900">
                        <a:buAutoNum type="arabicPeriod" startAt="2"/>
                      </a:pPr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Pretpostavke</a:t>
                      </a:r>
                      <a:endParaRPr lang="hr-HR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hr-HR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      (pozitivne)</a:t>
                      </a:r>
                    </a:p>
                    <a:p>
                      <a:pPr marL="342900" indent="-342900">
                        <a:buNone/>
                      </a:pPr>
                      <a:endParaRPr lang="hr-HR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hr-HR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      (negativne)</a:t>
                      </a:r>
                    </a:p>
                    <a:p>
                      <a:pPr marL="342900" indent="-342900">
                        <a:buNone/>
                      </a:pPr>
                      <a:endParaRPr lang="hr-HR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hr-HR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3. Pravila</a:t>
                      </a:r>
                    </a:p>
                  </a:txBody>
                  <a:tcPr marL="140315" marR="140315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Strašno</a:t>
                      </a:r>
                      <a:r>
                        <a:rPr lang="hr-HR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je biti neadekvatan.</a:t>
                      </a:r>
                    </a:p>
                    <a:p>
                      <a:endParaRPr lang="hr-HR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endParaRPr lang="hr-HR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r>
                        <a:rPr lang="hr-HR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Ako naporno radim, moći ću to napraviti kako treba.</a:t>
                      </a:r>
                    </a:p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Ako ne radim naporno, neću uspjeti.</a:t>
                      </a:r>
                    </a:p>
                    <a:p>
                      <a:endParaRPr lang="hr-HR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Uvijek</a:t>
                      </a:r>
                      <a:r>
                        <a:rPr lang="hr-HR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trebam dati sve od sebe. </a:t>
                      </a:r>
                    </a:p>
                    <a:p>
                      <a:r>
                        <a:rPr lang="hr-HR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U svemu što pokušam moram biti </a:t>
                      </a:r>
                      <a:r>
                        <a:rPr lang="hr-HR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izvrsna.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40315" marR="140315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8296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40315" marR="14031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40315" marR="14031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40315" marR="140315">
                    <a:solidFill>
                      <a:schemeClr val="bg1"/>
                    </a:solidFill>
                  </a:tcPr>
                </a:tc>
              </a:tr>
              <a:tr h="886509">
                <a:tc>
                  <a:txBody>
                    <a:bodyPr/>
                    <a:lstStyle/>
                    <a:p>
                      <a:endParaRPr lang="hr-HR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Automatske</a:t>
                      </a:r>
                      <a:r>
                        <a:rPr lang="hr-HR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misli kad je depresivna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40315" marR="140315"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40315" marR="140315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Ne mogu to napraviti.</a:t>
                      </a:r>
                    </a:p>
                    <a:p>
                      <a:r>
                        <a:rPr lang="hr-HR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Ovo</a:t>
                      </a:r>
                      <a:r>
                        <a:rPr lang="hr-HR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je preteško.</a:t>
                      </a:r>
                    </a:p>
                    <a:p>
                      <a:r>
                        <a:rPr lang="hr-HR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Nikad ovo neću naučiti.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40315" marR="140315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5447928" y="1700808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447928" y="4869160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719736" y="6309320"/>
            <a:ext cx="41667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Slika 10.3 </a:t>
            </a:r>
            <a:r>
              <a:rPr lang="hr-HR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Osnove kognitivne teorije</a:t>
            </a:r>
            <a:r>
              <a:rPr lang="hr-H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hr-H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J.Beck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32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544" y="0"/>
            <a:ext cx="8219256" cy="836712"/>
          </a:xfrm>
        </p:spPr>
        <p:txBody>
          <a:bodyPr>
            <a:normAutofit fontScale="90000"/>
          </a:bodyPr>
          <a:lstStyle/>
          <a:p>
            <a:pPr algn="l"/>
            <a:r>
              <a:rPr lang="hr-HR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                           DIJAGRAM KOGNITIVNE KONCEPTUALIZACIJE</a:t>
            </a:r>
            <a:br>
              <a:rPr lang="hr-HR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hr-HR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Pacijentovo ime: ____</a:t>
            </a:r>
            <a:r>
              <a:rPr lang="hr-HR" sz="1800" u="sng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Sally</a:t>
            </a:r>
            <a:r>
              <a:rPr lang="hr-HR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_______________________Datum:_____</a:t>
            </a:r>
            <a:r>
              <a:rPr lang="hr-HR" sz="18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2/22</a:t>
            </a:r>
            <a:r>
              <a:rPr lang="hr-HR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______</a:t>
            </a:r>
            <a:br>
              <a:rPr lang="hr-HR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hr-HR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Dijagnoza: Os 1__</a:t>
            </a:r>
            <a:r>
              <a:rPr lang="hr-HR" sz="18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Velika depresivna epizoda</a:t>
            </a:r>
            <a:r>
              <a:rPr lang="hr-HR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_________ Os 2 _</a:t>
            </a:r>
            <a:r>
              <a:rPr lang="hr-HR" sz="18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nema</a:t>
            </a:r>
            <a:r>
              <a:rPr lang="hr-HR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___________</a:t>
            </a:r>
            <a:endParaRPr lang="en-US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495898"/>
              </p:ext>
            </p:extLst>
          </p:nvPr>
        </p:nvGraphicFramePr>
        <p:xfrm>
          <a:off x="2135560" y="836712"/>
          <a:ext cx="7992888" cy="2683728"/>
        </p:xfrm>
        <a:graphic>
          <a:graphicData uri="http://schemas.openxmlformats.org/drawingml/2006/table">
            <a:tbl>
              <a:tblPr bandRow="1">
                <a:effectLst>
                  <a:outerShdw blurRad="50800" dist="50800" dir="5400000" sx="82000" sy="82000" algn="ctr" rotWithShape="0">
                    <a:schemeClr val="bg1"/>
                  </a:outerShdw>
                </a:effectLst>
                <a:tableStyleId>{5C22544A-7EE6-4342-B048-85BDC9FD1C3A}</a:tableStyleId>
              </a:tblPr>
              <a:tblGrid>
                <a:gridCol w="5184576"/>
                <a:gridCol w="648072"/>
                <a:gridCol w="576064"/>
                <a:gridCol w="720080"/>
                <a:gridCol w="864096"/>
              </a:tblGrid>
              <a:tr h="576064">
                <a:tc>
                  <a:txBody>
                    <a:bodyPr/>
                    <a:lstStyle/>
                    <a:p>
                      <a:r>
                        <a:rPr lang="hr-HR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Relevantni</a:t>
                      </a:r>
                      <a:r>
                        <a:rPr lang="hr-HR" sz="16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podaci iz djetinjstva</a:t>
                      </a:r>
                    </a:p>
                    <a:p>
                      <a:r>
                        <a:rPr lang="hr-HR" sz="14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Uspoređivala je sebe s bratom i vršnjacima. </a:t>
                      </a:r>
                      <a:r>
                        <a:rPr lang="hr-HR" sz="1400" b="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Kritizirajuća</a:t>
                      </a:r>
                      <a:r>
                        <a:rPr lang="hr-HR" sz="14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majka.</a:t>
                      </a:r>
                      <a:endParaRPr lang="en-US" sz="1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2528">
                <a:tc gridSpan="2">
                  <a:txBody>
                    <a:bodyPr/>
                    <a:lstStyle/>
                    <a:p>
                      <a:r>
                        <a:rPr lang="hr-HR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Bazično</a:t>
                      </a:r>
                      <a:r>
                        <a:rPr lang="hr-HR" sz="16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vjerovanje/a</a:t>
                      </a:r>
                    </a:p>
                    <a:p>
                      <a:r>
                        <a:rPr lang="hr-HR" sz="14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Ja sam neadekvatna.</a:t>
                      </a:r>
                      <a:endParaRPr lang="en-US" sz="1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97024">
                <a:tc gridSpan="3">
                  <a:txBody>
                    <a:bodyPr/>
                    <a:lstStyle/>
                    <a:p>
                      <a:r>
                        <a:rPr lang="hr-HR" sz="1600" b="1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Kondicionirane</a:t>
                      </a:r>
                      <a:r>
                        <a:rPr lang="hr-HR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pretpostavke/vjerovanja/pravila</a:t>
                      </a:r>
                    </a:p>
                    <a:p>
                      <a:r>
                        <a:rPr lang="hr-HR" sz="1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(pozitivna) Ako radim naporno, mogu napraviti</a:t>
                      </a:r>
                      <a:r>
                        <a:rPr lang="hr-HR" sz="14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dobro.</a:t>
                      </a:r>
                    </a:p>
                    <a:p>
                      <a:r>
                        <a:rPr lang="hr-HR" sz="14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(negativna) Ako ne napravim najbolje, onda nisam uspjela.</a:t>
                      </a:r>
                      <a:endParaRPr lang="en-US" sz="1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2791">
                <a:tc gridSpan="4">
                  <a:txBody>
                    <a:bodyPr/>
                    <a:lstStyle/>
                    <a:p>
                      <a:r>
                        <a:rPr lang="hr-HR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Kompenzacijske</a:t>
                      </a:r>
                      <a:r>
                        <a:rPr lang="hr-HR" sz="16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strategija/e</a:t>
                      </a:r>
                    </a:p>
                    <a:p>
                      <a:r>
                        <a:rPr lang="hr-HR" sz="14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Razvija visoke standarde. Radi naporno. Pretjerano se priprema. Traži  nedostatke i ispravke. Izbjegava traženje pomoći.</a:t>
                      </a:r>
                      <a:endParaRPr lang="en-US" sz="1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7691811"/>
              </p:ext>
            </p:extLst>
          </p:nvPr>
        </p:nvGraphicFramePr>
        <p:xfrm>
          <a:off x="2135561" y="3681020"/>
          <a:ext cx="8064896" cy="30603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5642"/>
                <a:gridCol w="2978925"/>
                <a:gridCol w="2470329"/>
              </a:tblGrid>
              <a:tr h="787393"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Situacija 1. </a:t>
                      </a:r>
                    </a:p>
                    <a:p>
                      <a:r>
                        <a:rPr lang="hr-HR" sz="1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Razgovor  o naprednim tečajevima</a:t>
                      </a:r>
                      <a:r>
                        <a:rPr lang="hr-HR" sz="14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s kolegama.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Situacija 2.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Razgovor o zahtjevima</a:t>
                      </a:r>
                      <a:r>
                        <a:rPr lang="hr-HR" sz="14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kolegija.</a:t>
                      </a:r>
                      <a:endParaRPr lang="hr-HR" sz="1800" b="1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 b="1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Situacija 3.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Razmišljanje o matematičkim problemima.</a:t>
                      </a:r>
                      <a:endParaRPr lang="en-US" sz="1400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24928">
                <a:tc>
                  <a:txBody>
                    <a:bodyPr/>
                    <a:lstStyle/>
                    <a:p>
                      <a:r>
                        <a:rPr lang="hr-HR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Automatske misli</a:t>
                      </a:r>
                    </a:p>
                    <a:p>
                      <a:r>
                        <a:rPr lang="hr-HR" sz="1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Oni su pametniji od mene.</a:t>
                      </a:r>
                      <a:endParaRPr lang="en-US" sz="1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AM</a:t>
                      </a:r>
                    </a:p>
                    <a:p>
                      <a:r>
                        <a:rPr lang="hr-H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Neću moći to napraviti.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AM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Neću uspjeti to savladati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60988">
                <a:tc>
                  <a:txBody>
                    <a:bodyPr/>
                    <a:lstStyle/>
                    <a:p>
                      <a:r>
                        <a:rPr lang="hr-HR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Značenje automatske</a:t>
                      </a:r>
                      <a:r>
                        <a:rPr lang="hr-HR" sz="16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misli</a:t>
                      </a:r>
                      <a:endParaRPr lang="hr-HR" sz="1600" b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r>
                        <a:rPr lang="hr-H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Ja sam neadekvatna.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Značenje</a:t>
                      </a:r>
                      <a:r>
                        <a:rPr lang="hr-HR" sz="16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AM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Ja sam neadekvatna.</a:t>
                      </a:r>
                      <a:endParaRPr lang="en-US" sz="14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Značenje AM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Ja sam neadekvatna.</a:t>
                      </a:r>
                      <a:endParaRPr lang="en-US" sz="14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24928">
                <a:tc>
                  <a:txBody>
                    <a:bodyPr/>
                    <a:lstStyle/>
                    <a:p>
                      <a:r>
                        <a:rPr lang="hr-HR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Emocija</a:t>
                      </a:r>
                    </a:p>
                    <a:p>
                      <a:r>
                        <a:rPr lang="hr-H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Tuga.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Emocije</a:t>
                      </a:r>
                    </a:p>
                    <a:p>
                      <a:r>
                        <a:rPr lang="hr-HR" sz="1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Tuga</a:t>
                      </a:r>
                      <a:endParaRPr lang="en-US" sz="1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Emocije</a:t>
                      </a:r>
                    </a:p>
                    <a:p>
                      <a:r>
                        <a:rPr lang="hr-HR" sz="1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Tuga</a:t>
                      </a:r>
                      <a:endParaRPr lang="en-US" sz="1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54091">
                <a:tc>
                  <a:txBody>
                    <a:bodyPr/>
                    <a:lstStyle/>
                    <a:p>
                      <a:r>
                        <a:rPr lang="hr-HR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Ponašanje</a:t>
                      </a:r>
                    </a:p>
                    <a:p>
                      <a:r>
                        <a:rPr lang="hr-HR" sz="16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     </a:t>
                      </a:r>
                      <a:r>
                        <a:rPr lang="hr-HR" sz="16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-</a:t>
                      </a:r>
                      <a:endParaRPr lang="hr-HR" sz="1600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Ponašanje</a:t>
                      </a:r>
                    </a:p>
                    <a:p>
                      <a:r>
                        <a:rPr lang="hr-H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Plač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Ponašanje</a:t>
                      </a:r>
                    </a:p>
                    <a:p>
                      <a:r>
                        <a:rPr lang="hr-H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Prestanak učenja.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3" name="Straight Arrow Connector 62"/>
          <p:cNvCxnSpPr/>
          <p:nvPr/>
        </p:nvCxnSpPr>
        <p:spPr>
          <a:xfrm>
            <a:off x="1775520" y="1772816"/>
            <a:ext cx="360040" cy="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1775520" y="1772816"/>
            <a:ext cx="0" cy="3672408"/>
          </a:xfrm>
          <a:prstGeom prst="line">
            <a:avLst/>
          </a:prstGeom>
          <a:ln w="2222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1775520" y="544522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7320136" y="1052736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7608168" y="105273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7968208" y="1700808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8256240" y="1700808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8544272" y="2420888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8904312" y="2420888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>
            <a:off x="6023992" y="3501008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19736" y="3573016"/>
            <a:ext cx="46805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3719736" y="3573016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>
            <a:off x="8400256" y="3573016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149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6248</TotalTime>
  <Words>2775</Words>
  <Application>Microsoft Office PowerPoint</Application>
  <PresentationFormat>Widescreen</PresentationFormat>
  <Paragraphs>327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Arial</vt:lpstr>
      <vt:lpstr>Corbel</vt:lpstr>
      <vt:lpstr>Wingdings</vt:lpstr>
      <vt:lpstr>Parallax</vt:lpstr>
      <vt:lpstr>Posredujuća vjerovanja</vt:lpstr>
      <vt:lpstr>Posredujuća vjerovanja</vt:lpstr>
      <vt:lpstr>Kognitivna konceptualizacija</vt:lpstr>
      <vt:lpstr>Kognitivna konceptualizacija</vt:lpstr>
      <vt:lpstr>Kognitivna konceptualizacija</vt:lpstr>
      <vt:lpstr>                                              DIJAGRAM KOGNITIVNE KONCEPTUALIZACIJE Pacijentovo ime: _____________________________________________Datum:___________ Dijagnoza: Os 1______________________________________________ Os 2 _____________</vt:lpstr>
      <vt:lpstr>PowerPoint Presentation</vt:lpstr>
      <vt:lpstr>Hijerarhija vjerovanja i automatskih misli </vt:lpstr>
      <vt:lpstr>                                              DIJAGRAM KOGNITIVNE KONCEPTUALIZACIJE Pacijentovo ime: ____Sally_______________________Datum:_____2/22______ Dijagnoza: Os 1__Velika depresivna epizoda_________ Os 2 _nema___________</vt:lpstr>
      <vt:lpstr>Kognitivna konceptualizacija</vt:lpstr>
      <vt:lpstr>Tipične kompenzacijske strategije</vt:lpstr>
      <vt:lpstr>Kognitivna konceptualizacija</vt:lpstr>
      <vt:lpstr>Identificiranje posredujućih vjerovanja</vt:lpstr>
      <vt:lpstr>Tehnike identificiranja posredujućeg vjerovanja</vt:lpstr>
      <vt:lpstr> 1. Prepoznavanje posredujućeg vjerovanja izraženog  u obliku automatske misli </vt:lpstr>
      <vt:lpstr> 2.  Terapeut nudi prvi dio pretpostavke, tj. posredujućeg vjerovanja </vt:lpstr>
      <vt:lpstr> 3. Identificiranje pravila ili stava direktnim izazivanjem</vt:lpstr>
      <vt:lpstr> 4. Korištenje tehnike silazne strelice  </vt:lpstr>
      <vt:lpstr>PowerPoint Presentation</vt:lpstr>
      <vt:lpstr>PowerPoint Presentation</vt:lpstr>
      <vt:lpstr>5. Traženje uobičajenih tema u pacijentovim automatskim mislima kroz situacije</vt:lpstr>
      <vt:lpstr>6. Pregledavanje pacijentovog upitnika vjerovanja</vt:lpstr>
      <vt:lpstr>Donošenje odluke o modifikaciji vjerovanja</vt:lpstr>
      <vt:lpstr>Educiranje pacijenta o vjerovanjima</vt:lpstr>
      <vt:lpstr>Mijenjanje pravila i stavova u oblik pretpostavki</vt:lpstr>
      <vt:lpstr>Istraživanje prednosti i nedostataka vjerovanja</vt:lpstr>
      <vt:lpstr>Oblikovanje novog vjerovanja</vt:lpstr>
      <vt:lpstr>PowerPoint Presentation</vt:lpstr>
      <vt:lpstr>Modificiranje vjerovanja</vt:lpstr>
      <vt:lpstr>Strategije mijenjanja vjerovanja</vt:lpstr>
      <vt:lpstr>Modificiranje vjerovanja</vt:lpstr>
      <vt:lpstr>1. Sokratovski dijalog za modifikaciju vjerovanja</vt:lpstr>
      <vt:lpstr>2. Bihevioralni eksperiment za provjeru vjerovanja</vt:lpstr>
      <vt:lpstr>3. Kognitivni kontinuum za modifikaciju vjerovanja</vt:lpstr>
      <vt:lpstr>4. Racionalno-emocionalno igranje uloga</vt:lpstr>
      <vt:lpstr>5. Upotrebljavanje drugih ljudi kao refereničnih točaka</vt:lpstr>
      <vt:lpstr>6. Ponašanje „Kao da” </vt:lpstr>
      <vt:lpstr>7. Korištenje samootkrivanja za mijenjanje vjerovanja</vt:lpstr>
      <vt:lpstr>Literatura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Posredujuća vjerovanja</dc:title>
  <dc:creator>Uporabnik</dc:creator>
  <cp:lastModifiedBy>Uporabnik</cp:lastModifiedBy>
  <cp:revision>74</cp:revision>
  <dcterms:created xsi:type="dcterms:W3CDTF">2018-11-11T11:04:15Z</dcterms:created>
  <dcterms:modified xsi:type="dcterms:W3CDTF">2018-11-22T14:03:25Z</dcterms:modified>
</cp:coreProperties>
</file>