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sldIdLst>
    <p:sldId id="256" r:id="rId2"/>
    <p:sldId id="267" r:id="rId3"/>
    <p:sldId id="257" r:id="rId4"/>
    <p:sldId id="262" r:id="rId5"/>
    <p:sldId id="263" r:id="rId6"/>
    <p:sldId id="259" r:id="rId7"/>
    <p:sldId id="266" r:id="rId8"/>
    <p:sldId id="264" r:id="rId9"/>
    <p:sldId id="265" r:id="rId10"/>
    <p:sldId id="260" r:id="rId11"/>
    <p:sldId id="261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0F6C6"/>
    <a:srgbClr val="AC2805"/>
    <a:srgbClr val="AB2400"/>
    <a:srgbClr val="AB2501"/>
    <a:srgbClr val="A5C3B3"/>
    <a:srgbClr val="AF2D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AAFD1A-937F-4C23-B904-86747F0BD575}" type="doc">
      <dgm:prSet loTypeId="urn:microsoft.com/office/officeart/2005/8/layout/cycle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F43F7518-5695-4900-A351-164E9D0F0227}">
      <dgm:prSet phldrT="[Teks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hr-HR" sz="2400" dirty="0" smtClean="0">
              <a:latin typeface="Calibri" panose="020F0502020204030204" pitchFamily="34" charset="0"/>
            </a:rPr>
            <a:t>Bihevioralna aktivacija</a:t>
          </a:r>
          <a:endParaRPr lang="hr-HR" sz="2400" dirty="0">
            <a:latin typeface="Calibri" panose="020F0502020204030204" pitchFamily="34" charset="0"/>
          </a:endParaRPr>
        </a:p>
      </dgm:t>
    </dgm:pt>
    <dgm:pt modelId="{D7350D55-7177-4B4B-BC63-51F093747246}" type="parTrans" cxnId="{0492FE37-F52E-4216-95CE-5AE94895BF24}">
      <dgm:prSet/>
      <dgm:spPr/>
      <dgm:t>
        <a:bodyPr/>
        <a:lstStyle/>
        <a:p>
          <a:endParaRPr lang="hr-HR"/>
        </a:p>
      </dgm:t>
    </dgm:pt>
    <dgm:pt modelId="{C65F0AF5-8495-49AD-A282-B2F74BB4BDE3}" type="sibTrans" cxnId="{0492FE37-F52E-4216-95CE-5AE94895BF24}">
      <dgm:prSet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hr-HR"/>
        </a:p>
      </dgm:t>
    </dgm:pt>
    <dgm:pt modelId="{3B077F80-4B3C-44E6-AC84-34BBE0B15CDD}">
      <dgm:prSet phldrT="[Teks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hr-HR" sz="2400" dirty="0" smtClean="0">
              <a:latin typeface="Calibri" panose="020F0502020204030204" pitchFamily="34" charset="0"/>
            </a:rPr>
            <a:t>Motrenje automatskih misli</a:t>
          </a:r>
          <a:endParaRPr lang="hr-HR" sz="2400" dirty="0">
            <a:latin typeface="Calibri" panose="020F0502020204030204" pitchFamily="34" charset="0"/>
          </a:endParaRPr>
        </a:p>
      </dgm:t>
    </dgm:pt>
    <dgm:pt modelId="{A535A4E6-BA5E-4599-BE55-5123CF877B55}" type="parTrans" cxnId="{BA73A6BB-4DEF-4E7C-94C8-9B4A4340BC0E}">
      <dgm:prSet/>
      <dgm:spPr/>
      <dgm:t>
        <a:bodyPr/>
        <a:lstStyle/>
        <a:p>
          <a:endParaRPr lang="hr-HR"/>
        </a:p>
      </dgm:t>
    </dgm:pt>
    <dgm:pt modelId="{70F70A2E-ED24-49D1-B880-6E6E53815D5A}" type="sibTrans" cxnId="{BA73A6BB-4DEF-4E7C-94C8-9B4A4340BC0E}">
      <dgm:prSet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hr-HR"/>
        </a:p>
      </dgm:t>
    </dgm:pt>
    <dgm:pt modelId="{AF492643-9119-4319-8CE6-501E1A15D733}">
      <dgm:prSet phldrT="[Teks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hr-HR" sz="2400" dirty="0" smtClean="0">
              <a:latin typeface="Calibri" panose="020F0502020204030204" pitchFamily="34" charset="0"/>
            </a:rPr>
            <a:t>Biblioterapija</a:t>
          </a:r>
          <a:endParaRPr lang="hr-HR" sz="2400" dirty="0">
            <a:latin typeface="Calibri" panose="020F0502020204030204" pitchFamily="34" charset="0"/>
          </a:endParaRPr>
        </a:p>
      </dgm:t>
    </dgm:pt>
    <dgm:pt modelId="{562EE329-097F-4D9F-A5C3-45A7B59C477E}" type="parTrans" cxnId="{7A3CBF26-F5D8-43FA-AC36-6676F6161639}">
      <dgm:prSet/>
      <dgm:spPr/>
      <dgm:t>
        <a:bodyPr/>
        <a:lstStyle/>
        <a:p>
          <a:endParaRPr lang="hr-HR"/>
        </a:p>
      </dgm:t>
    </dgm:pt>
    <dgm:pt modelId="{61BEC489-BDF9-42D8-BBE5-043F1B599FBB}" type="sibTrans" cxnId="{7A3CBF26-F5D8-43FA-AC36-6676F6161639}">
      <dgm:prSet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hr-HR"/>
        </a:p>
      </dgm:t>
    </dgm:pt>
    <dgm:pt modelId="{29060586-3FD7-444B-9AEA-AADCC4FC4039}">
      <dgm:prSet phldrT="[Teks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hr-HR" sz="2400" dirty="0" smtClean="0">
              <a:latin typeface="Calibri" panose="020F0502020204030204" pitchFamily="34" charset="0"/>
            </a:rPr>
            <a:t>Pregled zadnje terapijske seanse</a:t>
          </a:r>
          <a:endParaRPr lang="hr-HR" sz="2400" dirty="0">
            <a:latin typeface="Calibri" panose="020F0502020204030204" pitchFamily="34" charset="0"/>
          </a:endParaRPr>
        </a:p>
      </dgm:t>
    </dgm:pt>
    <dgm:pt modelId="{205C311E-1C3D-4443-845F-FA528D6D0911}" type="parTrans" cxnId="{0EDB6ED8-F335-4F34-B294-D93F944B405C}">
      <dgm:prSet/>
      <dgm:spPr/>
      <dgm:t>
        <a:bodyPr/>
        <a:lstStyle/>
        <a:p>
          <a:endParaRPr lang="hr-HR"/>
        </a:p>
      </dgm:t>
    </dgm:pt>
    <dgm:pt modelId="{CFB878A6-7833-4D63-98D9-39D7FABBE426}" type="sibTrans" cxnId="{0EDB6ED8-F335-4F34-B294-D93F944B405C}">
      <dgm:prSet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hr-HR"/>
        </a:p>
      </dgm:t>
    </dgm:pt>
    <dgm:pt modelId="{79474F0B-4BAC-43C1-AF13-0BC30F9BF0FE}">
      <dgm:prSet phldrT="[Tekst]" custT="1"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hr-HR" sz="2400" dirty="0" smtClean="0">
              <a:latin typeface="Calibri" panose="020F0502020204030204" pitchFamily="34" charset="0"/>
            </a:rPr>
            <a:t>Priprema za sljedeću terapijsku seansu </a:t>
          </a:r>
          <a:endParaRPr lang="hr-HR" sz="2400" dirty="0">
            <a:latin typeface="Calibri" panose="020F0502020204030204" pitchFamily="34" charset="0"/>
          </a:endParaRPr>
        </a:p>
      </dgm:t>
    </dgm:pt>
    <dgm:pt modelId="{A2E6C1E9-176B-46EE-88F6-637D7798ED49}" type="parTrans" cxnId="{2A2C3061-C3F3-4E6A-89F6-557570CE594F}">
      <dgm:prSet/>
      <dgm:spPr/>
      <dgm:t>
        <a:bodyPr/>
        <a:lstStyle/>
        <a:p>
          <a:endParaRPr lang="hr-HR"/>
        </a:p>
      </dgm:t>
    </dgm:pt>
    <dgm:pt modelId="{452D9264-EDFA-49F2-95B6-9B4A2F447029}" type="sibTrans" cxnId="{2A2C3061-C3F3-4E6A-89F6-557570CE594F}">
      <dgm:prSet/>
      <dgm:spPr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endParaRPr lang="hr-HR"/>
        </a:p>
      </dgm:t>
    </dgm:pt>
    <dgm:pt modelId="{E6379750-9A07-4443-9D08-776990EDC11C}" type="pres">
      <dgm:prSet presAssocID="{97AAFD1A-937F-4C23-B904-86747F0BD5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7DEE24F-C8E4-4876-94AB-FA647D15932A}" type="pres">
      <dgm:prSet presAssocID="{F43F7518-5695-4900-A351-164E9D0F022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666D40D-4AA3-4E8E-A5C6-64CCE26CD699}" type="pres">
      <dgm:prSet presAssocID="{F43F7518-5695-4900-A351-164E9D0F0227}" presName="sp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C67D4A99-E24B-481C-8FBE-40EB387EF90D}" type="pres">
      <dgm:prSet presAssocID="{C65F0AF5-8495-49AD-A282-B2F74BB4BDE3}" presName="sibTrans" presStyleLbl="sibTrans1D1" presStyleIdx="0" presStyleCnt="5"/>
      <dgm:spPr/>
      <dgm:t>
        <a:bodyPr/>
        <a:lstStyle/>
        <a:p>
          <a:endParaRPr lang="hr-HR"/>
        </a:p>
      </dgm:t>
    </dgm:pt>
    <dgm:pt modelId="{26D67831-75AD-4458-A937-F21D130AC1FF}" type="pres">
      <dgm:prSet presAssocID="{3B077F80-4B3C-44E6-AC84-34BBE0B15C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0528812-7F0A-42B7-B4D2-A6F55767FE55}" type="pres">
      <dgm:prSet presAssocID="{3B077F80-4B3C-44E6-AC84-34BBE0B15CDD}" presName="sp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7A4E302C-3626-4019-963F-77061EBE00EE}" type="pres">
      <dgm:prSet presAssocID="{70F70A2E-ED24-49D1-B880-6E6E53815D5A}" presName="sibTrans" presStyleLbl="sibTrans1D1" presStyleIdx="1" presStyleCnt="5"/>
      <dgm:spPr/>
      <dgm:t>
        <a:bodyPr/>
        <a:lstStyle/>
        <a:p>
          <a:endParaRPr lang="hr-HR"/>
        </a:p>
      </dgm:t>
    </dgm:pt>
    <dgm:pt modelId="{A2B274EA-A267-4316-BE94-C24EFD9B6F31}" type="pres">
      <dgm:prSet presAssocID="{AF492643-9119-4319-8CE6-501E1A15D73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9BB6B7-A3BA-43B6-8EF2-7FFC1ABCB54F}" type="pres">
      <dgm:prSet presAssocID="{AF492643-9119-4319-8CE6-501E1A15D733}" presName="sp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D94F86CE-AF1E-4472-917E-25A4217A60C5}" type="pres">
      <dgm:prSet presAssocID="{61BEC489-BDF9-42D8-BBE5-043F1B599FBB}" presName="sibTrans" presStyleLbl="sibTrans1D1" presStyleIdx="2" presStyleCnt="5"/>
      <dgm:spPr/>
      <dgm:t>
        <a:bodyPr/>
        <a:lstStyle/>
        <a:p>
          <a:endParaRPr lang="hr-HR"/>
        </a:p>
      </dgm:t>
    </dgm:pt>
    <dgm:pt modelId="{FE7F9CDA-35B2-4244-ADD8-FDBCAC199AAB}" type="pres">
      <dgm:prSet presAssocID="{29060586-3FD7-444B-9AEA-AADCC4FC4039}" presName="node" presStyleLbl="node1" presStyleIdx="3" presStyleCnt="5" custScaleX="10954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7870B0B-FA10-4CCD-BA56-8332501D8A58}" type="pres">
      <dgm:prSet presAssocID="{29060586-3FD7-444B-9AEA-AADCC4FC4039}" presName="sp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210CC733-6232-446E-9D39-82AB2EF7E5A3}" type="pres">
      <dgm:prSet presAssocID="{CFB878A6-7833-4D63-98D9-39D7FABBE426}" presName="sibTrans" presStyleLbl="sibTrans1D1" presStyleIdx="3" presStyleCnt="5"/>
      <dgm:spPr/>
      <dgm:t>
        <a:bodyPr/>
        <a:lstStyle/>
        <a:p>
          <a:endParaRPr lang="hr-HR"/>
        </a:p>
      </dgm:t>
    </dgm:pt>
    <dgm:pt modelId="{5637341E-9272-4B9B-8FBF-FEA399068CD8}" type="pres">
      <dgm:prSet presAssocID="{79474F0B-4BAC-43C1-AF13-0BC30F9BF0FE}" presName="node" presStyleLbl="node1" presStyleIdx="4" presStyleCnt="5" custScaleX="104065" custScaleY="1081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08403E-88AF-4001-8E2C-FA26D097B9AC}" type="pres">
      <dgm:prSet presAssocID="{79474F0B-4BAC-43C1-AF13-0BC30F9BF0FE}" presName="spNod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7ADC2FE6-69BF-4EC7-BC6B-EE771A2D1282}" type="pres">
      <dgm:prSet presAssocID="{452D9264-EDFA-49F2-95B6-9B4A2F447029}" presName="sibTrans" presStyleLbl="sibTrans1D1" presStyleIdx="4" presStyleCnt="5"/>
      <dgm:spPr/>
      <dgm:t>
        <a:bodyPr/>
        <a:lstStyle/>
        <a:p>
          <a:endParaRPr lang="hr-HR"/>
        </a:p>
      </dgm:t>
    </dgm:pt>
  </dgm:ptLst>
  <dgm:cxnLst>
    <dgm:cxn modelId="{5AFC71C5-430C-4E54-B141-D1646B4B31A8}" type="presOf" srcId="{F43F7518-5695-4900-A351-164E9D0F0227}" destId="{57DEE24F-C8E4-4876-94AB-FA647D15932A}" srcOrd="0" destOrd="0" presId="urn:microsoft.com/office/officeart/2005/8/layout/cycle6"/>
    <dgm:cxn modelId="{4DC2AB0C-CE10-4865-8C3B-FE59925DEED5}" type="presOf" srcId="{61BEC489-BDF9-42D8-BBE5-043F1B599FBB}" destId="{D94F86CE-AF1E-4472-917E-25A4217A60C5}" srcOrd="0" destOrd="0" presId="urn:microsoft.com/office/officeart/2005/8/layout/cycle6"/>
    <dgm:cxn modelId="{413B6844-F675-40B8-9903-77286C0B9318}" type="presOf" srcId="{AF492643-9119-4319-8CE6-501E1A15D733}" destId="{A2B274EA-A267-4316-BE94-C24EFD9B6F31}" srcOrd="0" destOrd="0" presId="urn:microsoft.com/office/officeart/2005/8/layout/cycle6"/>
    <dgm:cxn modelId="{C0465F22-7190-4A11-ABA4-4535837E92E6}" type="presOf" srcId="{97AAFD1A-937F-4C23-B904-86747F0BD575}" destId="{E6379750-9A07-4443-9D08-776990EDC11C}" srcOrd="0" destOrd="0" presId="urn:microsoft.com/office/officeart/2005/8/layout/cycle6"/>
    <dgm:cxn modelId="{078E2B39-3D95-498E-B972-044FA2C061C1}" type="presOf" srcId="{CFB878A6-7833-4D63-98D9-39D7FABBE426}" destId="{210CC733-6232-446E-9D39-82AB2EF7E5A3}" srcOrd="0" destOrd="0" presId="urn:microsoft.com/office/officeart/2005/8/layout/cycle6"/>
    <dgm:cxn modelId="{E3829A18-D1CE-4035-86B0-31028F944D75}" type="presOf" srcId="{79474F0B-4BAC-43C1-AF13-0BC30F9BF0FE}" destId="{5637341E-9272-4B9B-8FBF-FEA399068CD8}" srcOrd="0" destOrd="0" presId="urn:microsoft.com/office/officeart/2005/8/layout/cycle6"/>
    <dgm:cxn modelId="{0492FE37-F52E-4216-95CE-5AE94895BF24}" srcId="{97AAFD1A-937F-4C23-B904-86747F0BD575}" destId="{F43F7518-5695-4900-A351-164E9D0F0227}" srcOrd="0" destOrd="0" parTransId="{D7350D55-7177-4B4B-BC63-51F093747246}" sibTransId="{C65F0AF5-8495-49AD-A282-B2F74BB4BDE3}"/>
    <dgm:cxn modelId="{2A2C3061-C3F3-4E6A-89F6-557570CE594F}" srcId="{97AAFD1A-937F-4C23-B904-86747F0BD575}" destId="{79474F0B-4BAC-43C1-AF13-0BC30F9BF0FE}" srcOrd="4" destOrd="0" parTransId="{A2E6C1E9-176B-46EE-88F6-637D7798ED49}" sibTransId="{452D9264-EDFA-49F2-95B6-9B4A2F447029}"/>
    <dgm:cxn modelId="{574FF523-C5BE-46F2-8B9F-2539F5F312C4}" type="presOf" srcId="{452D9264-EDFA-49F2-95B6-9B4A2F447029}" destId="{7ADC2FE6-69BF-4EC7-BC6B-EE771A2D1282}" srcOrd="0" destOrd="0" presId="urn:microsoft.com/office/officeart/2005/8/layout/cycle6"/>
    <dgm:cxn modelId="{F3939CEB-F316-4844-9B31-93E92272101E}" type="presOf" srcId="{C65F0AF5-8495-49AD-A282-B2F74BB4BDE3}" destId="{C67D4A99-E24B-481C-8FBE-40EB387EF90D}" srcOrd="0" destOrd="0" presId="urn:microsoft.com/office/officeart/2005/8/layout/cycle6"/>
    <dgm:cxn modelId="{0EDB6ED8-F335-4F34-B294-D93F944B405C}" srcId="{97AAFD1A-937F-4C23-B904-86747F0BD575}" destId="{29060586-3FD7-444B-9AEA-AADCC4FC4039}" srcOrd="3" destOrd="0" parTransId="{205C311E-1C3D-4443-845F-FA528D6D0911}" sibTransId="{CFB878A6-7833-4D63-98D9-39D7FABBE426}"/>
    <dgm:cxn modelId="{BA73A6BB-4DEF-4E7C-94C8-9B4A4340BC0E}" srcId="{97AAFD1A-937F-4C23-B904-86747F0BD575}" destId="{3B077F80-4B3C-44E6-AC84-34BBE0B15CDD}" srcOrd="1" destOrd="0" parTransId="{A535A4E6-BA5E-4599-BE55-5123CF877B55}" sibTransId="{70F70A2E-ED24-49D1-B880-6E6E53815D5A}"/>
    <dgm:cxn modelId="{E7ED5AFC-5CEA-433D-84A9-34BCCE5FD709}" type="presOf" srcId="{3B077F80-4B3C-44E6-AC84-34BBE0B15CDD}" destId="{26D67831-75AD-4458-A937-F21D130AC1FF}" srcOrd="0" destOrd="0" presId="urn:microsoft.com/office/officeart/2005/8/layout/cycle6"/>
    <dgm:cxn modelId="{7A3CBF26-F5D8-43FA-AC36-6676F6161639}" srcId="{97AAFD1A-937F-4C23-B904-86747F0BD575}" destId="{AF492643-9119-4319-8CE6-501E1A15D733}" srcOrd="2" destOrd="0" parTransId="{562EE329-097F-4D9F-A5C3-45A7B59C477E}" sibTransId="{61BEC489-BDF9-42D8-BBE5-043F1B599FBB}"/>
    <dgm:cxn modelId="{C216875F-7C82-46AE-B369-2D9B54D8DEC4}" type="presOf" srcId="{70F70A2E-ED24-49D1-B880-6E6E53815D5A}" destId="{7A4E302C-3626-4019-963F-77061EBE00EE}" srcOrd="0" destOrd="0" presId="urn:microsoft.com/office/officeart/2005/8/layout/cycle6"/>
    <dgm:cxn modelId="{C66BAEA6-2B5C-4E1E-BACF-84BC518CF999}" type="presOf" srcId="{29060586-3FD7-444B-9AEA-AADCC4FC4039}" destId="{FE7F9CDA-35B2-4244-ADD8-FDBCAC199AAB}" srcOrd="0" destOrd="0" presId="urn:microsoft.com/office/officeart/2005/8/layout/cycle6"/>
    <dgm:cxn modelId="{AA52A9DC-463E-4F93-B8AF-A0460DBD1653}" type="presParOf" srcId="{E6379750-9A07-4443-9D08-776990EDC11C}" destId="{57DEE24F-C8E4-4876-94AB-FA647D15932A}" srcOrd="0" destOrd="0" presId="urn:microsoft.com/office/officeart/2005/8/layout/cycle6"/>
    <dgm:cxn modelId="{14A82DBB-C986-4F4E-BB31-855E7E6C0244}" type="presParOf" srcId="{E6379750-9A07-4443-9D08-776990EDC11C}" destId="{E666D40D-4AA3-4E8E-A5C6-64CCE26CD699}" srcOrd="1" destOrd="0" presId="urn:microsoft.com/office/officeart/2005/8/layout/cycle6"/>
    <dgm:cxn modelId="{D01D7BF0-EECE-46E4-BA71-9C427AE4BEEA}" type="presParOf" srcId="{E6379750-9A07-4443-9D08-776990EDC11C}" destId="{C67D4A99-E24B-481C-8FBE-40EB387EF90D}" srcOrd="2" destOrd="0" presId="urn:microsoft.com/office/officeart/2005/8/layout/cycle6"/>
    <dgm:cxn modelId="{F573A630-C83F-4227-B667-126873C368EB}" type="presParOf" srcId="{E6379750-9A07-4443-9D08-776990EDC11C}" destId="{26D67831-75AD-4458-A937-F21D130AC1FF}" srcOrd="3" destOrd="0" presId="urn:microsoft.com/office/officeart/2005/8/layout/cycle6"/>
    <dgm:cxn modelId="{6D7D041A-E020-4BFD-8630-057B6D79A174}" type="presParOf" srcId="{E6379750-9A07-4443-9D08-776990EDC11C}" destId="{30528812-7F0A-42B7-B4D2-A6F55767FE55}" srcOrd="4" destOrd="0" presId="urn:microsoft.com/office/officeart/2005/8/layout/cycle6"/>
    <dgm:cxn modelId="{0F46190D-23A3-4429-B55D-B7CD0B84909B}" type="presParOf" srcId="{E6379750-9A07-4443-9D08-776990EDC11C}" destId="{7A4E302C-3626-4019-963F-77061EBE00EE}" srcOrd="5" destOrd="0" presId="urn:microsoft.com/office/officeart/2005/8/layout/cycle6"/>
    <dgm:cxn modelId="{A77012F0-8BC9-429C-85B3-8E9A7992518B}" type="presParOf" srcId="{E6379750-9A07-4443-9D08-776990EDC11C}" destId="{A2B274EA-A267-4316-BE94-C24EFD9B6F31}" srcOrd="6" destOrd="0" presId="urn:microsoft.com/office/officeart/2005/8/layout/cycle6"/>
    <dgm:cxn modelId="{3DF03D0A-B2BC-4961-AD29-B23246C27DB8}" type="presParOf" srcId="{E6379750-9A07-4443-9D08-776990EDC11C}" destId="{D49BB6B7-A3BA-43B6-8EF2-7FFC1ABCB54F}" srcOrd="7" destOrd="0" presId="urn:microsoft.com/office/officeart/2005/8/layout/cycle6"/>
    <dgm:cxn modelId="{D338AE17-9135-4034-B67F-B45CF9CB13EF}" type="presParOf" srcId="{E6379750-9A07-4443-9D08-776990EDC11C}" destId="{D94F86CE-AF1E-4472-917E-25A4217A60C5}" srcOrd="8" destOrd="0" presId="urn:microsoft.com/office/officeart/2005/8/layout/cycle6"/>
    <dgm:cxn modelId="{61342FE7-83E9-4286-8448-111BAA20D084}" type="presParOf" srcId="{E6379750-9A07-4443-9D08-776990EDC11C}" destId="{FE7F9CDA-35B2-4244-ADD8-FDBCAC199AAB}" srcOrd="9" destOrd="0" presId="urn:microsoft.com/office/officeart/2005/8/layout/cycle6"/>
    <dgm:cxn modelId="{14649F03-A0E3-4E3F-B34A-837270B403A5}" type="presParOf" srcId="{E6379750-9A07-4443-9D08-776990EDC11C}" destId="{E7870B0B-FA10-4CCD-BA56-8332501D8A58}" srcOrd="10" destOrd="0" presId="urn:microsoft.com/office/officeart/2005/8/layout/cycle6"/>
    <dgm:cxn modelId="{DF845EC7-CA73-4CD6-89A4-4C574EB6EF73}" type="presParOf" srcId="{E6379750-9A07-4443-9D08-776990EDC11C}" destId="{210CC733-6232-446E-9D39-82AB2EF7E5A3}" srcOrd="11" destOrd="0" presId="urn:microsoft.com/office/officeart/2005/8/layout/cycle6"/>
    <dgm:cxn modelId="{C6A8C6DD-58CC-4254-8AB7-46E85503173D}" type="presParOf" srcId="{E6379750-9A07-4443-9D08-776990EDC11C}" destId="{5637341E-9272-4B9B-8FBF-FEA399068CD8}" srcOrd="12" destOrd="0" presId="urn:microsoft.com/office/officeart/2005/8/layout/cycle6"/>
    <dgm:cxn modelId="{89E1E6F4-DE5F-439D-B55F-AD3213C2DD82}" type="presParOf" srcId="{E6379750-9A07-4443-9D08-776990EDC11C}" destId="{4F08403E-88AF-4001-8E2C-FA26D097B9AC}" srcOrd="13" destOrd="0" presId="urn:microsoft.com/office/officeart/2005/8/layout/cycle6"/>
    <dgm:cxn modelId="{81F5E0C7-C55D-408E-986F-6BCCAE7F0164}" type="presParOf" srcId="{E6379750-9A07-4443-9D08-776990EDC11C}" destId="{7ADC2FE6-69BF-4EC7-BC6B-EE771A2D1282}" srcOrd="14" destOrd="0" presId="urn:microsoft.com/office/officeart/2005/8/layout/cycle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EE24F-C8E4-4876-94AB-FA647D15932A}">
      <dsp:nvSpPr>
        <dsp:cNvPr id="0" name=""/>
        <dsp:cNvSpPr/>
      </dsp:nvSpPr>
      <dsp:spPr>
        <a:xfrm>
          <a:off x="4410123" y="74"/>
          <a:ext cx="1974475" cy="128340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alibri" panose="020F0502020204030204" pitchFamily="34" charset="0"/>
            </a:rPr>
            <a:t>Bihevioralna aktivacija</a:t>
          </a:r>
          <a:endParaRPr lang="hr-HR" sz="2400" kern="1200" dirty="0">
            <a:latin typeface="Calibri" panose="020F0502020204030204" pitchFamily="34" charset="0"/>
          </a:endParaRPr>
        </a:p>
      </dsp:txBody>
      <dsp:txXfrm>
        <a:off x="4472774" y="62725"/>
        <a:ext cx="1849173" cy="1158107"/>
      </dsp:txXfrm>
    </dsp:sp>
    <dsp:sp modelId="{C67D4A99-E24B-481C-8FBE-40EB387EF90D}">
      <dsp:nvSpPr>
        <dsp:cNvPr id="0" name=""/>
        <dsp:cNvSpPr/>
      </dsp:nvSpPr>
      <dsp:spPr>
        <a:xfrm>
          <a:off x="2833783" y="641779"/>
          <a:ext cx="5127154" cy="5127154"/>
        </a:xfrm>
        <a:custGeom>
          <a:avLst/>
          <a:gdLst/>
          <a:ahLst/>
          <a:cxnLst/>
          <a:rect l="0" t="0" r="0" b="0"/>
          <a:pathLst>
            <a:path>
              <a:moveTo>
                <a:pt x="3564372" y="203420"/>
              </a:moveTo>
              <a:arcTo wR="2563577" hR="2563577" stAng="17578726" swAng="1960969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67831-75AD-4458-A937-F21D130AC1FF}">
      <dsp:nvSpPr>
        <dsp:cNvPr id="0" name=""/>
        <dsp:cNvSpPr/>
      </dsp:nvSpPr>
      <dsp:spPr>
        <a:xfrm>
          <a:off x="6848230" y="1771462"/>
          <a:ext cx="1974475" cy="1283409"/>
        </a:xfrm>
        <a:prstGeom prst="roundRect">
          <a:avLst/>
        </a:prstGeom>
        <a:solidFill>
          <a:schemeClr val="accent5">
            <a:hueOff val="-5330780"/>
            <a:satOff val="3030"/>
            <a:lumOff val="-25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alibri" panose="020F0502020204030204" pitchFamily="34" charset="0"/>
            </a:rPr>
            <a:t>Motrenje automatskih misli</a:t>
          </a:r>
          <a:endParaRPr lang="hr-HR" sz="2400" kern="1200" dirty="0">
            <a:latin typeface="Calibri" panose="020F0502020204030204" pitchFamily="34" charset="0"/>
          </a:endParaRPr>
        </a:p>
      </dsp:txBody>
      <dsp:txXfrm>
        <a:off x="6910881" y="1834113"/>
        <a:ext cx="1849173" cy="1158107"/>
      </dsp:txXfrm>
    </dsp:sp>
    <dsp:sp modelId="{7A4E302C-3626-4019-963F-77061EBE00EE}">
      <dsp:nvSpPr>
        <dsp:cNvPr id="0" name=""/>
        <dsp:cNvSpPr/>
      </dsp:nvSpPr>
      <dsp:spPr>
        <a:xfrm>
          <a:off x="2833783" y="641779"/>
          <a:ext cx="5127154" cy="5127154"/>
        </a:xfrm>
        <a:custGeom>
          <a:avLst/>
          <a:gdLst/>
          <a:ahLst/>
          <a:cxnLst/>
          <a:rect l="0" t="0" r="0" b="0"/>
          <a:pathLst>
            <a:path>
              <a:moveTo>
                <a:pt x="5123644" y="2429476"/>
              </a:moveTo>
              <a:arcTo wR="2563577" hR="2563577" stAng="21420090" swAng="2195866"/>
            </a:path>
          </a:pathLst>
        </a:custGeom>
        <a:noFill/>
        <a:ln w="6350" cap="flat" cmpd="sng" algn="ctr">
          <a:solidFill>
            <a:schemeClr val="accent5">
              <a:hueOff val="-5330780"/>
              <a:satOff val="3030"/>
              <a:lumOff val="-250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B274EA-A267-4316-BE94-C24EFD9B6F31}">
      <dsp:nvSpPr>
        <dsp:cNvPr id="0" name=""/>
        <dsp:cNvSpPr/>
      </dsp:nvSpPr>
      <dsp:spPr>
        <a:xfrm>
          <a:off x="5916956" y="4637629"/>
          <a:ext cx="1974475" cy="1283409"/>
        </a:xfrm>
        <a:prstGeom prst="roundRect">
          <a:avLst/>
        </a:prstGeom>
        <a:solidFill>
          <a:schemeClr val="accent5">
            <a:hueOff val="-10661560"/>
            <a:satOff val="606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alibri" panose="020F0502020204030204" pitchFamily="34" charset="0"/>
            </a:rPr>
            <a:t>Biblioterapija</a:t>
          </a:r>
          <a:endParaRPr lang="hr-HR" sz="2400" kern="1200" dirty="0">
            <a:latin typeface="Calibri" panose="020F0502020204030204" pitchFamily="34" charset="0"/>
          </a:endParaRPr>
        </a:p>
      </dsp:txBody>
      <dsp:txXfrm>
        <a:off x="5979607" y="4700280"/>
        <a:ext cx="1849173" cy="1158107"/>
      </dsp:txXfrm>
    </dsp:sp>
    <dsp:sp modelId="{D94F86CE-AF1E-4472-917E-25A4217A60C5}">
      <dsp:nvSpPr>
        <dsp:cNvPr id="0" name=""/>
        <dsp:cNvSpPr/>
      </dsp:nvSpPr>
      <dsp:spPr>
        <a:xfrm>
          <a:off x="2833783" y="641779"/>
          <a:ext cx="5127154" cy="5127154"/>
        </a:xfrm>
        <a:custGeom>
          <a:avLst/>
          <a:gdLst/>
          <a:ahLst/>
          <a:cxnLst/>
          <a:rect l="0" t="0" r="0" b="0"/>
          <a:pathLst>
            <a:path>
              <a:moveTo>
                <a:pt x="3073913" y="5075844"/>
              </a:moveTo>
              <a:arcTo wR="2563577" hR="2563577" stAng="4711038" swAng="1249362"/>
            </a:path>
          </a:pathLst>
        </a:custGeom>
        <a:noFill/>
        <a:ln w="6350" cap="flat" cmpd="sng" algn="ctr">
          <a:solidFill>
            <a:schemeClr val="accent5">
              <a:hueOff val="-10661560"/>
              <a:satOff val="6060"/>
              <a:lumOff val="-500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F9CDA-35B2-4244-ADD8-FDBCAC199AAB}">
      <dsp:nvSpPr>
        <dsp:cNvPr id="0" name=""/>
        <dsp:cNvSpPr/>
      </dsp:nvSpPr>
      <dsp:spPr>
        <a:xfrm>
          <a:off x="2809068" y="4637629"/>
          <a:ext cx="2162919" cy="1283409"/>
        </a:xfrm>
        <a:prstGeom prst="roundRect">
          <a:avLst/>
        </a:prstGeom>
        <a:solidFill>
          <a:schemeClr val="accent5">
            <a:hueOff val="-15992340"/>
            <a:satOff val="9089"/>
            <a:lumOff val="-75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alibri" panose="020F0502020204030204" pitchFamily="34" charset="0"/>
            </a:rPr>
            <a:t>Pregled zadnje terapijske seanse</a:t>
          </a:r>
          <a:endParaRPr lang="hr-HR" sz="2400" kern="1200" dirty="0">
            <a:latin typeface="Calibri" panose="020F0502020204030204" pitchFamily="34" charset="0"/>
          </a:endParaRPr>
        </a:p>
      </dsp:txBody>
      <dsp:txXfrm>
        <a:off x="2871719" y="4700280"/>
        <a:ext cx="2037617" cy="1158107"/>
      </dsp:txXfrm>
    </dsp:sp>
    <dsp:sp modelId="{210CC733-6232-446E-9D39-82AB2EF7E5A3}">
      <dsp:nvSpPr>
        <dsp:cNvPr id="0" name=""/>
        <dsp:cNvSpPr/>
      </dsp:nvSpPr>
      <dsp:spPr>
        <a:xfrm>
          <a:off x="2833783" y="641779"/>
          <a:ext cx="5127154" cy="5127154"/>
        </a:xfrm>
        <a:custGeom>
          <a:avLst/>
          <a:gdLst/>
          <a:ahLst/>
          <a:cxnLst/>
          <a:rect l="0" t="0" r="0" b="0"/>
          <a:pathLst>
            <a:path>
              <a:moveTo>
                <a:pt x="428577" y="3982627"/>
              </a:moveTo>
              <a:arcTo wR="2563577" hR="2563577" stAng="8783375" swAng="2126653"/>
            </a:path>
          </a:pathLst>
        </a:custGeom>
        <a:noFill/>
        <a:ln w="6350" cap="flat" cmpd="sng" algn="ctr">
          <a:solidFill>
            <a:schemeClr val="accent5">
              <a:hueOff val="-15992340"/>
              <a:satOff val="9089"/>
              <a:lumOff val="-750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37341E-9272-4B9B-8FBF-FEA399068CD8}">
      <dsp:nvSpPr>
        <dsp:cNvPr id="0" name=""/>
        <dsp:cNvSpPr/>
      </dsp:nvSpPr>
      <dsp:spPr>
        <a:xfrm>
          <a:off x="1931885" y="1718913"/>
          <a:ext cx="2054738" cy="1388507"/>
        </a:xfrm>
        <a:prstGeom prst="round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alibri" panose="020F0502020204030204" pitchFamily="34" charset="0"/>
            </a:rPr>
            <a:t>Priprema za sljedeću terapijsku seansu </a:t>
          </a:r>
          <a:endParaRPr lang="hr-HR" sz="2400" kern="1200" dirty="0">
            <a:latin typeface="Calibri" panose="020F0502020204030204" pitchFamily="34" charset="0"/>
          </a:endParaRPr>
        </a:p>
      </dsp:txBody>
      <dsp:txXfrm>
        <a:off x="1999666" y="1786694"/>
        <a:ext cx="1919176" cy="1252945"/>
      </dsp:txXfrm>
    </dsp:sp>
    <dsp:sp modelId="{7ADC2FE6-69BF-4EC7-BC6B-EE771A2D1282}">
      <dsp:nvSpPr>
        <dsp:cNvPr id="0" name=""/>
        <dsp:cNvSpPr/>
      </dsp:nvSpPr>
      <dsp:spPr>
        <a:xfrm>
          <a:off x="2833783" y="641779"/>
          <a:ext cx="5127154" cy="5127154"/>
        </a:xfrm>
        <a:custGeom>
          <a:avLst/>
          <a:gdLst/>
          <a:ahLst/>
          <a:cxnLst/>
          <a:rect l="0" t="0" r="0" b="0"/>
          <a:pathLst>
            <a:path>
              <a:moveTo>
                <a:pt x="483141" y="1065673"/>
              </a:moveTo>
              <a:arcTo wR="2563577" hR="2563577" stAng="12945222" swAng="1876875"/>
            </a:path>
          </a:pathLst>
        </a:custGeom>
        <a:noFill/>
        <a:ln w="6350" cap="flat" cmpd="sng" algn="ctr">
          <a:solidFill>
            <a:schemeClr val="accent5">
              <a:hueOff val="-21323121"/>
              <a:satOff val="12119"/>
              <a:lumOff val="-1000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1817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954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1235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07877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hr-HR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1807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0479624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808364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334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3534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213667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dirty="0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5291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chemeClr val="bg1"/>
            </a:gs>
            <a:gs pos="0">
              <a:srgbClr val="AC280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BBB8B4C-0BF1-464E-934A-E884A5A29FD4}" type="datetimeFigureOut">
              <a:rPr lang="hr-HR" smtClean="0"/>
              <a:t>3.12.2018.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hr-HR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854149D-7C1B-4A96-A5BD-3A28EC297BA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836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dirty="0" smtClean="0">
                <a:latin typeface="Calibri Light" panose="020F0302020204030204" pitchFamily="34" charset="0"/>
              </a:rPr>
              <a:t>Uloga domaće zadaće u </a:t>
            </a:r>
            <a:r>
              <a:rPr lang="hr-HR" dirty="0" err="1" smtClean="0">
                <a:latin typeface="Calibri Light" panose="020F0302020204030204" pitchFamily="34" charset="0"/>
              </a:rPr>
              <a:t>bkt</a:t>
            </a:r>
            <a:endParaRPr lang="hr-HR" dirty="0">
              <a:latin typeface="Calibri Light" panose="020F030202020403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045036" y="4468031"/>
            <a:ext cx="2656609" cy="1655762"/>
          </a:xfrm>
        </p:spPr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Calibri" panose="020F0502020204030204" pitchFamily="34" charset="0"/>
              </a:rPr>
              <a:t>Ana Rendulić, mag.psih. </a:t>
            </a:r>
          </a:p>
          <a:p>
            <a:pPr algn="just"/>
            <a:r>
              <a:rPr lang="hr-HR" sz="2000" dirty="0" smtClean="0">
                <a:latin typeface="Calibri" panose="020F0502020204030204" pitchFamily="34" charset="0"/>
              </a:rPr>
              <a:t>BKT, Praktikum II</a:t>
            </a:r>
          </a:p>
          <a:p>
            <a:pPr algn="just"/>
            <a:r>
              <a:rPr lang="hr-HR" sz="2000" dirty="0" smtClean="0">
                <a:latin typeface="Calibri" panose="020F0502020204030204" pitchFamily="34" charset="0"/>
              </a:rPr>
              <a:t>8.12.2018., Zagreb</a:t>
            </a:r>
            <a:endParaRPr lang="hr-H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5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alibri Light" panose="020F0302020204030204" pitchFamily="34" charset="0"/>
              </a:rPr>
              <a:t>4. PREGLED DOMAĆE ZADAĆE</a:t>
            </a:r>
            <a:endParaRPr lang="hr-HR" dirty="0">
              <a:latin typeface="Calibri Light" panose="020F03020202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400" dirty="0" smtClean="0">
                <a:latin typeface="Calibri" panose="020F0502020204030204" pitchFamily="34" charset="0"/>
              </a:rPr>
              <a:t>uvijek obratiti pozornost na zadaću iz prethodne seanse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 smtClean="0">
                <a:latin typeface="Calibri" panose="020F0502020204030204" pitchFamily="34" charset="0"/>
              </a:rPr>
              <a:t>povezati uz teme dnevnog reda, ciljeve i/ili zadavanje nove zadaće za iduće tjedne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 smtClean="0">
                <a:latin typeface="Calibri" panose="020F0502020204030204" pitchFamily="34" charset="0"/>
              </a:rPr>
              <a:t>odvojiti vrijeme čak i kad je pacijent u krizi i želi razgovarati o temama koje nisu vezane za domaću zadaću ili dogovoriti razgovor na sljedećoj seansi</a:t>
            </a:r>
            <a:endParaRPr lang="hr-HR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r-H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hr-HR" sz="2800" b="1" dirty="0" smtClean="0">
                <a:latin typeface="Calibri" panose="020F0502020204030204" pitchFamily="34" charset="0"/>
              </a:rPr>
              <a:t>Zaključno</a:t>
            </a:r>
            <a:r>
              <a:rPr lang="hr-HR" sz="2800" dirty="0" smtClean="0">
                <a:latin typeface="Calibri" panose="020F0502020204030204" pitchFamily="34" charset="0"/>
              </a:rPr>
              <a:t>, domaća zadaća je ključan dio terapije te ako je pravilno zadana ubrzava napredak i omogućava uvježbavanje terapijskih tehnika koje će klijent koristiti i nakon terapije!</a:t>
            </a:r>
            <a:endParaRPr lang="hr-H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17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32478" y="226172"/>
            <a:ext cx="10058400" cy="1966588"/>
          </a:xfrm>
        </p:spPr>
        <p:txBody>
          <a:bodyPr>
            <a:normAutofit/>
          </a:bodyPr>
          <a:lstStyle/>
          <a:p>
            <a:pPr algn="ctr"/>
            <a:r>
              <a:rPr lang="hr-HR" dirty="0" smtClean="0">
                <a:latin typeface="Calibri" panose="020F0502020204030204" pitchFamily="34" charset="0"/>
              </a:rPr>
              <a:t>Hvala na pažnji!</a:t>
            </a:r>
            <a:endParaRPr lang="hr-HR" dirty="0">
              <a:latin typeface="Calibri" panose="020F0502020204030204" pitchFamily="34" charset="0"/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761" y="2430755"/>
            <a:ext cx="4209833" cy="315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78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alibri Light" panose="020F0302020204030204" pitchFamily="34" charset="0"/>
              </a:rPr>
              <a:t>Domaća zadaća</a:t>
            </a:r>
            <a:endParaRPr lang="hr-HR" dirty="0">
              <a:latin typeface="Calibri Light" panose="020F03020202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69848" y="1994685"/>
            <a:ext cx="10287416" cy="73609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>
                <a:latin typeface="Calibri" panose="020F0502020204030204" pitchFamily="34" charset="0"/>
              </a:rPr>
              <a:t> </a:t>
            </a:r>
            <a:r>
              <a:rPr lang="hr-HR" sz="2400" dirty="0" smtClean="0">
                <a:latin typeface="Calibri" panose="020F0502020204030204" pitchFamily="34" charset="0"/>
              </a:rPr>
              <a:t>proširuje mogućnosti kognitivne i bihevioralne promjene u </a:t>
            </a:r>
            <a:r>
              <a:rPr lang="hr-HR" sz="2400" i="1" dirty="0" smtClean="0">
                <a:latin typeface="Calibri" panose="020F0502020204030204" pitchFamily="34" charset="0"/>
              </a:rPr>
              <a:t>tijeku jednog klijentovog tjedna </a:t>
            </a:r>
            <a:r>
              <a:rPr lang="hr-HR" sz="2400" dirty="0" smtClean="0">
                <a:latin typeface="Calibri" panose="020F0502020204030204" pitchFamily="34" charset="0"/>
              </a:rPr>
              <a:t>kroz: 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1890938" y="3052895"/>
            <a:ext cx="4322618" cy="318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daljnje educiranje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prikupljanje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podataka 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testiranje misli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i vjerovanja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mijenjanje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mišljenja 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uvježbavanje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kognitivnih i    </a:t>
            </a: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bihevioralnih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tehnika 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endParaRPr lang="hr-HR" sz="24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754091" y="3052895"/>
            <a:ext cx="3844637" cy="239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eksperimentiranje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novim ponašanjima 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jačanje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onog što se na terapijskoj seansi učilo </a:t>
            </a:r>
          </a:p>
          <a:p>
            <a:pPr marL="182880" lvl="0" indent="-182880">
              <a:lnSpc>
                <a:spcPct val="90000"/>
              </a:lnSpc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Char char="Ø"/>
            </a:pPr>
            <a:r>
              <a:rPr lang="hr-HR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povećanje </a:t>
            </a:r>
            <a:r>
              <a:rPr lang="hr-HR" sz="2400" dirty="0">
                <a:solidFill>
                  <a:prstClr val="black"/>
                </a:solidFill>
                <a:latin typeface="Calibri" panose="020F0502020204030204" pitchFamily="34" charset="0"/>
              </a:rPr>
              <a:t>osjećaja samoefikasnosti </a:t>
            </a:r>
          </a:p>
        </p:txBody>
      </p:sp>
    </p:spTree>
    <p:extLst>
      <p:ext uri="{BB962C8B-B14F-4D97-AF65-F5344CB8AC3E}">
        <p14:creationId xmlns:p14="http://schemas.microsoft.com/office/powerpoint/2010/main" val="368080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alibri Light" panose="020F0302020204030204" pitchFamily="34" charset="0"/>
              </a:rPr>
              <a:t>1. Zadavanje domaće zadaće</a:t>
            </a:r>
            <a:endParaRPr lang="hr-HR" dirty="0">
              <a:latin typeface="Calibri Light" panose="020F0302020204030204" pitchFamily="34" charset="0"/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hr-HR" sz="2800" dirty="0">
                <a:latin typeface="Calibri" panose="020F0502020204030204" pitchFamily="34" charset="0"/>
              </a:rPr>
              <a:t>u</a:t>
            </a:r>
            <a:r>
              <a:rPr lang="hr-HR" sz="2800" dirty="0" smtClean="0">
                <a:latin typeface="Calibri" panose="020F0502020204030204" pitchFamily="34" charset="0"/>
              </a:rPr>
              <a:t> skladu sa: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sadržajem i ciljevima seanse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krajnjim terapijskim ciljevima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terapeutovom konceptualizacijom klijenta </a:t>
            </a:r>
            <a:endParaRPr lang="hr-HR" sz="24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pismenosti, motivacijom, željom, razinom </a:t>
            </a:r>
            <a:r>
              <a:rPr lang="hr-HR" sz="2400" dirty="0" smtClean="0">
                <a:latin typeface="Calibri" panose="020F0502020204030204" pitchFamily="34" charset="0"/>
              </a:rPr>
              <a:t>uznemirenosti i kognitivnog </a:t>
            </a:r>
            <a:r>
              <a:rPr lang="hr-HR" sz="2400" dirty="0" smtClean="0">
                <a:latin typeface="Calibri" panose="020F0502020204030204" pitchFamily="34" charset="0"/>
              </a:rPr>
              <a:t>funkcioniranja</a:t>
            </a:r>
            <a:r>
              <a:rPr lang="hr-HR" sz="2400" dirty="0">
                <a:latin typeface="Calibri" panose="020F0502020204030204" pitchFamily="34" charset="0"/>
              </a:rPr>
              <a:t> </a:t>
            </a:r>
            <a:r>
              <a:rPr lang="hr-HR" sz="2400" dirty="0" smtClean="0">
                <a:latin typeface="Calibri" panose="020F0502020204030204" pitchFamily="34" charset="0"/>
              </a:rPr>
              <a:t>klijenta</a:t>
            </a:r>
            <a:endParaRPr lang="hr-HR" sz="24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praktičnim </a:t>
            </a:r>
            <a:r>
              <a:rPr lang="hr-HR" sz="2400" dirty="0" err="1" smtClean="0">
                <a:latin typeface="Calibri" panose="020F0502020204030204" pitchFamily="34" charset="0"/>
              </a:rPr>
              <a:t>ograničenjim</a:t>
            </a:r>
            <a:r>
              <a:rPr lang="hr-HR" sz="2400" dirty="0" smtClean="0">
                <a:latin typeface="Calibri" panose="020F0502020204030204" pitchFamily="34" charset="0"/>
              </a:rPr>
              <a:t> (npr. vrijeme)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hr-HR" sz="2400" dirty="0" err="1" smtClean="0">
                <a:latin typeface="Calibri" panose="020F0502020204030204" pitchFamily="34" charset="0"/>
              </a:rPr>
              <a:t>klijentovim</a:t>
            </a:r>
            <a:r>
              <a:rPr lang="hr-HR" sz="2400" dirty="0" smtClean="0">
                <a:latin typeface="Calibri" panose="020F0502020204030204" pitchFamily="34" charset="0"/>
              </a:rPr>
              <a:t> stanjem na terapiji </a:t>
            </a:r>
            <a:endParaRPr lang="hr-HR" sz="2400" dirty="0">
              <a:latin typeface="Calibri" panose="020F0502020204030204" pitchFamily="34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553" y="2093976"/>
            <a:ext cx="4119969" cy="135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57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1079249732"/>
              </p:ext>
            </p:extLst>
          </p:nvPr>
        </p:nvGraphicFramePr>
        <p:xfrm>
          <a:off x="727364" y="342899"/>
          <a:ext cx="10754591" cy="6005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Zaobljeni pravokutnik 10"/>
          <p:cNvSpPr/>
          <p:nvPr/>
        </p:nvSpPr>
        <p:spPr>
          <a:xfrm>
            <a:off x="4738255" y="3325087"/>
            <a:ext cx="2888673" cy="9559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latin typeface="Calibri" panose="020F0502020204030204" pitchFamily="34" charset="0"/>
              </a:rPr>
              <a:t>Tipične redovite domaće zadaće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7273637" y="525604"/>
            <a:ext cx="433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t</a:t>
            </a:r>
            <a:r>
              <a:rPr lang="hr-HR" dirty="0" smtClean="0">
                <a:latin typeface="Calibri" panose="020F0502020204030204" pitchFamily="34" charset="0"/>
              </a:rPr>
              <a:t>ablice aktivnosti 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u</a:t>
            </a:r>
            <a:r>
              <a:rPr lang="hr-HR" dirty="0" smtClean="0">
                <a:latin typeface="Calibri" panose="020F0502020204030204" pitchFamily="34" charset="0"/>
              </a:rPr>
              <a:t>vježbavanje novih vještina i/ili primjena rješenja proizašlih iz rješavanja problema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latin typeface="Calibri" panose="020F0502020204030204" pitchFamily="34" charset="0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9767454" y="1908638"/>
            <a:ext cx="183919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 smtClean="0">
                <a:latin typeface="Calibri" panose="020F0502020204030204" pitchFamily="34" charset="0"/>
              </a:rPr>
              <a:t>„Što mi upravo sada prolazi kroz glavu?” kad god opazi promjenu raspoloženja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k</a:t>
            </a:r>
            <a:r>
              <a:rPr lang="hr-HR" dirty="0" smtClean="0">
                <a:latin typeface="Calibri" panose="020F0502020204030204" pitchFamily="34" charset="0"/>
              </a:rPr>
              <a:t>artice za suočavanje</a:t>
            </a:r>
          </a:p>
          <a:p>
            <a:endParaRPr lang="hr-HR" sz="1600" dirty="0">
              <a:latin typeface="Calibri" panose="020F0502020204030204" pitchFamily="34" charset="0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8967355" y="5091545"/>
            <a:ext cx="21093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č</a:t>
            </a:r>
            <a:r>
              <a:rPr lang="hr-HR" dirty="0" smtClean="0">
                <a:latin typeface="Calibri" panose="020F0502020204030204" pitchFamily="34" charset="0"/>
              </a:rPr>
              <a:t>itati i bilježiti svoje reakcije: s čim se slaže, ne slaže, što želi pitati</a:t>
            </a:r>
            <a:endParaRPr lang="hr-HR" dirty="0">
              <a:latin typeface="Calibri" panose="020F050202020403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841665" y="4603564"/>
            <a:ext cx="26704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b</a:t>
            </a:r>
            <a:r>
              <a:rPr lang="hr-HR" dirty="0" smtClean="0">
                <a:latin typeface="Calibri" panose="020F0502020204030204" pitchFamily="34" charset="0"/>
              </a:rPr>
              <a:t>ilješke i/ili audiovrpce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z</a:t>
            </a:r>
            <a:r>
              <a:rPr lang="hr-HR" dirty="0" smtClean="0">
                <a:latin typeface="Calibri" panose="020F0502020204030204" pitchFamily="34" charset="0"/>
              </a:rPr>
              <a:t>apisivati glavne točke ili zaključke; automatske misli, disfunkcionalna vjerovanja, adaptivne odgovore</a:t>
            </a:r>
            <a:endParaRPr lang="hr-HR" dirty="0">
              <a:latin typeface="Calibri" panose="020F050202020403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841665" y="2263672"/>
            <a:ext cx="19534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</a:rPr>
              <a:t>u</a:t>
            </a:r>
            <a:r>
              <a:rPr lang="hr-HR" dirty="0" smtClean="0">
                <a:latin typeface="Calibri" panose="020F0502020204030204" pitchFamily="34" charset="0"/>
              </a:rPr>
              <a:t>smene ili pismene bilješke</a:t>
            </a:r>
            <a:endParaRPr lang="hr-H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9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1" grpId="0" animBg="1"/>
      <p:bldP spid="2" grpId="0"/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0">
              <a:srgbClr val="AC280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69847" y="779318"/>
            <a:ext cx="10517749" cy="56942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2800" b="1" dirty="0" smtClean="0">
                <a:latin typeface="Calibri" panose="020F0502020204030204" pitchFamily="34" charset="0"/>
              </a:rPr>
              <a:t>    </a:t>
            </a:r>
            <a:r>
              <a:rPr lang="hr-HR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Dodatne domaće zadaće prikladne na ograničenom broju seansi: </a:t>
            </a:r>
          </a:p>
          <a:p>
            <a:pPr marL="0" indent="0">
              <a:buNone/>
            </a:pPr>
            <a:endParaRPr lang="hr-HR" sz="2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>
                <a:latin typeface="Calibri" panose="020F0502020204030204" pitchFamily="34" charset="0"/>
              </a:rPr>
              <a:t> doraditi listu ciljeva i početi s pozitivnim izjavama o sebi</a:t>
            </a:r>
          </a:p>
          <a:p>
            <a:pPr marL="0" indent="0">
              <a:buNone/>
            </a:pPr>
            <a:endParaRPr lang="hr-HR" sz="26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>
                <a:latin typeface="Calibri" panose="020F0502020204030204" pitchFamily="34" charset="0"/>
              </a:rPr>
              <a:t> vrednovanje i odgovaranje na automatske misli </a:t>
            </a:r>
            <a:endParaRPr lang="hr-HR" sz="26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>
                <a:latin typeface="Calibri" panose="020F0502020204030204" pitchFamily="34" charset="0"/>
              </a:rPr>
              <a:t>identificiranje vjerovanja i </a:t>
            </a:r>
            <a:r>
              <a:rPr lang="hr-HR" sz="2600" dirty="0" err="1" smtClean="0">
                <a:latin typeface="Calibri" panose="020F0502020204030204" pitchFamily="34" charset="0"/>
              </a:rPr>
              <a:t>restrukturacija</a:t>
            </a:r>
            <a:r>
              <a:rPr lang="hr-HR" sz="2600" dirty="0" smtClean="0">
                <a:latin typeface="Calibri" panose="020F0502020204030204" pitchFamily="34" charset="0"/>
              </a:rPr>
              <a:t> </a:t>
            </a:r>
            <a:r>
              <a:rPr lang="hr-HR" sz="2600" dirty="0" err="1" smtClean="0">
                <a:latin typeface="Calibri" panose="020F0502020204030204" pitchFamily="34" charset="0"/>
              </a:rPr>
              <a:t>disfunkcionalnih</a:t>
            </a:r>
            <a:r>
              <a:rPr lang="hr-HR" sz="2600" dirty="0" smtClean="0">
                <a:latin typeface="Calibri" panose="020F0502020204030204" pitchFamily="34" charset="0"/>
              </a:rPr>
              <a:t> vjerovanja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>
                <a:latin typeface="Calibri" panose="020F0502020204030204" pitchFamily="34" charset="0"/>
              </a:rPr>
              <a:t> </a:t>
            </a:r>
            <a:r>
              <a:rPr lang="hr-HR" sz="2600" dirty="0" smtClean="0">
                <a:latin typeface="Calibri" panose="020F0502020204030204" pitchFamily="34" charset="0"/>
              </a:rPr>
              <a:t>rad na obrascu bazičnog vjerovanja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>
                <a:latin typeface="Calibri" panose="020F0502020204030204" pitchFamily="34" charset="0"/>
              </a:rPr>
              <a:t> </a:t>
            </a:r>
            <a:r>
              <a:rPr lang="hr-HR" sz="2600" dirty="0" smtClean="0">
                <a:latin typeface="Calibri" panose="020F0502020204030204" pitchFamily="34" charset="0"/>
              </a:rPr>
              <a:t>uvježbavanje novonaučenih vještina, ponašanja „kao da”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>
                <a:latin typeface="Calibri" panose="020F0502020204030204" pitchFamily="34" charset="0"/>
              </a:rPr>
              <a:t> </a:t>
            </a:r>
            <a:r>
              <a:rPr lang="hr-HR" sz="2600" dirty="0" smtClean="0">
                <a:latin typeface="Calibri" panose="020F0502020204030204" pitchFamily="34" charset="0"/>
              </a:rPr>
              <a:t>testiranje misli i vjerovanja pomoću bihevioralnog eksperimenta</a:t>
            </a:r>
          </a:p>
          <a:p>
            <a:pPr marL="0" indent="0">
              <a:buNone/>
            </a:pPr>
            <a:endParaRPr lang="hr-HR" sz="26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>
                <a:latin typeface="Calibri" panose="020F0502020204030204" pitchFamily="34" charset="0"/>
              </a:rPr>
              <a:t> sređivanje terapijskih bilješki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>
                <a:latin typeface="Calibri" panose="020F0502020204030204" pitchFamily="34" charset="0"/>
              </a:rPr>
              <a:t> odgovaranje na automatske misli o završetku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>
                <a:latin typeface="Calibri" panose="020F0502020204030204" pitchFamily="34" charset="0"/>
              </a:rPr>
              <a:t> </a:t>
            </a:r>
            <a:r>
              <a:rPr lang="hr-HR" sz="2600" dirty="0" smtClean="0">
                <a:latin typeface="Calibri" panose="020F0502020204030204" pitchFamily="34" charset="0"/>
              </a:rPr>
              <a:t>osmišljavanje planova za predviđene poteškoće u budućnosti </a:t>
            </a:r>
            <a:endParaRPr lang="hr-HR" sz="2600" dirty="0">
              <a:latin typeface="Calibri" panose="020F0502020204030204" pitchFamily="34" charset="0"/>
            </a:endParaRPr>
          </a:p>
        </p:txBody>
      </p:sp>
      <p:sp>
        <p:nvSpPr>
          <p:cNvPr id="4" name="Desna vitičasta zagrada 3"/>
          <p:cNvSpPr/>
          <p:nvPr/>
        </p:nvSpPr>
        <p:spPr>
          <a:xfrm>
            <a:off x="8346496" y="1517073"/>
            <a:ext cx="426027" cy="6234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5" name="Desna vitičasta zagrada 4"/>
          <p:cNvSpPr/>
          <p:nvPr/>
        </p:nvSpPr>
        <p:spPr>
          <a:xfrm>
            <a:off x="9909897" y="2386940"/>
            <a:ext cx="426027" cy="193567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Desna vitičasta zagrada 5"/>
          <p:cNvSpPr/>
          <p:nvPr/>
        </p:nvSpPr>
        <p:spPr>
          <a:xfrm>
            <a:off x="9230591" y="4800600"/>
            <a:ext cx="426027" cy="152706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9850582" y="5240967"/>
            <a:ext cx="1049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Calibri" panose="020F0502020204030204" pitchFamily="34" charset="0"/>
              </a:rPr>
              <a:t>Završna faza</a:t>
            </a:r>
            <a:endParaRPr lang="hr-HR" sz="2000" dirty="0">
              <a:latin typeface="Calibri" panose="020F050202020403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10631633" y="3111030"/>
            <a:ext cx="1068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Calibri" panose="020F0502020204030204" pitchFamily="34" charset="0"/>
              </a:rPr>
              <a:t>Sljedeće seanse</a:t>
            </a:r>
            <a:endParaRPr lang="hr-HR" sz="2000" dirty="0">
              <a:latin typeface="Calibri" panose="020F0502020204030204" pitchFamily="34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8919729" y="1517073"/>
            <a:ext cx="10477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Calibri" panose="020F0502020204030204" pitchFamily="34" charset="0"/>
              </a:rPr>
              <a:t>Početna seansa</a:t>
            </a:r>
            <a:endParaRPr lang="hr-H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8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alibri Light" panose="020F0302020204030204" pitchFamily="34" charset="0"/>
              </a:rPr>
              <a:t>2. IZVRŠAVANJE DOMAĆE ZADAĆE</a:t>
            </a:r>
            <a:endParaRPr lang="hr-HR" dirty="0">
              <a:latin typeface="Calibri Light" panose="020F0302020204030204" pitchFamily="34" charset="0"/>
            </a:endParaRPr>
          </a:p>
        </p:txBody>
      </p:sp>
      <p:graphicFrame>
        <p:nvGraphicFramePr>
          <p:cNvPr id="13" name="Rezervirano mjesto sadržaja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354547"/>
              </p:ext>
            </p:extLst>
          </p:nvPr>
        </p:nvGraphicFramePr>
        <p:xfrm>
          <a:off x="1069975" y="1787239"/>
          <a:ext cx="10266507" cy="4478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5742"/>
                <a:gridCol w="2360092"/>
                <a:gridCol w="7460673"/>
              </a:tblGrid>
              <a:tr h="455320">
                <a:tc gridSpan="3">
                  <a:txBody>
                    <a:bodyPr/>
                    <a:lstStyle/>
                    <a:p>
                      <a:pPr algn="ctr"/>
                      <a:r>
                        <a:rPr lang="hr-HR" sz="18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Savjeti za povećanje vjerojatnosti uspješnosti izvršavanja domaće zadaće</a:t>
                      </a:r>
                      <a:r>
                        <a:rPr lang="hr-HR" sz="18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i poboljšanje raspoloženja</a:t>
                      </a:r>
                      <a:endParaRPr lang="hr-HR" sz="18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55320">
                <a:tc>
                  <a:txBody>
                    <a:bodyPr/>
                    <a:lstStyle/>
                    <a:p>
                      <a:r>
                        <a:rPr lang="hr-HR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1.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Prilagoditi osobi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klijentove karakteristike, želje, dijagnoza i sadašnji problemi</a:t>
                      </a:r>
                    </a:p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važan je tip zadaće, ali i njena količina (radije lakša, nego preteška)</a:t>
                      </a:r>
                    </a:p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rastavljanje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na prilagodljive korake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5320">
                <a:tc>
                  <a:txBody>
                    <a:bodyPr/>
                    <a:lstStyle/>
                    <a:p>
                      <a:r>
                        <a:rPr lang="hr-HR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2.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Osigurati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objašnjenja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u početku terapeut, a kasnije sam klijent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razmišlja o svrsi određene zadaće</a:t>
                      </a:r>
                    </a:p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poticati svakodnevni rad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785896">
                <a:tc>
                  <a:txBody>
                    <a:bodyPr/>
                    <a:lstStyle/>
                    <a:p>
                      <a:r>
                        <a:rPr lang="hr-HR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3.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Odrediti u suradnji s klijentom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„Mislite li da Vam ovo stvarno može pomoći?” – provjeravati slaže li se klijent s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odabranom zadaćom</a:t>
                      </a:r>
                      <a:endParaRPr lang="hr-HR" sz="2000" dirty="0" smtClean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kasnije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poticati klijenta da si sam zadaje zadaće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5320">
                <a:tc>
                  <a:txBody>
                    <a:bodyPr/>
                    <a:lstStyle/>
                    <a:p>
                      <a:r>
                        <a:rPr lang="hr-HR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4.</a:t>
                      </a:r>
                      <a:endParaRPr lang="hr-HR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„Bez gubitka”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istaknuti korisnost čak i kada se zadaća ne uspije dovršiti</a:t>
                      </a: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smanjiti uznemirenost i osjećaj neuspjeha </a:t>
                      </a:r>
                    </a:p>
                    <a:p>
                      <a:pPr marL="285750" indent="-28575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otkriti prepreke</a:t>
                      </a:r>
                      <a:endParaRPr lang="hr-HR" sz="20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5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709979"/>
              </p:ext>
            </p:extLst>
          </p:nvPr>
        </p:nvGraphicFramePr>
        <p:xfrm>
          <a:off x="955672" y="499918"/>
          <a:ext cx="10339245" cy="6015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797"/>
                <a:gridCol w="2113304"/>
                <a:gridCol w="7606144"/>
              </a:tblGrid>
              <a:tr h="864772"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5.</a:t>
                      </a:r>
                      <a:endParaRPr lang="hr-HR" sz="20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Započeti na seansi 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terapeut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procjenjuje primjerenost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klijentu je lakše nastaviti nego započeti (motivacija za početak rada)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4772"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6.</a:t>
                      </a:r>
                      <a:endParaRPr lang="hr-HR" sz="20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Zapamćivanje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izvršavanja 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na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seansi zapisati koje su zadaće</a:t>
                      </a:r>
                      <a:endParaRPr lang="hr-HR" sz="2000" b="0" dirty="0" smtClean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združiti zadaću s nekom drugom dnevnom aktivnosti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zalijepiti bilješke na vidljivo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mjesto ili koristiti neku drugu tehniku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1019"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7.</a:t>
                      </a:r>
                      <a:endParaRPr lang="hr-HR" sz="20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Predvidjeti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probleme</a:t>
                      </a:r>
                    </a:p>
                    <a:p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(staviti se u položaj klijenta)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Je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li količina zadaće primjerena klijentu?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Je li primjerena njena težina?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Čini li se prezahtjevnom?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Je li logički povezana s klijentovim ciljevima?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Koliko je vjerojatno da će je klijent napraviti?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Koji praktični problemi mogu omesti izvršavanje zadaće?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Koje misli mogu omesti izvršavanje zadaće? 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1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Strategije za otkrivanje i rješavanje potencijalnih problema ukoliko terapeut nije 90-100% siguran 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= </a:t>
                      </a:r>
                      <a:r>
                        <a:rPr lang="hr-HR" sz="2000" b="0" i="1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proba ponašanja; predlaganje drugačije zadaće; racionalno-emocionalno igranje uloga </a:t>
                      </a:r>
                      <a:endParaRPr lang="hr-HR" sz="2000" b="0" i="1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64772"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8.</a:t>
                      </a:r>
                      <a:endParaRPr lang="hr-HR" sz="20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Pripremiti se na moguće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negativne ishode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unaprijed</a:t>
                      </a: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 razgovarati o mogućim problemima i smanjiti demoralizaciju kada klijent kritizira sebe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baseline="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</a:rPr>
                        <a:t>unaprijed odgovoriti na automatske misli </a:t>
                      </a:r>
                      <a:endParaRPr lang="hr-HR" sz="2000" b="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98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alibri Light" panose="020F0302020204030204" pitchFamily="34" charset="0"/>
              </a:rPr>
              <a:t>3. Konceptualizacija Teškoća</a:t>
            </a:r>
            <a:endParaRPr lang="hr-HR" dirty="0">
              <a:latin typeface="Calibri Light" panose="020F0302020204030204" pitchFamily="34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69848" y="1773936"/>
            <a:ext cx="4754880" cy="640080"/>
          </a:xfrm>
        </p:spPr>
        <p:txBody>
          <a:bodyPr>
            <a:normAutofit/>
          </a:bodyPr>
          <a:lstStyle/>
          <a:p>
            <a:r>
              <a:rPr lang="hr-HR" sz="2800" dirty="0" smtClean="0">
                <a:latin typeface="Calibri" panose="020F0502020204030204" pitchFamily="34" charset="0"/>
              </a:rPr>
              <a:t>Praktični problemi</a:t>
            </a:r>
            <a:endParaRPr lang="hr-HR" sz="2800" dirty="0">
              <a:latin typeface="Calibri" panose="020F050202020403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069848" y="2414016"/>
            <a:ext cx="4754880" cy="408030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izvršavanje zadaće u posljednjem trenutku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zaboravljanje objašnjenja za zadaću (zabilježiti svrhu)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neorganiziranost (bilješke, dijagrami, kalendari, rokovnici, nazvati terapeuta kada napravi zadaću)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 smtClean="0">
                <a:latin typeface="Calibri" panose="020F0502020204030204" pitchFamily="34" charset="0"/>
              </a:rPr>
              <a:t>teškoće sa zadaćom (preteška ili loše osmišljena pri čemu terapeut ima mogućnost: (1) biti model i priznati pogrešku, (2) izgraditi odnos,(3) pokazati interes, (4) dati uvid klijentu) </a:t>
            </a:r>
            <a:endParaRPr lang="hr-HR" sz="2400" dirty="0">
              <a:latin typeface="Calibri" panose="020F0502020204030204" pitchFamily="34" charset="0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373368" y="1773936"/>
            <a:ext cx="4754880" cy="640080"/>
          </a:xfrm>
        </p:spPr>
        <p:txBody>
          <a:bodyPr>
            <a:normAutofit/>
          </a:bodyPr>
          <a:lstStyle/>
          <a:p>
            <a:r>
              <a:rPr lang="hr-HR" sz="2800" dirty="0" smtClean="0">
                <a:latin typeface="Calibri" panose="020F0502020204030204" pitchFamily="34" charset="0"/>
              </a:rPr>
              <a:t>Psihološki problemi</a:t>
            </a:r>
            <a:endParaRPr lang="hr-HR" sz="2800" dirty="0">
              <a:latin typeface="Calibri" panose="020F0502020204030204" pitchFamily="34" charset="0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373368" y="2414016"/>
            <a:ext cx="4754880" cy="329184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200" dirty="0">
                <a:latin typeface="Calibri" panose="020F0502020204030204" pitchFamily="34" charset="0"/>
              </a:rPr>
              <a:t>n</a:t>
            </a:r>
            <a:r>
              <a:rPr lang="hr-HR" sz="2200" dirty="0" smtClean="0">
                <a:latin typeface="Calibri" panose="020F0502020204030204" pitchFamily="34" charset="0"/>
              </a:rPr>
              <a:t>egativna predviđanja (identificirati i modificirati disfunkcionalne misli vezane uz domaću zadaću – izvesti eksperiment na seansi)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>
                <a:latin typeface="Calibri" panose="020F0502020204030204" pitchFamily="34" charset="0"/>
              </a:rPr>
              <a:t>p</a:t>
            </a:r>
            <a:r>
              <a:rPr lang="hr-HR" sz="2200" dirty="0" smtClean="0">
                <a:latin typeface="Calibri" panose="020F0502020204030204" pitchFamily="34" charset="0"/>
              </a:rPr>
              <a:t>recjenjivanje zahtjeva domaće zadaće (neugodnosti i teškoće – provjeriti o čemu je riječ)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>
                <a:latin typeface="Calibri" panose="020F0502020204030204" pitchFamily="34" charset="0"/>
              </a:rPr>
              <a:t>p</a:t>
            </a:r>
            <a:r>
              <a:rPr lang="hr-HR" sz="2200" dirty="0" smtClean="0">
                <a:latin typeface="Calibri" panose="020F0502020204030204" pitchFamily="34" charset="0"/>
              </a:rPr>
              <a:t>erfekcionizam (uvesti zadatke koji uključuju pogrešku)</a:t>
            </a:r>
            <a:endParaRPr lang="hr-HR" sz="22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251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69848" y="728610"/>
            <a:ext cx="4754880" cy="640080"/>
          </a:xfrm>
        </p:spPr>
        <p:txBody>
          <a:bodyPr>
            <a:noAutofit/>
          </a:bodyPr>
          <a:lstStyle/>
          <a:p>
            <a:r>
              <a:rPr lang="hr-HR" sz="2800" dirty="0" smtClean="0">
                <a:latin typeface="Calibri" panose="020F0502020204030204" pitchFamily="34" charset="0"/>
              </a:rPr>
              <a:t>Psihološki problemi maskirani u praktične</a:t>
            </a:r>
            <a:endParaRPr lang="hr-HR" sz="2800" dirty="0">
              <a:latin typeface="Calibri" panose="020F050202020403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966355" y="1652155"/>
            <a:ext cx="4858373" cy="443691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200" dirty="0">
                <a:latin typeface="Calibri" panose="020F0502020204030204" pitchFamily="34" charset="0"/>
              </a:rPr>
              <a:t>p</a:t>
            </a:r>
            <a:r>
              <a:rPr lang="hr-HR" sz="2200" dirty="0" smtClean="0">
                <a:latin typeface="Calibri" panose="020F0502020204030204" pitchFamily="34" charset="0"/>
              </a:rPr>
              <a:t>rovjeriti postoje li misli ili vjerovanja koja su ometajući čimbenici ukoliko se izoliraju praktični problemi (npr. nedostatak vremena, snage ili mogućnosti)</a:t>
            </a:r>
            <a:r>
              <a:rPr lang="hr-HR" dirty="0" smtClean="0">
                <a:latin typeface="Calibri" panose="020F0502020204030204" pitchFamily="34" charset="0"/>
              </a:rPr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 smtClean="0">
                <a:latin typeface="Calibri" panose="020F0502020204030204" pitchFamily="34" charset="0"/>
              </a:rPr>
              <a:t>„Hoće li </a:t>
            </a:r>
            <a:r>
              <a:rPr lang="hr-HR" sz="2200" dirty="0">
                <a:latin typeface="Calibri" panose="020F0502020204030204" pitchFamily="34" charset="0"/>
              </a:rPr>
              <a:t>V</a:t>
            </a:r>
            <a:r>
              <a:rPr lang="hr-HR" sz="2200" dirty="0" smtClean="0">
                <a:latin typeface="Calibri" panose="020F0502020204030204" pitchFamily="34" charset="0"/>
              </a:rPr>
              <a:t>am još nešto smetati u izvršavanju domaće zadaće ako se pretvaramo da su praktični problemi nestali?”</a:t>
            </a:r>
            <a:endParaRPr lang="hr-HR" sz="2200" dirty="0">
              <a:latin typeface="Calibri" panose="020F0502020204030204" pitchFamily="34" charset="0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364224" y="728610"/>
            <a:ext cx="4754880" cy="640080"/>
          </a:xfrm>
        </p:spPr>
        <p:txBody>
          <a:bodyPr>
            <a:noAutofit/>
          </a:bodyPr>
          <a:lstStyle/>
          <a:p>
            <a:r>
              <a:rPr lang="hr-HR" sz="2800" dirty="0" smtClean="0">
                <a:latin typeface="Calibri" panose="020F0502020204030204" pitchFamily="34" charset="0"/>
              </a:rPr>
              <a:t>Problemi vezani uz terapeutove misli </a:t>
            </a:r>
            <a:endParaRPr lang="hr-HR" sz="2800" dirty="0">
              <a:latin typeface="Calibri" panose="020F0502020204030204" pitchFamily="34" charset="0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364223" y="1652155"/>
            <a:ext cx="4889131" cy="44369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200" i="1" dirty="0" smtClean="0">
                <a:latin typeface="Calibri" panose="020F0502020204030204" pitchFamily="34" charset="0"/>
              </a:rPr>
              <a:t>Tipične terapeutove disfunkcionalne misli: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 smtClean="0">
                <a:latin typeface="Calibri" panose="020F0502020204030204" pitchFamily="34" charset="0"/>
              </a:rPr>
              <a:t>„Uvrijedit </a:t>
            </a:r>
            <a:r>
              <a:rPr lang="hr-HR" sz="2200" dirty="0">
                <a:latin typeface="Calibri" panose="020F0502020204030204" pitchFamily="34" charset="0"/>
              </a:rPr>
              <a:t>ć</a:t>
            </a:r>
            <a:r>
              <a:rPr lang="hr-HR" sz="2200" dirty="0" smtClean="0">
                <a:latin typeface="Calibri" panose="020F0502020204030204" pitchFamily="34" charset="0"/>
              </a:rPr>
              <a:t>e se ako mu predložim da pokuša s praćenjem i bilježenjem zadaće.”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 smtClean="0">
                <a:latin typeface="Calibri" panose="020F0502020204030204" pitchFamily="34" charset="0"/>
              </a:rPr>
              <a:t>„Naljutit će se ako mu se suprotstavim.”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 smtClean="0">
                <a:latin typeface="Calibri" panose="020F0502020204030204" pitchFamily="34" charset="0"/>
              </a:rPr>
              <a:t>„Povrijedit ću ga ako budem istraživao razloge neizvršavanja domaće zadaće.”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 smtClean="0">
                <a:latin typeface="Calibri" panose="020F0502020204030204" pitchFamily="34" charset="0"/>
              </a:rPr>
              <a:t>„Previše je nježan da bi se izložio anksioznoj situaciji.”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200" dirty="0" smtClean="0">
                <a:latin typeface="Calibri" panose="020F0502020204030204" pitchFamily="34" charset="0"/>
              </a:rPr>
              <a:t>„Sada je preopterećen drugim stvarima.”</a:t>
            </a:r>
            <a:endParaRPr lang="hr-HR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57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sta drva">
  <a:themeElements>
    <a:clrScheme name="Vrsta drv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rsta drv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sta drv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Vrsta drva</Template>
  <TotalTime>574</TotalTime>
  <Words>855</Words>
  <Application>Microsoft Office PowerPoint</Application>
  <PresentationFormat>Široki zaslon</PresentationFormat>
  <Paragraphs>123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Rockwell Condensed</vt:lpstr>
      <vt:lpstr>Wingdings</vt:lpstr>
      <vt:lpstr>Vrsta drva</vt:lpstr>
      <vt:lpstr>Uloga domaće zadaće u bkt</vt:lpstr>
      <vt:lpstr>Domaća zadaća</vt:lpstr>
      <vt:lpstr>1. Zadavanje domaće zadaće</vt:lpstr>
      <vt:lpstr>PowerPointova prezentacija</vt:lpstr>
      <vt:lpstr>PowerPointova prezentacija</vt:lpstr>
      <vt:lpstr>2. IZVRŠAVANJE DOMAĆE ZADAĆE</vt:lpstr>
      <vt:lpstr>PowerPointova prezentacija</vt:lpstr>
      <vt:lpstr>3. Konceptualizacija Teškoća</vt:lpstr>
      <vt:lpstr>PowerPointova prezentacija</vt:lpstr>
      <vt:lpstr>4. PREGLED DOMAĆE ZADAĆE</vt:lpstr>
      <vt:lpstr>Hvala na pažnji!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DOMAĆA ZADAĆA</dc:title>
  <dc:creator>Ana</dc:creator>
  <cp:lastModifiedBy>Ana</cp:lastModifiedBy>
  <cp:revision>66</cp:revision>
  <dcterms:created xsi:type="dcterms:W3CDTF">2018-11-20T15:07:38Z</dcterms:created>
  <dcterms:modified xsi:type="dcterms:W3CDTF">2018-12-03T19:49:58Z</dcterms:modified>
</cp:coreProperties>
</file>