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0" r:id="rId10"/>
    <p:sldId id="271" r:id="rId11"/>
    <p:sldId id="272" r:id="rId12"/>
    <p:sldId id="263" r:id="rId13"/>
    <p:sldId id="264" r:id="rId14"/>
    <p:sldId id="265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669088" cy="9926638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4660"/>
  </p:normalViewPr>
  <p:slideViewPr>
    <p:cSldViewPr>
      <p:cViewPr>
        <p:scale>
          <a:sx n="90" d="100"/>
          <a:sy n="90" d="100"/>
        </p:scale>
        <p:origin x="-1339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89" tIns="45994" rIns="91989" bIns="4599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89" tIns="45994" rIns="91989" bIns="4599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89" tIns="45994" rIns="91989" bIns="4599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89" tIns="45994" rIns="91989" bIns="4599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877C27A-FDFC-4B0C-80AF-7F5343361C6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2175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89" tIns="45994" rIns="91989" bIns="4599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89" tIns="45994" rIns="91989" bIns="4599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89" tIns="45994" rIns="91989" bIns="459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 smtClean="0"/>
              <a:t>Kliknite da biste uredili stilove teksta matrice</a:t>
            </a:r>
          </a:p>
          <a:p>
            <a:pPr lvl="1"/>
            <a:r>
              <a:rPr lang="hr-HR" noProof="0" smtClean="0"/>
              <a:t>Druga razina</a:t>
            </a:r>
          </a:p>
          <a:p>
            <a:pPr lvl="2"/>
            <a:r>
              <a:rPr lang="hr-HR" noProof="0" smtClean="0"/>
              <a:t>Treća razina</a:t>
            </a:r>
          </a:p>
          <a:p>
            <a:pPr lvl="3"/>
            <a:r>
              <a:rPr lang="hr-HR" noProof="0" smtClean="0"/>
              <a:t>Četvrta razina</a:t>
            </a:r>
          </a:p>
          <a:p>
            <a:pPr lvl="4"/>
            <a:r>
              <a:rPr lang="hr-HR" noProof="0" smtClean="0"/>
              <a:t>Peta razina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89" tIns="45994" rIns="91989" bIns="4599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89" tIns="45994" rIns="91989" bIns="4599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36DAAFC-6A4C-4767-8D82-2BCD35BD760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2636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A5E41-3D13-44C9-B7C0-723EB633078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80A0F-FFD3-470C-B8D8-50245341811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B7ED0-6B84-4EE4-A7E6-6A16A6603B6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1B129-934E-4D99-8BC8-4186AF95074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7427B-852A-41EE-A28A-8D391F70902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C9555-9480-469F-B2C1-45060FF5199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B085A-E922-46C2-945D-56FE3F12DB2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9EED8-FC71-47E2-AAB5-7AE24C0A5D3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47E2D-1260-4CA5-A386-7FA78CD71A5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87985-EE05-4BEE-8722-7E6CC99BD7A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 smtClean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2F35B-44C8-4993-B0F9-63D0AEBB809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21507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sr-Latn-CS"/>
            </a:p>
          </p:txBody>
        </p:sp>
        <p:pic>
          <p:nvPicPr>
            <p:cNvPr id="1033" name="Picture 4" descr="slidemaster_med3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150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 naslova matrice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3547321F-B756-4A99-BB7D-DBA504835AA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slov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hr-HR" dirty="0" err="1" smtClean="0"/>
              <a:t>Plamenka</a:t>
            </a:r>
            <a:r>
              <a:rPr lang="hr-HR" dirty="0" smtClean="0"/>
              <a:t> </a:t>
            </a:r>
            <a:r>
              <a:rPr lang="hr-HR" dirty="0" err="1" smtClean="0"/>
              <a:t>Perko</a:t>
            </a:r>
            <a:endParaRPr lang="hr-HR" dirty="0" smtClean="0"/>
          </a:p>
          <a:p>
            <a:r>
              <a:rPr lang="hr-HR" sz="2400" dirty="0" smtClean="0"/>
              <a:t>15.12.2018.g.</a:t>
            </a:r>
            <a:endParaRPr lang="hr-HR" sz="2400" dirty="0"/>
          </a:p>
        </p:txBody>
      </p:sp>
      <p:sp>
        <p:nvSpPr>
          <p:cNvPr id="3" name="Naslov 2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hr-HR" dirty="0" smtClean="0"/>
              <a:t>Uloga domaće </a:t>
            </a:r>
            <a:r>
              <a:rPr lang="hr-HR" dirty="0" smtClean="0"/>
              <a:t>zadaće </a:t>
            </a:r>
            <a:r>
              <a:rPr lang="hr-HR" dirty="0" smtClean="0"/>
              <a:t>u </a:t>
            </a:r>
            <a:br>
              <a:rPr lang="hr-HR" dirty="0" smtClean="0"/>
            </a:br>
            <a:r>
              <a:rPr lang="hr-HR" dirty="0" smtClean="0"/>
              <a:t>BKT-u</a:t>
            </a:r>
            <a:br>
              <a:rPr lang="hr-HR" dirty="0" smtClean="0"/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80962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 smtClean="0"/>
              <a:t>POVEĆANJE VJEROJATNOSTI USPJEŠNE DOMAĆE ZADAĆE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 smtClean="0"/>
              <a:t>DZ prilagoditi osobi</a:t>
            </a:r>
          </a:p>
          <a:p>
            <a:r>
              <a:rPr lang="hr-HR" sz="2800" dirty="0" smtClean="0"/>
              <a:t>Osigurati objašnjenje</a:t>
            </a:r>
          </a:p>
          <a:p>
            <a:r>
              <a:rPr lang="hr-HR" sz="2800" dirty="0" smtClean="0"/>
              <a:t>Suradnja s pacijentom</a:t>
            </a:r>
          </a:p>
          <a:p>
            <a:r>
              <a:rPr lang="hr-HR" sz="2800" dirty="0" smtClean="0"/>
              <a:t>Osigurati </a:t>
            </a:r>
            <a:r>
              <a:rPr lang="hr-HR" sz="2800" dirty="0" smtClean="0"/>
              <a:t>da DZ bude izvodljiva kako bi klijent sigurno doživio uspjeh</a:t>
            </a:r>
            <a:endParaRPr lang="hr-HR" sz="2800" dirty="0" smtClean="0"/>
          </a:p>
          <a:p>
            <a:r>
              <a:rPr lang="hr-HR" sz="2800" dirty="0" smtClean="0"/>
              <a:t>Započeti na seansi</a:t>
            </a:r>
          </a:p>
          <a:p>
            <a:r>
              <a:rPr lang="hr-HR" sz="2800" dirty="0" smtClean="0"/>
              <a:t>Podučiti tehnikama nezaboravljanja</a:t>
            </a:r>
          </a:p>
          <a:p>
            <a:r>
              <a:rPr lang="hr-HR" sz="2800" dirty="0" smtClean="0"/>
              <a:t>Predvidjeti moguće probleme</a:t>
            </a:r>
          </a:p>
          <a:p>
            <a:r>
              <a:rPr lang="hr-HR" sz="2800" dirty="0" smtClean="0"/>
              <a:t>Priprema na negativne ishode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649377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Prilagođavanje DZ osobi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Ne/shvaćanje modela, identifikacije </a:t>
            </a:r>
            <a:r>
              <a:rPr lang="hr-HR" dirty="0" smtClean="0"/>
              <a:t>NA</a:t>
            </a:r>
            <a:r>
              <a:rPr lang="hr-HR" dirty="0" smtClean="0"/>
              <a:t>M</a:t>
            </a:r>
            <a:endParaRPr lang="hr-HR" dirty="0" smtClean="0"/>
          </a:p>
          <a:p>
            <a:r>
              <a:rPr lang="hr-HR" dirty="0" smtClean="0"/>
              <a:t>Količina DZ</a:t>
            </a:r>
          </a:p>
          <a:p>
            <a:r>
              <a:rPr lang="hr-HR" dirty="0" smtClean="0"/>
              <a:t>Prilagodljivi koraci</a:t>
            </a:r>
          </a:p>
          <a:p>
            <a:endParaRPr lang="hr-HR" dirty="0"/>
          </a:p>
          <a:p>
            <a:r>
              <a:rPr lang="hr-HR" dirty="0" smtClean="0"/>
              <a:t>Predvidjeti moguće teškoće </a:t>
            </a:r>
          </a:p>
          <a:p>
            <a:r>
              <a:rPr lang="hr-HR" dirty="0" smtClean="0"/>
              <a:t>Uvijek započinjati s lakšim zadacima (osjećaj uspjeha…)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094827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040160"/>
          </a:xfrm>
        </p:spPr>
        <p:txBody>
          <a:bodyPr/>
          <a:lstStyle/>
          <a:p>
            <a:r>
              <a:rPr lang="hr-HR" dirty="0" smtClean="0"/>
              <a:t>Osiguravanje objašnjenja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38400" y="1268760"/>
            <a:ext cx="6400800" cy="4827240"/>
          </a:xfrm>
        </p:spPr>
        <p:txBody>
          <a:bodyPr/>
          <a:lstStyle/>
          <a:p>
            <a:r>
              <a:rPr lang="hr-HR" dirty="0" smtClean="0"/>
              <a:t>Razumijevanje razloga zašto pacijent nešto radi povećava vjerojatnost izvršenja DZ</a:t>
            </a:r>
          </a:p>
          <a:p>
            <a:r>
              <a:rPr lang="hr-HR" dirty="0" smtClean="0"/>
              <a:t>„Što mislite da bi bio smisao izvršenja tog zadatka?”</a:t>
            </a:r>
          </a:p>
          <a:p>
            <a:r>
              <a:rPr lang="hr-HR" dirty="0" smtClean="0"/>
              <a:t>Naglasiti da će se </a:t>
            </a:r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brže</a:t>
            </a:r>
            <a:r>
              <a:rPr lang="hr-HR" dirty="0" smtClean="0"/>
              <a:t> osjećati bolje ako će redovito izvršavati DZ</a:t>
            </a:r>
          </a:p>
          <a:p>
            <a:r>
              <a:rPr lang="hr-HR" dirty="0" smtClean="0"/>
              <a:t>Naglasiti važnost </a:t>
            </a:r>
            <a:r>
              <a:rPr lang="hr-HR" dirty="0" smtClean="0">
                <a:solidFill>
                  <a:srgbClr val="FF0000"/>
                </a:solidFill>
              </a:rPr>
              <a:t>svakodnevnog</a:t>
            </a:r>
            <a:r>
              <a:rPr lang="hr-HR" dirty="0" smtClean="0"/>
              <a:t> izvršavanja DZ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561028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Određivanje DZ u suradnji s pacijentom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Razumijevanje DZ i </a:t>
            </a:r>
            <a:r>
              <a:rPr lang="hr-H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slaganje</a:t>
            </a:r>
            <a:r>
              <a:rPr lang="hr-HR" dirty="0" smtClean="0"/>
              <a:t> s njom</a:t>
            </a:r>
          </a:p>
          <a:p>
            <a:r>
              <a:rPr lang="hr-HR" dirty="0" smtClean="0"/>
              <a:t>„Želite li to napraviti prvo u mislima, a onda ćemo zajedno na seansi DZ ispuniti zajedno?”</a:t>
            </a:r>
          </a:p>
          <a:p>
            <a:r>
              <a:rPr lang="hr-HR" dirty="0" smtClean="0"/>
              <a:t>„Što mislite o tome da…”</a:t>
            </a:r>
          </a:p>
          <a:p>
            <a:r>
              <a:rPr lang="hr-HR" dirty="0" smtClean="0"/>
              <a:t>„Kako ćete se nositi s problemom ako se pojavi?”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8108231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112168"/>
          </a:xfrm>
        </p:spPr>
        <p:txBody>
          <a:bodyPr/>
          <a:lstStyle/>
          <a:p>
            <a:r>
              <a:rPr lang="hr-HR" dirty="0" smtClean="0"/>
              <a:t>Zadavanje zadaće „bez gubitka”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38400" y="1412776"/>
            <a:ext cx="6400800" cy="4683224"/>
          </a:xfrm>
        </p:spPr>
        <p:txBody>
          <a:bodyPr/>
          <a:lstStyle/>
          <a:p>
            <a:r>
              <a:rPr lang="hr-HR" sz="2800" dirty="0" smtClean="0"/>
              <a:t>Možemo dobiti korisne podatke čak i ako pacijent ne izvrši DZ </a:t>
            </a:r>
            <a:r>
              <a:rPr lang="hr-HR" sz="2800" dirty="0" smtClean="0">
                <a:sym typeface="Wingdings" pitchFamily="2" charset="2"/>
              </a:rPr>
              <a:t> umanjivanje uznemirenosti kod pacijenta, okrivljavanja sebe</a:t>
            </a:r>
          </a:p>
          <a:p>
            <a:r>
              <a:rPr lang="hr-HR" sz="2800" dirty="0" smtClean="0">
                <a:sym typeface="Wingdings" pitchFamily="2" charset="2"/>
              </a:rPr>
              <a:t>„…koje misli su vas ometale dok ste pokušali izvršiti DZ…?”</a:t>
            </a:r>
          </a:p>
          <a:p>
            <a:r>
              <a:rPr lang="hr-HR" sz="2800" dirty="0" smtClean="0">
                <a:sym typeface="Wingdings" pitchFamily="2" charset="2"/>
              </a:rPr>
              <a:t>Otkriti psihološke i/ili praktične probleme koji ometaju pacijenta u izvršavanju DZ (izostanak pomaka, izvršava DZ u zadnji tren umjesto svakodnevno, ne izvršava uopće…)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88665240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392088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38400" y="260648"/>
            <a:ext cx="6400800" cy="6192688"/>
          </a:xfrm>
        </p:spPr>
        <p:txBody>
          <a:bodyPr/>
          <a:lstStyle/>
          <a:p>
            <a:pPr marL="0" indent="0">
              <a:buNone/>
            </a:pPr>
            <a:endParaRPr lang="hr-HR" sz="30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hr-HR" sz="3000" dirty="0" smtClean="0">
                <a:solidFill>
                  <a:schemeClr val="tx2">
                    <a:lumMod val="75000"/>
                  </a:schemeClr>
                </a:solidFill>
              </a:rPr>
              <a:t>Započinjanje </a:t>
            </a:r>
            <a:r>
              <a:rPr lang="hr-HR" sz="3000" dirty="0" smtClean="0">
                <a:solidFill>
                  <a:schemeClr val="tx2">
                    <a:lumMod val="75000"/>
                  </a:schemeClr>
                </a:solidFill>
              </a:rPr>
              <a:t>DZ na seansi</a:t>
            </a:r>
          </a:p>
          <a:p>
            <a:pPr>
              <a:buFont typeface="Wingdings" pitchFamily="2" charset="2"/>
              <a:buChar char="§"/>
            </a:pPr>
            <a:r>
              <a:rPr lang="hr-HR" sz="3000" dirty="0" smtClean="0"/>
              <a:t> </a:t>
            </a:r>
            <a:r>
              <a:rPr lang="hr-HR" sz="2900" dirty="0" smtClean="0"/>
              <a:t>Terapeut procjenjuje je li DZ primjerena po težini</a:t>
            </a:r>
            <a:endParaRPr lang="hr-HR" sz="2900" dirty="0" smtClean="0"/>
          </a:p>
          <a:p>
            <a:pPr marL="0" indent="0">
              <a:buNone/>
            </a:pPr>
            <a:r>
              <a:rPr lang="hr-HR" sz="3000" dirty="0" smtClean="0">
                <a:solidFill>
                  <a:schemeClr val="tx2">
                    <a:lumMod val="75000"/>
                  </a:schemeClr>
                </a:solidFill>
              </a:rPr>
              <a:t>Zapamćivanje </a:t>
            </a:r>
            <a:r>
              <a:rPr lang="hr-HR" sz="3000" dirty="0">
                <a:solidFill>
                  <a:schemeClr val="tx2">
                    <a:lumMod val="75000"/>
                  </a:schemeClr>
                </a:solidFill>
              </a:rPr>
              <a:t>DZ</a:t>
            </a:r>
            <a:endParaRPr lang="hr-HR" sz="30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hr-HR" sz="2900" dirty="0" smtClean="0"/>
              <a:t>  strategije</a:t>
            </a:r>
            <a:r>
              <a:rPr lang="hr-HR" sz="2900" dirty="0"/>
              <a:t>:</a:t>
            </a:r>
          </a:p>
          <a:p>
            <a:pPr>
              <a:buFont typeface="Wingdings" pitchFamily="2" charset="2"/>
              <a:buChar char="§"/>
            </a:pPr>
            <a:r>
              <a:rPr lang="hr-HR" sz="2900" dirty="0" smtClean="0"/>
              <a:t>  Združiti </a:t>
            </a:r>
            <a:r>
              <a:rPr lang="hr-HR" sz="2900" dirty="0"/>
              <a:t>DZ s nekom drugom dnevnom aktivnosti </a:t>
            </a:r>
          </a:p>
          <a:p>
            <a:pPr>
              <a:buFont typeface="Wingdings" pitchFamily="2" charset="2"/>
              <a:buChar char="§"/>
            </a:pPr>
            <a:r>
              <a:rPr lang="hr-HR" sz="2900" dirty="0" smtClean="0"/>
              <a:t>  Zalijepiti </a:t>
            </a:r>
            <a:r>
              <a:rPr lang="hr-HR" sz="2900" dirty="0"/>
              <a:t>bilješke na hladnjaku, ogledalu u kupaonici</a:t>
            </a:r>
          </a:p>
          <a:p>
            <a:pPr>
              <a:buFont typeface="Wingdings" pitchFamily="2" charset="2"/>
              <a:buChar char="§"/>
            </a:pPr>
            <a:r>
              <a:rPr lang="hr-HR" sz="2900" dirty="0" smtClean="0"/>
              <a:t>  Rješavanje </a:t>
            </a:r>
            <a:r>
              <a:rPr lang="hr-HR" sz="2900" dirty="0"/>
              <a:t>problema – slušati audio bilješke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8856106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Predviđanje problema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Procjena izvršenja DZ (0-100%)</a:t>
            </a:r>
          </a:p>
          <a:p>
            <a:r>
              <a:rPr lang="hr-HR" dirty="0"/>
              <a:t>Ispod 90% - upotreba neke od strategija:</a:t>
            </a:r>
          </a:p>
          <a:p>
            <a:r>
              <a:rPr lang="hr-HR" dirty="0"/>
              <a:t>1. Proba ponašanja – izazvana predodžba za otkrivanje i rješavanje potencijalnih problema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875218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112168"/>
          </a:xfrm>
        </p:spPr>
        <p:txBody>
          <a:bodyPr/>
          <a:lstStyle/>
          <a:p>
            <a:r>
              <a:rPr lang="hr-HR" dirty="0" smtClean="0"/>
              <a:t>Priprema za moguće negativne ishode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Tražiti </a:t>
            </a:r>
            <a:r>
              <a:rPr lang="hr-HR" dirty="0" smtClean="0"/>
              <a:t>od pacijenta da odgovori na predviđene </a:t>
            </a:r>
            <a:r>
              <a:rPr lang="hr-HR" dirty="0" smtClean="0"/>
              <a:t>NAM</a:t>
            </a: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Unaprijed razmotriti situaciju kako bi pacijenta poštedjeli samokritike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8703961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KONCEPTUALIZACIJA TEŠKOĆA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Praktični problemi: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  Izvršavanje </a:t>
            </a:r>
            <a:r>
              <a:rPr lang="hr-HR" dirty="0" smtClean="0"/>
              <a:t>DZ u posljednjem trenutku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  Zaboravljanje </a:t>
            </a:r>
            <a:r>
              <a:rPr lang="hr-HR" dirty="0" smtClean="0"/>
              <a:t>objašnjenja na zadaću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  Neorganiziranost</a:t>
            </a:r>
            <a:endParaRPr lang="hr-HR" dirty="0" smtClean="0"/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  Teškoće </a:t>
            </a:r>
            <a:r>
              <a:rPr lang="hr-HR" dirty="0" smtClean="0"/>
              <a:t>sa </a:t>
            </a:r>
            <a:r>
              <a:rPr lang="hr-HR" dirty="0" smtClean="0"/>
              <a:t>zadaćom-</a:t>
            </a:r>
            <a:r>
              <a:rPr lang="hr-HR" dirty="0" err="1" smtClean="0"/>
              <a:t>terapeutova</a:t>
            </a:r>
            <a:r>
              <a:rPr lang="hr-HR" dirty="0" smtClean="0"/>
              <a:t> greška</a:t>
            </a:r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654818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392088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38400" y="908720"/>
            <a:ext cx="6400800" cy="5187280"/>
          </a:xfrm>
        </p:spPr>
        <p:txBody>
          <a:bodyPr/>
          <a:lstStyle/>
          <a:p>
            <a:r>
              <a:rPr lang="hr-HR" dirty="0"/>
              <a:t>Psihološki problemi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  Negativna </a:t>
            </a:r>
            <a:r>
              <a:rPr lang="hr-HR" dirty="0" smtClean="0"/>
              <a:t>predviđanja</a:t>
            </a:r>
          </a:p>
          <a:p>
            <a:pPr>
              <a:buFont typeface="Wingdings" pitchFamily="2" charset="2"/>
              <a:buChar char="§"/>
            </a:pPr>
            <a:r>
              <a:rPr lang="hr-HR" smtClean="0"/>
              <a:t>  Precjenjivanje </a:t>
            </a:r>
            <a:r>
              <a:rPr lang="hr-HR" dirty="0" smtClean="0"/>
              <a:t>zahtjeva DZ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  </a:t>
            </a:r>
            <a:r>
              <a:rPr lang="hr-HR" dirty="0" err="1" smtClean="0"/>
              <a:t>P</a:t>
            </a:r>
            <a:r>
              <a:rPr lang="hr-HR" dirty="0" err="1" smtClean="0"/>
              <a:t>erfekcionizam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063245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608112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38400" y="980728"/>
            <a:ext cx="6400800" cy="5115272"/>
          </a:xfrm>
        </p:spPr>
        <p:txBody>
          <a:bodyPr/>
          <a:lstStyle/>
          <a:p>
            <a:r>
              <a:rPr lang="hr-HR" sz="2800" dirty="0" smtClean="0"/>
              <a:t>Terapeut DZ-om nastoji proširiti mogućnost promjene u tijeku jednog pacijentova tjedna</a:t>
            </a:r>
          </a:p>
          <a:p>
            <a:r>
              <a:rPr lang="hr-HR" sz="2800" dirty="0" smtClean="0"/>
              <a:t>DZ omogućava pacijentu daljnje educiranje, prikupljanje podataka, testiranje misli i vjerovanja, mijenjanje mišljenja, uvježbavanje kognitivnih i bihevioralnih tehnika i eksperimentiranje novim ponašanjima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205292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Psihološki problemi maskirani kao </a:t>
            </a:r>
            <a:r>
              <a:rPr lang="hr-HR" dirty="0" smtClean="0"/>
              <a:t>praktični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Problemi vezani za </a:t>
            </a:r>
            <a:r>
              <a:rPr lang="hr-HR" dirty="0" err="1" smtClean="0"/>
              <a:t>terapeutove</a:t>
            </a:r>
            <a:r>
              <a:rPr lang="hr-HR" dirty="0" smtClean="0"/>
              <a:t> misli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423012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536104"/>
          </a:xfrm>
        </p:spPr>
        <p:txBody>
          <a:bodyPr/>
          <a:lstStyle/>
          <a:p>
            <a:r>
              <a:rPr lang="hr-HR" dirty="0" smtClean="0"/>
              <a:t>Pregled DZ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38400" y="764704"/>
            <a:ext cx="6400800" cy="5904656"/>
          </a:xfrm>
        </p:spPr>
        <p:txBody>
          <a:bodyPr/>
          <a:lstStyle/>
          <a:p>
            <a:r>
              <a:rPr lang="hr-HR" sz="2400" dirty="0" smtClean="0"/>
              <a:t>Obraćanjem pozornosti na DZ iz prethodne seanse nužno je kako bi klijentu naglasili ključnu ulogu izvršavanja DZ u procesu terapije</a:t>
            </a:r>
          </a:p>
          <a:p>
            <a:r>
              <a:rPr lang="hr-HR" sz="2400" dirty="0" smtClean="0"/>
              <a:t>Pregled DZ neka traje 5-15 minuta</a:t>
            </a:r>
          </a:p>
          <a:p>
            <a:r>
              <a:rPr lang="hr-HR" sz="2400" dirty="0" smtClean="0"/>
              <a:t>DZ može biti povezana s temom dnevnog reda, može biti usmjerena na novi zadatak, a važno je pregledati je čak i ako klijent želi razgovarati o drugim temama</a:t>
            </a:r>
          </a:p>
          <a:p>
            <a:r>
              <a:rPr lang="hr-HR" sz="2400" dirty="0" smtClean="0"/>
              <a:t>DZ treba biti tretirana kao vrlo važan dio terapije</a:t>
            </a:r>
          </a:p>
          <a:p>
            <a:r>
              <a:rPr lang="hr-HR" sz="2400" dirty="0" smtClean="0"/>
              <a:t>Pravilno zadana i odrađena DZ ubrzava napredak i omogućuje uvježbavanje terapijskih tehnika </a:t>
            </a:r>
            <a:r>
              <a:rPr lang="hr-HR" sz="2400" dirty="0" smtClean="0">
                <a:sym typeface="Wingdings" pitchFamily="2" charset="2"/>
              </a:rPr>
              <a:t> važno kad terapija završi</a:t>
            </a:r>
            <a:r>
              <a:rPr lang="hr-HR" sz="2400" dirty="0" smtClean="0"/>
              <a:t>  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4039448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DZ može pojačati ono što se učilo na terapijskoj seansi i vodi povećanju pacijentova osjećaja </a:t>
            </a:r>
            <a:r>
              <a:rPr lang="hr-HR" dirty="0" err="1" smtClean="0"/>
              <a:t>samoefikasnosti</a:t>
            </a:r>
            <a:endParaRPr lang="hr-HR" dirty="0" smtClean="0"/>
          </a:p>
          <a:p>
            <a:r>
              <a:rPr lang="hr-HR" dirty="0" smtClean="0"/>
              <a:t>Pacijenti koji </a:t>
            </a:r>
            <a:r>
              <a:rPr lang="hr-HR" dirty="0"/>
              <a:t>r</a:t>
            </a:r>
            <a:r>
              <a:rPr lang="hr-HR" dirty="0" smtClean="0"/>
              <a:t>ade DZ bolje napreduju u terapiji od onih koji ne rade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2981698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Uloga terapeuta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Krenuti od pretpostavke kako će svaki pacijent raditi DZ</a:t>
            </a:r>
          </a:p>
          <a:p>
            <a:r>
              <a:rPr lang="hr-HR" dirty="0" smtClean="0"/>
              <a:t>Prilagoditi DZ pojedincu</a:t>
            </a:r>
          </a:p>
          <a:p>
            <a:r>
              <a:rPr lang="hr-HR" dirty="0" smtClean="0"/>
              <a:t>Osigurati dobro objašnjenje</a:t>
            </a:r>
          </a:p>
          <a:p>
            <a:r>
              <a:rPr lang="hr-HR" dirty="0" smtClean="0"/>
              <a:t>Otkriti moguće poteškoće </a:t>
            </a:r>
          </a:p>
          <a:p>
            <a:r>
              <a:rPr lang="hr-HR" dirty="0" smtClean="0"/>
              <a:t>Mijenjati relevantna vjerovanja kako bi povećao vjerojatnost pacijentove suradnje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473928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Koraci zadavanja zadaće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1. zadavanje DZ</a:t>
            </a:r>
          </a:p>
          <a:p>
            <a:r>
              <a:rPr lang="hr-HR" dirty="0" smtClean="0"/>
              <a:t>2. povećanje vjerojatnosti izvršavanja DZ</a:t>
            </a:r>
          </a:p>
          <a:p>
            <a:r>
              <a:rPr lang="hr-HR" dirty="0" smtClean="0"/>
              <a:t>3. konceptualizacija problema</a:t>
            </a:r>
          </a:p>
          <a:p>
            <a:r>
              <a:rPr lang="hr-HR" dirty="0" smtClean="0"/>
              <a:t>Pregled završene DZ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7173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Zadaća se zadaje u skladu sa sadržajem i ciljevima seanse</a:t>
            </a:r>
          </a:p>
          <a:p>
            <a:r>
              <a:rPr lang="hr-HR" dirty="0" smtClean="0"/>
              <a:t>Individualne karakteristike pacijenta (pismenost, nivo uznemirenosti, kognitivno funkcioniranje, praktična ograničenja)</a:t>
            </a:r>
          </a:p>
          <a:p>
            <a:r>
              <a:rPr lang="hr-HR" dirty="0" smtClean="0"/>
              <a:t>Vodstvo i samostalnost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933252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200" dirty="0" smtClean="0"/>
              <a:t>Tipične redovite DZ sastoje se od:</a:t>
            </a:r>
            <a:endParaRPr lang="hr-HR" sz="32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38400" y="1340768"/>
            <a:ext cx="6400800" cy="4755232"/>
          </a:xfrm>
        </p:spPr>
        <p:txBody>
          <a:bodyPr/>
          <a:lstStyle/>
          <a:p>
            <a:r>
              <a:rPr lang="hr-HR" dirty="0" smtClean="0"/>
              <a:t>BIHEVIORALNE AKTIVACIJE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  Važna </a:t>
            </a:r>
            <a:r>
              <a:rPr lang="hr-HR" dirty="0" smtClean="0"/>
              <a:t>za neaktivne </a:t>
            </a:r>
            <a:r>
              <a:rPr lang="hr-HR" dirty="0" smtClean="0"/>
              <a:t> pacijente/obogaćenje </a:t>
            </a:r>
            <a:r>
              <a:rPr lang="hr-HR" dirty="0" smtClean="0"/>
              <a:t>života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  -</a:t>
            </a:r>
            <a:r>
              <a:rPr lang="hr-HR" dirty="0" smtClean="0"/>
              <a:t>tablice aktivnosti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/>
              <a:t>  Uvježbavanje </a:t>
            </a:r>
            <a:r>
              <a:rPr lang="hr-HR" dirty="0" smtClean="0"/>
              <a:t>novih </a:t>
            </a:r>
            <a:r>
              <a:rPr lang="hr-HR" dirty="0" smtClean="0"/>
              <a:t>   vještina/primjena </a:t>
            </a:r>
            <a:r>
              <a:rPr lang="hr-HR" dirty="0" smtClean="0"/>
              <a:t>rješenja</a:t>
            </a:r>
          </a:p>
          <a:p>
            <a:pPr>
              <a:buFont typeface="Wingdings" pitchFamily="2" charset="2"/>
              <a:buChar char="§"/>
            </a:pPr>
            <a:r>
              <a:rPr lang="hr-HR" dirty="0" smtClean="0">
                <a:sym typeface="Wingdings" pitchFamily="2" charset="2"/>
              </a:rPr>
              <a:t>    </a:t>
            </a:r>
            <a:r>
              <a:rPr lang="hr-HR" dirty="0" smtClean="0">
                <a:sym typeface="Wingdings" pitchFamily="2" charset="2"/>
              </a:rPr>
              <a:t>razgovor, igranje uloga, </a:t>
            </a:r>
            <a:r>
              <a:rPr lang="hr-HR" dirty="0" smtClean="0">
                <a:sym typeface="Wingdings" pitchFamily="2" charset="2"/>
              </a:rPr>
              <a:t>  aktivacija </a:t>
            </a:r>
            <a:r>
              <a:rPr lang="hr-HR" dirty="0" smtClean="0">
                <a:sym typeface="Wingdings" pitchFamily="2" charset="2"/>
              </a:rPr>
              <a:t> poboljšanje raspoloženja</a:t>
            </a: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1811533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320080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38400" y="692696"/>
            <a:ext cx="6400800" cy="5403304"/>
          </a:xfrm>
        </p:spPr>
        <p:txBody>
          <a:bodyPr/>
          <a:lstStyle/>
          <a:p>
            <a:r>
              <a:rPr lang="hr-HR" sz="2800" dirty="0" smtClean="0"/>
              <a:t>MOTRENJE </a:t>
            </a:r>
            <a:r>
              <a:rPr lang="hr-HR" sz="2800" dirty="0" smtClean="0"/>
              <a:t>NA</a:t>
            </a:r>
            <a:r>
              <a:rPr lang="hr-HR" sz="2800" dirty="0" smtClean="0"/>
              <a:t>M</a:t>
            </a:r>
            <a:endParaRPr lang="hr-HR" sz="2800" dirty="0" smtClean="0"/>
          </a:p>
          <a:p>
            <a:pPr>
              <a:buFont typeface="Wingdings" pitchFamily="2" charset="2"/>
              <a:buChar char="§"/>
            </a:pPr>
            <a:r>
              <a:rPr lang="hr-HR" sz="2800" dirty="0" smtClean="0"/>
              <a:t>   Primjenjuje </a:t>
            </a:r>
            <a:r>
              <a:rPr lang="hr-HR" sz="2800" dirty="0" smtClean="0"/>
              <a:t>se od početka terapije</a:t>
            </a:r>
          </a:p>
          <a:p>
            <a:pPr>
              <a:buFont typeface="Wingdings" pitchFamily="2" charset="2"/>
              <a:buChar char="§"/>
            </a:pPr>
            <a:r>
              <a:rPr lang="hr-HR" sz="2800" dirty="0" smtClean="0"/>
              <a:t>   Privremeno </a:t>
            </a:r>
            <a:r>
              <a:rPr lang="hr-HR" sz="2800" dirty="0" smtClean="0"/>
              <a:t>može doći do povećanja uznemirenosti</a:t>
            </a:r>
            <a:r>
              <a:rPr lang="hr-HR" sz="2800" dirty="0" smtClean="0">
                <a:sym typeface="Wingdings" pitchFamily="2" charset="2"/>
              </a:rPr>
              <a:t> kartice za suočavanje</a:t>
            </a:r>
          </a:p>
          <a:p>
            <a:r>
              <a:rPr lang="hr-HR" sz="2800" dirty="0" smtClean="0">
                <a:sym typeface="Wingdings" pitchFamily="2" charset="2"/>
              </a:rPr>
              <a:t>BIBLIOTERAPIJA</a:t>
            </a:r>
          </a:p>
          <a:p>
            <a:r>
              <a:rPr lang="hr-HR" sz="2800" dirty="0" smtClean="0">
                <a:sym typeface="Wingdings" pitchFamily="2" charset="2"/>
              </a:rPr>
              <a:t>PREGLED ZADNJE TERAPIJSKE SEANSE</a:t>
            </a:r>
          </a:p>
          <a:p>
            <a:r>
              <a:rPr lang="hr-HR" sz="2800" dirty="0" smtClean="0">
                <a:sym typeface="Wingdings" pitchFamily="2" charset="2"/>
              </a:rPr>
              <a:t>PRIPREMA ZA SLJEDEĆU TERAPIJSKU SEANSU</a:t>
            </a:r>
          </a:p>
          <a:p>
            <a:endParaRPr lang="hr-HR" dirty="0" smtClean="0">
              <a:sym typeface="Wingdings" pitchFamily="2" charset="2"/>
            </a:endParaRPr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9099104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Dodatne zadaće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Dorada liste ciljeva, pozitivne izjave o sebi, vrednovanje i odgovaranje na </a:t>
            </a:r>
            <a:r>
              <a:rPr lang="hr-HR" dirty="0" smtClean="0"/>
              <a:t>NA</a:t>
            </a:r>
            <a:r>
              <a:rPr lang="hr-HR" dirty="0" smtClean="0"/>
              <a:t>M</a:t>
            </a:r>
            <a:r>
              <a:rPr lang="hr-HR" dirty="0" smtClean="0"/>
              <a:t>, pregled ispunjenog dijagrama kognitivne konceptualizacije, testiranje misli i vjerovanja pomoću bihevioralnog eksperimenta</a:t>
            </a:r>
          </a:p>
          <a:p>
            <a:r>
              <a:rPr lang="hr-HR" dirty="0" smtClean="0"/>
              <a:t>U završnoj fazi </a:t>
            </a:r>
            <a:r>
              <a:rPr lang="hr-HR" dirty="0" smtClean="0"/>
              <a:t>- prevencija </a:t>
            </a:r>
            <a:r>
              <a:rPr lang="hr-HR" dirty="0" smtClean="0"/>
              <a:t>povratka simptoma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02317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nuda">
  <a:themeElements>
    <a:clrScheme name="Ponuda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onud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onuda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nuda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nuda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nuda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nuda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nuda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nuda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nuda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451</TotalTime>
  <Words>687</Words>
  <Application>Microsoft Office PowerPoint</Application>
  <PresentationFormat>Prikaz na zaslonu (4:3)</PresentationFormat>
  <Paragraphs>105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21</vt:i4>
      </vt:variant>
    </vt:vector>
  </HeadingPairs>
  <TitlesOfParts>
    <vt:vector size="22" baseType="lpstr">
      <vt:lpstr>Ponuda</vt:lpstr>
      <vt:lpstr>Uloga domaće zadaće u  BKT-u </vt:lpstr>
      <vt:lpstr>PowerPointova prezentacija</vt:lpstr>
      <vt:lpstr>PowerPointova prezentacija</vt:lpstr>
      <vt:lpstr>Uloga terapeuta</vt:lpstr>
      <vt:lpstr>Koraci zadavanja zadaće</vt:lpstr>
      <vt:lpstr>PowerPointova prezentacija</vt:lpstr>
      <vt:lpstr>Tipične redovite DZ sastoje se od:</vt:lpstr>
      <vt:lpstr>PowerPointova prezentacija</vt:lpstr>
      <vt:lpstr>Dodatne zadaće</vt:lpstr>
      <vt:lpstr>POVEĆANJE VJEROJATNOSTI USPJEŠNE DOMAĆE ZADAĆE</vt:lpstr>
      <vt:lpstr>Prilagođavanje DZ osobi </vt:lpstr>
      <vt:lpstr>Osiguravanje objašnjenja</vt:lpstr>
      <vt:lpstr>Određivanje DZ u suradnji s pacijentom</vt:lpstr>
      <vt:lpstr>Zadavanje zadaće „bez gubitka”</vt:lpstr>
      <vt:lpstr>PowerPointova prezentacija</vt:lpstr>
      <vt:lpstr>Predviđanje problema</vt:lpstr>
      <vt:lpstr>Priprema za moguće negativne ishode</vt:lpstr>
      <vt:lpstr>KONCEPTUALIZACIJA TEŠKOĆA</vt:lpstr>
      <vt:lpstr>PowerPointova prezentacija</vt:lpstr>
      <vt:lpstr>PowerPointova prezentacija</vt:lpstr>
      <vt:lpstr>Pregled DZ</vt:lpstr>
    </vt:vector>
  </TitlesOfParts>
  <Company>Zdravstveno veleučilište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SUOČAVANJE SA STRESOM</dc:title>
  <dc:creator>Jasminka</dc:creator>
  <cp:lastModifiedBy>Korisnik</cp:lastModifiedBy>
  <cp:revision>72</cp:revision>
  <dcterms:created xsi:type="dcterms:W3CDTF">2007-12-13T12:03:02Z</dcterms:created>
  <dcterms:modified xsi:type="dcterms:W3CDTF">2018-12-10T19:16:52Z</dcterms:modified>
</cp:coreProperties>
</file>