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7" r:id="rId11"/>
    <p:sldId id="266" r:id="rId12"/>
    <p:sldId id="265"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8B0498-85AD-420C-8500-F07EF6C0EEF9}"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hr-HR"/>
        </a:p>
      </dgm:t>
    </dgm:pt>
    <dgm:pt modelId="{0D3F5DCF-029A-45F4-9B5E-196DE2526012}">
      <dgm:prSet phldrT="[Text]"/>
      <dgm:spPr>
        <a:solidFill>
          <a:schemeClr val="accent6">
            <a:lumMod val="75000"/>
          </a:schemeClr>
        </a:solidFill>
      </dgm:spPr>
      <dgm:t>
        <a:bodyPr/>
        <a:lstStyle/>
        <a:p>
          <a:r>
            <a:rPr lang="hr-HR" dirty="0"/>
            <a:t>(Rana) iskustva</a:t>
          </a:r>
        </a:p>
      </dgm:t>
    </dgm:pt>
    <dgm:pt modelId="{F34F1037-4470-460F-AB7E-A22E84FC45DA}" type="parTrans" cxnId="{78EB1779-F92E-414E-BB6A-2A6227583E4B}">
      <dgm:prSet/>
      <dgm:spPr/>
      <dgm:t>
        <a:bodyPr/>
        <a:lstStyle/>
        <a:p>
          <a:endParaRPr lang="hr-HR"/>
        </a:p>
      </dgm:t>
    </dgm:pt>
    <dgm:pt modelId="{379223F4-1EEB-469F-9FC5-FD24CF3BAA71}" type="sibTrans" cxnId="{78EB1779-F92E-414E-BB6A-2A6227583E4B}">
      <dgm:prSet/>
      <dgm:spPr/>
      <dgm:t>
        <a:bodyPr/>
        <a:lstStyle/>
        <a:p>
          <a:endParaRPr lang="hr-HR"/>
        </a:p>
      </dgm:t>
    </dgm:pt>
    <dgm:pt modelId="{6E839366-57FE-431F-87B7-98F7FE690B11}">
      <dgm:prSet phldrT="[Text]" custT="1"/>
      <dgm:spPr/>
      <dgm:t>
        <a:bodyPr/>
        <a:lstStyle/>
        <a:p>
          <a:r>
            <a:rPr lang="hr-HR" sz="1600" dirty="0"/>
            <a:t>Događaji, odnosi, okolnosti odrastanja koji su utjecali na razvoj slike o sebi</a:t>
          </a:r>
        </a:p>
      </dgm:t>
    </dgm:pt>
    <dgm:pt modelId="{10D74C45-0057-4800-BB4D-9FF56B41C9F0}" type="parTrans" cxnId="{3EEA5643-B782-4892-9255-8A79E808702E}">
      <dgm:prSet/>
      <dgm:spPr/>
      <dgm:t>
        <a:bodyPr/>
        <a:lstStyle/>
        <a:p>
          <a:endParaRPr lang="hr-HR"/>
        </a:p>
      </dgm:t>
    </dgm:pt>
    <dgm:pt modelId="{DB030C9D-45DF-4949-99E7-959491C430A1}" type="sibTrans" cxnId="{3EEA5643-B782-4892-9255-8A79E808702E}">
      <dgm:prSet/>
      <dgm:spPr/>
      <dgm:t>
        <a:bodyPr/>
        <a:lstStyle/>
        <a:p>
          <a:endParaRPr lang="hr-HR"/>
        </a:p>
      </dgm:t>
    </dgm:pt>
    <dgm:pt modelId="{9F2B2922-531B-481E-AB65-FBB62CB21B4A}">
      <dgm:prSet phldrT="[Text]" custT="1"/>
      <dgm:spPr/>
      <dgm:t>
        <a:bodyPr/>
        <a:lstStyle/>
        <a:p>
          <a:r>
            <a:rPr lang="hr-HR" sz="1600" dirty="0"/>
            <a:t>Npr. zanemarivanje, odbacivanje, kritiziranje i kažnjavanje, nedovoljno pohvala i pažnje, manjak topline...</a:t>
          </a:r>
        </a:p>
      </dgm:t>
    </dgm:pt>
    <dgm:pt modelId="{178921D5-0A36-4DA3-BED6-60F4B8F64255}" type="parTrans" cxnId="{E486D157-5706-4276-9289-6BFFA3481DF4}">
      <dgm:prSet/>
      <dgm:spPr/>
      <dgm:t>
        <a:bodyPr/>
        <a:lstStyle/>
        <a:p>
          <a:endParaRPr lang="hr-HR"/>
        </a:p>
      </dgm:t>
    </dgm:pt>
    <dgm:pt modelId="{775DE9DC-D53A-4819-830C-7645F9FD79F0}" type="sibTrans" cxnId="{E486D157-5706-4276-9289-6BFFA3481DF4}">
      <dgm:prSet/>
      <dgm:spPr/>
      <dgm:t>
        <a:bodyPr/>
        <a:lstStyle/>
        <a:p>
          <a:endParaRPr lang="hr-HR"/>
        </a:p>
      </dgm:t>
    </dgm:pt>
    <dgm:pt modelId="{26D0C3BA-2224-4555-A4AD-AB78BAB059D4}">
      <dgm:prSet phldrT="[Text]"/>
      <dgm:spPr>
        <a:solidFill>
          <a:schemeClr val="accent5">
            <a:lumMod val="75000"/>
          </a:schemeClr>
        </a:solidFill>
      </dgm:spPr>
      <dgm:t>
        <a:bodyPr/>
        <a:lstStyle/>
        <a:p>
          <a:r>
            <a:rPr lang="hr-HR" dirty="0"/>
            <a:t>Bazična vjerovanja</a:t>
          </a:r>
        </a:p>
      </dgm:t>
    </dgm:pt>
    <dgm:pt modelId="{AF221D20-A604-4BB2-AAED-2699D763414B}" type="parTrans" cxnId="{F46B090F-5714-4629-85C7-37F1F593554F}">
      <dgm:prSet/>
      <dgm:spPr/>
      <dgm:t>
        <a:bodyPr/>
        <a:lstStyle/>
        <a:p>
          <a:endParaRPr lang="hr-HR"/>
        </a:p>
      </dgm:t>
    </dgm:pt>
    <dgm:pt modelId="{43D7D144-89A0-4C6C-BE77-49852EA52010}" type="sibTrans" cxnId="{F46B090F-5714-4629-85C7-37F1F593554F}">
      <dgm:prSet/>
      <dgm:spPr/>
      <dgm:t>
        <a:bodyPr/>
        <a:lstStyle/>
        <a:p>
          <a:endParaRPr lang="hr-HR"/>
        </a:p>
      </dgm:t>
    </dgm:pt>
    <dgm:pt modelId="{A36F5742-83FE-4290-BB0C-D3BEEE922ED9}">
      <dgm:prSet phldrT="[Text]" custT="1"/>
      <dgm:spPr/>
      <dgm:t>
        <a:bodyPr/>
        <a:lstStyle/>
        <a:p>
          <a:r>
            <a:rPr lang="hr-HR" sz="1600" dirty="0"/>
            <a:t>Procjena vlastite vrijednosti na temelju proživljenih iskustava</a:t>
          </a:r>
        </a:p>
      </dgm:t>
    </dgm:pt>
    <dgm:pt modelId="{C27306C9-8D68-4748-B080-E53C9684EF96}" type="parTrans" cxnId="{98A3162E-E29D-4B3A-BB50-64EB0E083033}">
      <dgm:prSet/>
      <dgm:spPr/>
      <dgm:t>
        <a:bodyPr/>
        <a:lstStyle/>
        <a:p>
          <a:endParaRPr lang="hr-HR"/>
        </a:p>
      </dgm:t>
    </dgm:pt>
    <dgm:pt modelId="{454F5AA8-E62F-400A-8081-B5142B4A111E}" type="sibTrans" cxnId="{98A3162E-E29D-4B3A-BB50-64EB0E083033}">
      <dgm:prSet/>
      <dgm:spPr/>
      <dgm:t>
        <a:bodyPr/>
        <a:lstStyle/>
        <a:p>
          <a:endParaRPr lang="hr-HR"/>
        </a:p>
      </dgm:t>
    </dgm:pt>
    <dgm:pt modelId="{C65B009F-4FB0-4332-A2AF-6518F5279400}">
      <dgm:prSet phldrT="[Text]" custT="1"/>
      <dgm:spPr/>
      <dgm:t>
        <a:bodyPr/>
        <a:lstStyle/>
        <a:p>
          <a:r>
            <a:rPr lang="hr-HR" sz="1600" dirty="0"/>
            <a:t>Npr. loš sam, bezvrijedan sam, glup sam, nesposoban sam...</a:t>
          </a:r>
        </a:p>
      </dgm:t>
    </dgm:pt>
    <dgm:pt modelId="{DB2B7DA7-EA04-41D2-AAFA-550FBF5CCBA6}" type="parTrans" cxnId="{F584B781-365A-4DB0-8E20-06EDDD5AADF9}">
      <dgm:prSet/>
      <dgm:spPr/>
      <dgm:t>
        <a:bodyPr/>
        <a:lstStyle/>
        <a:p>
          <a:endParaRPr lang="hr-HR"/>
        </a:p>
      </dgm:t>
    </dgm:pt>
    <dgm:pt modelId="{0A4B172E-B83B-436B-BDA9-654CEDCA9315}" type="sibTrans" cxnId="{F584B781-365A-4DB0-8E20-06EDDD5AADF9}">
      <dgm:prSet/>
      <dgm:spPr/>
      <dgm:t>
        <a:bodyPr/>
        <a:lstStyle/>
        <a:p>
          <a:endParaRPr lang="hr-HR"/>
        </a:p>
      </dgm:t>
    </dgm:pt>
    <dgm:pt modelId="{AA75A437-AAEA-4E98-A206-2BFA05588100}">
      <dgm:prSet phldrT="[Text]"/>
      <dgm:spPr>
        <a:solidFill>
          <a:schemeClr val="accent4">
            <a:lumMod val="75000"/>
          </a:schemeClr>
        </a:solidFill>
      </dgm:spPr>
      <dgm:t>
        <a:bodyPr/>
        <a:lstStyle/>
        <a:p>
          <a:r>
            <a:rPr lang="hr-HR" dirty="0"/>
            <a:t>Životna pravila</a:t>
          </a:r>
        </a:p>
      </dgm:t>
    </dgm:pt>
    <dgm:pt modelId="{EE75A8DC-1EA2-4DC4-8B33-489D6506F3F5}" type="parTrans" cxnId="{74807BE7-675A-4F9F-95E2-70945B64185F}">
      <dgm:prSet/>
      <dgm:spPr/>
      <dgm:t>
        <a:bodyPr/>
        <a:lstStyle/>
        <a:p>
          <a:endParaRPr lang="hr-HR"/>
        </a:p>
      </dgm:t>
    </dgm:pt>
    <dgm:pt modelId="{E746636B-1789-46CA-8481-87F37173505B}" type="sibTrans" cxnId="{74807BE7-675A-4F9F-95E2-70945B64185F}">
      <dgm:prSet/>
      <dgm:spPr/>
      <dgm:t>
        <a:bodyPr/>
        <a:lstStyle/>
        <a:p>
          <a:endParaRPr lang="hr-HR"/>
        </a:p>
      </dgm:t>
    </dgm:pt>
    <dgm:pt modelId="{ADA74A8C-A498-4E99-BECD-5EAEC8954425}">
      <dgm:prSet phldrT="[Text]" custT="1"/>
      <dgm:spPr/>
      <dgm:t>
        <a:bodyPr/>
        <a:lstStyle/>
        <a:p>
          <a:r>
            <a:rPr lang="hr-HR" sz="1400" dirty="0"/>
            <a:t>Smjernice i strategije nošenja sa svakodnevnim situacijama pod uvjetom da su bazična vjerovanja točna. Standardi prema kojima se ocjenjuje vlastita vrijednost.</a:t>
          </a:r>
        </a:p>
      </dgm:t>
    </dgm:pt>
    <dgm:pt modelId="{51E31087-9986-4505-A9A2-60EFF64C2948}" type="parTrans" cxnId="{005A40D3-F062-491E-A229-9B5669A9A109}">
      <dgm:prSet/>
      <dgm:spPr/>
      <dgm:t>
        <a:bodyPr/>
        <a:lstStyle/>
        <a:p>
          <a:endParaRPr lang="hr-HR"/>
        </a:p>
      </dgm:t>
    </dgm:pt>
    <dgm:pt modelId="{23C0EA2F-2C62-46D3-8017-F6F23FDD269D}" type="sibTrans" cxnId="{005A40D3-F062-491E-A229-9B5669A9A109}">
      <dgm:prSet/>
      <dgm:spPr/>
      <dgm:t>
        <a:bodyPr/>
        <a:lstStyle/>
        <a:p>
          <a:endParaRPr lang="hr-HR"/>
        </a:p>
      </dgm:t>
    </dgm:pt>
    <dgm:pt modelId="{A98BDD61-5E08-4060-B400-912AC7B903CA}">
      <dgm:prSet phldrT="[Text]" custT="1"/>
      <dgm:spPr/>
      <dgm:t>
        <a:bodyPr/>
        <a:lstStyle/>
        <a:p>
          <a:r>
            <a:rPr lang="hr-HR" sz="1400" dirty="0"/>
            <a:t>Npr. Ako kažem što mislim, neću im se svidjeti. Druge uvijek moram staviti na prvo mjesto. Moram kontrolirati svoj život. ...</a:t>
          </a:r>
        </a:p>
      </dgm:t>
    </dgm:pt>
    <dgm:pt modelId="{3089DF59-CE52-457F-BFCD-04E5BEACE44E}" type="parTrans" cxnId="{646FA73F-C139-4F34-B492-54151D7B0356}">
      <dgm:prSet/>
      <dgm:spPr/>
      <dgm:t>
        <a:bodyPr/>
        <a:lstStyle/>
        <a:p>
          <a:endParaRPr lang="hr-HR"/>
        </a:p>
      </dgm:t>
    </dgm:pt>
    <dgm:pt modelId="{0E6AE09E-3E11-466E-B37D-32D87F1CF37E}" type="sibTrans" cxnId="{646FA73F-C139-4F34-B492-54151D7B0356}">
      <dgm:prSet/>
      <dgm:spPr/>
      <dgm:t>
        <a:bodyPr/>
        <a:lstStyle/>
        <a:p>
          <a:endParaRPr lang="hr-HR"/>
        </a:p>
      </dgm:t>
    </dgm:pt>
    <dgm:pt modelId="{C6FCFA10-2B9E-46B3-B365-A6E1FE3E056A}" type="pres">
      <dgm:prSet presAssocID="{EE8B0498-85AD-420C-8500-F07EF6C0EEF9}" presName="linearFlow" presStyleCnt="0">
        <dgm:presLayoutVars>
          <dgm:dir/>
          <dgm:animLvl val="lvl"/>
          <dgm:resizeHandles val="exact"/>
        </dgm:presLayoutVars>
      </dgm:prSet>
      <dgm:spPr/>
    </dgm:pt>
    <dgm:pt modelId="{FA53AFF6-0CBF-4D30-BC8D-5C2526E1A772}" type="pres">
      <dgm:prSet presAssocID="{0D3F5DCF-029A-45F4-9B5E-196DE2526012}" presName="composite" presStyleCnt="0"/>
      <dgm:spPr/>
    </dgm:pt>
    <dgm:pt modelId="{690ED338-7B71-43D7-8816-2008A6EDA9BF}" type="pres">
      <dgm:prSet presAssocID="{0D3F5DCF-029A-45F4-9B5E-196DE2526012}" presName="parentText" presStyleLbl="alignNode1" presStyleIdx="0" presStyleCnt="3">
        <dgm:presLayoutVars>
          <dgm:chMax val="1"/>
          <dgm:bulletEnabled val="1"/>
        </dgm:presLayoutVars>
      </dgm:prSet>
      <dgm:spPr/>
    </dgm:pt>
    <dgm:pt modelId="{4DF17CF7-EEB7-432A-BB9C-38ACFB7BF4C3}" type="pres">
      <dgm:prSet presAssocID="{0D3F5DCF-029A-45F4-9B5E-196DE2526012}" presName="descendantText" presStyleLbl="alignAcc1" presStyleIdx="0" presStyleCnt="3" custLinFactNeighborY="-51367">
        <dgm:presLayoutVars>
          <dgm:bulletEnabled val="1"/>
        </dgm:presLayoutVars>
      </dgm:prSet>
      <dgm:spPr/>
    </dgm:pt>
    <dgm:pt modelId="{D68CCBA7-CB46-408B-919E-8FA04B2FC3B5}" type="pres">
      <dgm:prSet presAssocID="{379223F4-1EEB-469F-9FC5-FD24CF3BAA71}" presName="sp" presStyleCnt="0"/>
      <dgm:spPr/>
    </dgm:pt>
    <dgm:pt modelId="{2052B95D-2F4D-4D7A-82CA-441B8AAD6820}" type="pres">
      <dgm:prSet presAssocID="{26D0C3BA-2224-4555-A4AD-AB78BAB059D4}" presName="composite" presStyleCnt="0"/>
      <dgm:spPr/>
    </dgm:pt>
    <dgm:pt modelId="{CA3CD711-C0CF-4AA9-B32A-4C3A29103BD9}" type="pres">
      <dgm:prSet presAssocID="{26D0C3BA-2224-4555-A4AD-AB78BAB059D4}" presName="parentText" presStyleLbl="alignNode1" presStyleIdx="1" presStyleCnt="3">
        <dgm:presLayoutVars>
          <dgm:chMax val="1"/>
          <dgm:bulletEnabled val="1"/>
        </dgm:presLayoutVars>
      </dgm:prSet>
      <dgm:spPr/>
    </dgm:pt>
    <dgm:pt modelId="{93E50AF5-998F-4ECA-ABF0-69A2CA5F604E}" type="pres">
      <dgm:prSet presAssocID="{26D0C3BA-2224-4555-A4AD-AB78BAB059D4}" presName="descendantText" presStyleLbl="alignAcc1" presStyleIdx="1" presStyleCnt="3">
        <dgm:presLayoutVars>
          <dgm:bulletEnabled val="1"/>
        </dgm:presLayoutVars>
      </dgm:prSet>
      <dgm:spPr/>
    </dgm:pt>
    <dgm:pt modelId="{25F19AF6-B05F-4051-97C7-B2DC98D4C5A5}" type="pres">
      <dgm:prSet presAssocID="{43D7D144-89A0-4C6C-BE77-49852EA52010}" presName="sp" presStyleCnt="0"/>
      <dgm:spPr/>
    </dgm:pt>
    <dgm:pt modelId="{8747BD5F-B8FB-4142-927E-4F4CB882912C}" type="pres">
      <dgm:prSet presAssocID="{AA75A437-AAEA-4E98-A206-2BFA05588100}" presName="composite" presStyleCnt="0"/>
      <dgm:spPr/>
    </dgm:pt>
    <dgm:pt modelId="{AD8788BE-F938-456F-88D5-8BF20B8BB9B6}" type="pres">
      <dgm:prSet presAssocID="{AA75A437-AAEA-4E98-A206-2BFA05588100}" presName="parentText" presStyleLbl="alignNode1" presStyleIdx="2" presStyleCnt="3">
        <dgm:presLayoutVars>
          <dgm:chMax val="1"/>
          <dgm:bulletEnabled val="1"/>
        </dgm:presLayoutVars>
      </dgm:prSet>
      <dgm:spPr/>
    </dgm:pt>
    <dgm:pt modelId="{2497005A-95C7-42D1-84CF-836C9EFBA05A}" type="pres">
      <dgm:prSet presAssocID="{AA75A437-AAEA-4E98-A206-2BFA05588100}" presName="descendantText" presStyleLbl="alignAcc1" presStyleIdx="2" presStyleCnt="3">
        <dgm:presLayoutVars>
          <dgm:bulletEnabled val="1"/>
        </dgm:presLayoutVars>
      </dgm:prSet>
      <dgm:spPr/>
    </dgm:pt>
  </dgm:ptLst>
  <dgm:cxnLst>
    <dgm:cxn modelId="{8A535304-6707-44F9-A2A7-F56582AA0624}" type="presOf" srcId="{ADA74A8C-A498-4E99-BECD-5EAEC8954425}" destId="{2497005A-95C7-42D1-84CF-836C9EFBA05A}" srcOrd="0" destOrd="0" presId="urn:microsoft.com/office/officeart/2005/8/layout/chevron2"/>
    <dgm:cxn modelId="{F46B090F-5714-4629-85C7-37F1F593554F}" srcId="{EE8B0498-85AD-420C-8500-F07EF6C0EEF9}" destId="{26D0C3BA-2224-4555-A4AD-AB78BAB059D4}" srcOrd="1" destOrd="0" parTransId="{AF221D20-A604-4BB2-AAED-2699D763414B}" sibTransId="{43D7D144-89A0-4C6C-BE77-49852EA52010}"/>
    <dgm:cxn modelId="{9A2D1310-1F8D-45B2-9584-90FC3DF8838E}" type="presOf" srcId="{A36F5742-83FE-4290-BB0C-D3BEEE922ED9}" destId="{93E50AF5-998F-4ECA-ABF0-69A2CA5F604E}" srcOrd="0" destOrd="0" presId="urn:microsoft.com/office/officeart/2005/8/layout/chevron2"/>
    <dgm:cxn modelId="{44073413-D564-4607-B7B8-9615F10D9DAD}" type="presOf" srcId="{9F2B2922-531B-481E-AB65-FBB62CB21B4A}" destId="{4DF17CF7-EEB7-432A-BB9C-38ACFB7BF4C3}" srcOrd="0" destOrd="1" presId="urn:microsoft.com/office/officeart/2005/8/layout/chevron2"/>
    <dgm:cxn modelId="{98A3162E-E29D-4B3A-BB50-64EB0E083033}" srcId="{26D0C3BA-2224-4555-A4AD-AB78BAB059D4}" destId="{A36F5742-83FE-4290-BB0C-D3BEEE922ED9}" srcOrd="0" destOrd="0" parTransId="{C27306C9-8D68-4748-B080-E53C9684EF96}" sibTransId="{454F5AA8-E62F-400A-8081-B5142B4A111E}"/>
    <dgm:cxn modelId="{646FA73F-C139-4F34-B492-54151D7B0356}" srcId="{AA75A437-AAEA-4E98-A206-2BFA05588100}" destId="{A98BDD61-5E08-4060-B400-912AC7B903CA}" srcOrd="1" destOrd="0" parTransId="{3089DF59-CE52-457F-BFCD-04E5BEACE44E}" sibTransId="{0E6AE09E-3E11-466E-B37D-32D87F1CF37E}"/>
    <dgm:cxn modelId="{3EEA5643-B782-4892-9255-8A79E808702E}" srcId="{0D3F5DCF-029A-45F4-9B5E-196DE2526012}" destId="{6E839366-57FE-431F-87B7-98F7FE690B11}" srcOrd="0" destOrd="0" parTransId="{10D74C45-0057-4800-BB4D-9FF56B41C9F0}" sibTransId="{DB030C9D-45DF-4949-99E7-959491C430A1}"/>
    <dgm:cxn modelId="{E486D157-5706-4276-9289-6BFFA3481DF4}" srcId="{0D3F5DCF-029A-45F4-9B5E-196DE2526012}" destId="{9F2B2922-531B-481E-AB65-FBB62CB21B4A}" srcOrd="1" destOrd="0" parTransId="{178921D5-0A36-4DA3-BED6-60F4B8F64255}" sibTransId="{775DE9DC-D53A-4819-830C-7645F9FD79F0}"/>
    <dgm:cxn modelId="{78EB1779-F92E-414E-BB6A-2A6227583E4B}" srcId="{EE8B0498-85AD-420C-8500-F07EF6C0EEF9}" destId="{0D3F5DCF-029A-45F4-9B5E-196DE2526012}" srcOrd="0" destOrd="0" parTransId="{F34F1037-4470-460F-AB7E-A22E84FC45DA}" sibTransId="{379223F4-1EEB-469F-9FC5-FD24CF3BAA71}"/>
    <dgm:cxn modelId="{29C7557E-AC89-4F30-9209-258EA829ED6E}" type="presOf" srcId="{C65B009F-4FB0-4332-A2AF-6518F5279400}" destId="{93E50AF5-998F-4ECA-ABF0-69A2CA5F604E}" srcOrd="0" destOrd="1" presId="urn:microsoft.com/office/officeart/2005/8/layout/chevron2"/>
    <dgm:cxn modelId="{F584B781-365A-4DB0-8E20-06EDDD5AADF9}" srcId="{26D0C3BA-2224-4555-A4AD-AB78BAB059D4}" destId="{C65B009F-4FB0-4332-A2AF-6518F5279400}" srcOrd="1" destOrd="0" parTransId="{DB2B7DA7-EA04-41D2-AAFA-550FBF5CCBA6}" sibTransId="{0A4B172E-B83B-436B-BDA9-654CEDCA9315}"/>
    <dgm:cxn modelId="{80C0F98C-CF6D-4DE7-B311-BF36F04A53B8}" type="presOf" srcId="{0D3F5DCF-029A-45F4-9B5E-196DE2526012}" destId="{690ED338-7B71-43D7-8816-2008A6EDA9BF}" srcOrd="0" destOrd="0" presId="urn:microsoft.com/office/officeart/2005/8/layout/chevron2"/>
    <dgm:cxn modelId="{86FA6E8D-06A5-491C-AA60-CE2993E108AD}" type="presOf" srcId="{26D0C3BA-2224-4555-A4AD-AB78BAB059D4}" destId="{CA3CD711-C0CF-4AA9-B32A-4C3A29103BD9}" srcOrd="0" destOrd="0" presId="urn:microsoft.com/office/officeart/2005/8/layout/chevron2"/>
    <dgm:cxn modelId="{F8842598-CAA1-4E45-A957-C20C4B049D07}" type="presOf" srcId="{6E839366-57FE-431F-87B7-98F7FE690B11}" destId="{4DF17CF7-EEB7-432A-BB9C-38ACFB7BF4C3}" srcOrd="0" destOrd="0" presId="urn:microsoft.com/office/officeart/2005/8/layout/chevron2"/>
    <dgm:cxn modelId="{55D712A5-90C4-459E-8333-4DD6C8D6B330}" type="presOf" srcId="{EE8B0498-85AD-420C-8500-F07EF6C0EEF9}" destId="{C6FCFA10-2B9E-46B3-B365-A6E1FE3E056A}" srcOrd="0" destOrd="0" presId="urn:microsoft.com/office/officeart/2005/8/layout/chevron2"/>
    <dgm:cxn modelId="{6A1EDFB8-C489-4C11-8915-0BE76D1B15D4}" type="presOf" srcId="{AA75A437-AAEA-4E98-A206-2BFA05588100}" destId="{AD8788BE-F938-456F-88D5-8BF20B8BB9B6}" srcOrd="0" destOrd="0" presId="urn:microsoft.com/office/officeart/2005/8/layout/chevron2"/>
    <dgm:cxn modelId="{005A40D3-F062-491E-A229-9B5669A9A109}" srcId="{AA75A437-AAEA-4E98-A206-2BFA05588100}" destId="{ADA74A8C-A498-4E99-BECD-5EAEC8954425}" srcOrd="0" destOrd="0" parTransId="{51E31087-9986-4505-A9A2-60EFF64C2948}" sibTransId="{23C0EA2F-2C62-46D3-8017-F6F23FDD269D}"/>
    <dgm:cxn modelId="{74807BE7-675A-4F9F-95E2-70945B64185F}" srcId="{EE8B0498-85AD-420C-8500-F07EF6C0EEF9}" destId="{AA75A437-AAEA-4E98-A206-2BFA05588100}" srcOrd="2" destOrd="0" parTransId="{EE75A8DC-1EA2-4DC4-8B33-489D6506F3F5}" sibTransId="{E746636B-1789-46CA-8481-87F37173505B}"/>
    <dgm:cxn modelId="{619B4BF9-7A4B-4036-A698-FBF98C2ACA54}" type="presOf" srcId="{A98BDD61-5E08-4060-B400-912AC7B903CA}" destId="{2497005A-95C7-42D1-84CF-836C9EFBA05A}" srcOrd="0" destOrd="1" presId="urn:microsoft.com/office/officeart/2005/8/layout/chevron2"/>
    <dgm:cxn modelId="{5713D9D8-314B-45D8-8DA6-5101C9DB1707}" type="presParOf" srcId="{C6FCFA10-2B9E-46B3-B365-A6E1FE3E056A}" destId="{FA53AFF6-0CBF-4D30-BC8D-5C2526E1A772}" srcOrd="0" destOrd="0" presId="urn:microsoft.com/office/officeart/2005/8/layout/chevron2"/>
    <dgm:cxn modelId="{0817747D-4527-47F1-9B43-7DD9C8D4AAB7}" type="presParOf" srcId="{FA53AFF6-0CBF-4D30-BC8D-5C2526E1A772}" destId="{690ED338-7B71-43D7-8816-2008A6EDA9BF}" srcOrd="0" destOrd="0" presId="urn:microsoft.com/office/officeart/2005/8/layout/chevron2"/>
    <dgm:cxn modelId="{06FF6D63-EDD5-4C2A-9CEA-DE3FE34BD44F}" type="presParOf" srcId="{FA53AFF6-0CBF-4D30-BC8D-5C2526E1A772}" destId="{4DF17CF7-EEB7-432A-BB9C-38ACFB7BF4C3}" srcOrd="1" destOrd="0" presId="urn:microsoft.com/office/officeart/2005/8/layout/chevron2"/>
    <dgm:cxn modelId="{4FF93F41-B8D7-4AB9-BACD-E8A7EFE739A7}" type="presParOf" srcId="{C6FCFA10-2B9E-46B3-B365-A6E1FE3E056A}" destId="{D68CCBA7-CB46-408B-919E-8FA04B2FC3B5}" srcOrd="1" destOrd="0" presId="urn:microsoft.com/office/officeart/2005/8/layout/chevron2"/>
    <dgm:cxn modelId="{2EF0EFAD-648C-40C0-A3BB-67CE0B59FBFB}" type="presParOf" srcId="{C6FCFA10-2B9E-46B3-B365-A6E1FE3E056A}" destId="{2052B95D-2F4D-4D7A-82CA-441B8AAD6820}" srcOrd="2" destOrd="0" presId="urn:microsoft.com/office/officeart/2005/8/layout/chevron2"/>
    <dgm:cxn modelId="{33DAA26F-18F9-454A-B343-30D9EAB27246}" type="presParOf" srcId="{2052B95D-2F4D-4D7A-82CA-441B8AAD6820}" destId="{CA3CD711-C0CF-4AA9-B32A-4C3A29103BD9}" srcOrd="0" destOrd="0" presId="urn:microsoft.com/office/officeart/2005/8/layout/chevron2"/>
    <dgm:cxn modelId="{F1AE34A8-D22D-4F3E-8685-A06F39BCA062}" type="presParOf" srcId="{2052B95D-2F4D-4D7A-82CA-441B8AAD6820}" destId="{93E50AF5-998F-4ECA-ABF0-69A2CA5F604E}" srcOrd="1" destOrd="0" presId="urn:microsoft.com/office/officeart/2005/8/layout/chevron2"/>
    <dgm:cxn modelId="{23BFE61B-9FFB-45D6-B1D4-4C6DA8D77187}" type="presParOf" srcId="{C6FCFA10-2B9E-46B3-B365-A6E1FE3E056A}" destId="{25F19AF6-B05F-4051-97C7-B2DC98D4C5A5}" srcOrd="3" destOrd="0" presId="urn:microsoft.com/office/officeart/2005/8/layout/chevron2"/>
    <dgm:cxn modelId="{94DE939B-E64E-4EB1-AB9B-0CAA60BD329A}" type="presParOf" srcId="{C6FCFA10-2B9E-46B3-B365-A6E1FE3E056A}" destId="{8747BD5F-B8FB-4142-927E-4F4CB882912C}" srcOrd="4" destOrd="0" presId="urn:microsoft.com/office/officeart/2005/8/layout/chevron2"/>
    <dgm:cxn modelId="{F9CE012A-8536-4426-8AA9-E41670B3A151}" type="presParOf" srcId="{8747BD5F-B8FB-4142-927E-4F4CB882912C}" destId="{AD8788BE-F938-456F-88D5-8BF20B8BB9B6}" srcOrd="0" destOrd="0" presId="urn:microsoft.com/office/officeart/2005/8/layout/chevron2"/>
    <dgm:cxn modelId="{4F095C73-AF1F-4D05-BB64-F7109097D73E}" type="presParOf" srcId="{8747BD5F-B8FB-4142-927E-4F4CB882912C}" destId="{2497005A-95C7-42D1-84CF-836C9EFBA05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8C76091-C7A8-44BB-A3E6-AFCA190B9979}" type="doc">
      <dgm:prSet loTypeId="urn:microsoft.com/office/officeart/2005/8/layout/cycle4" loCatId="cycle" qsTypeId="urn:microsoft.com/office/officeart/2005/8/quickstyle/simple1" qsCatId="simple" csTypeId="urn:microsoft.com/office/officeart/2005/8/colors/accent1_2" csCatId="accent1" phldr="1"/>
      <dgm:spPr/>
      <dgm:t>
        <a:bodyPr/>
        <a:lstStyle/>
        <a:p>
          <a:endParaRPr lang="hr-HR"/>
        </a:p>
      </dgm:t>
    </dgm:pt>
    <dgm:pt modelId="{2FBCD250-8759-4406-BE57-F83A279C9336}">
      <dgm:prSet phldrT="[Text]" custT="1"/>
      <dgm:spPr/>
      <dgm:t>
        <a:bodyPr/>
        <a:lstStyle/>
        <a:p>
          <a:r>
            <a:rPr lang="hr-HR" sz="1200" dirty="0"/>
            <a:t>Negativna pristranost u predviđanju</a:t>
          </a:r>
        </a:p>
      </dgm:t>
    </dgm:pt>
    <dgm:pt modelId="{A95549DF-AFA7-42BA-91FB-EE10D03FF6AB}" type="parTrans" cxnId="{27E0F350-3F60-4758-AA32-9C6A37498351}">
      <dgm:prSet/>
      <dgm:spPr/>
      <dgm:t>
        <a:bodyPr/>
        <a:lstStyle/>
        <a:p>
          <a:endParaRPr lang="hr-HR"/>
        </a:p>
      </dgm:t>
    </dgm:pt>
    <dgm:pt modelId="{6AC79485-F983-4A97-A43A-B25075DCF0BB}" type="sibTrans" cxnId="{27E0F350-3F60-4758-AA32-9C6A37498351}">
      <dgm:prSet/>
      <dgm:spPr/>
      <dgm:t>
        <a:bodyPr/>
        <a:lstStyle/>
        <a:p>
          <a:endParaRPr lang="hr-HR"/>
        </a:p>
      </dgm:t>
    </dgm:pt>
    <dgm:pt modelId="{3FA005BD-ABA1-41E3-B407-C2A7C1BB7ACD}">
      <dgm:prSet phldrT="[Text]" custT="1"/>
      <dgm:spPr/>
      <dgm:t>
        <a:bodyPr/>
        <a:lstStyle/>
        <a:p>
          <a:r>
            <a:rPr lang="hr-HR" sz="1800" dirty="0"/>
            <a:t>Očekivanje negativnih ishoda</a:t>
          </a:r>
        </a:p>
      </dgm:t>
    </dgm:pt>
    <dgm:pt modelId="{8266FBF6-6975-4FC3-A478-05A2907E3816}" type="parTrans" cxnId="{9F698F33-A284-4D9C-B2B8-EE3CFB508589}">
      <dgm:prSet/>
      <dgm:spPr/>
      <dgm:t>
        <a:bodyPr/>
        <a:lstStyle/>
        <a:p>
          <a:endParaRPr lang="hr-HR"/>
        </a:p>
      </dgm:t>
    </dgm:pt>
    <dgm:pt modelId="{FC6C236A-ADDB-4759-A6EC-D67D9304FB18}" type="sibTrans" cxnId="{9F698F33-A284-4D9C-B2B8-EE3CFB508589}">
      <dgm:prSet/>
      <dgm:spPr/>
      <dgm:t>
        <a:bodyPr/>
        <a:lstStyle/>
        <a:p>
          <a:endParaRPr lang="hr-HR"/>
        </a:p>
      </dgm:t>
    </dgm:pt>
    <dgm:pt modelId="{706BF250-18AE-4A90-BB07-CBED62878AFB}">
      <dgm:prSet phldrT="[Text]"/>
      <dgm:spPr/>
      <dgm:t>
        <a:bodyPr/>
        <a:lstStyle/>
        <a:p>
          <a:r>
            <a:rPr lang="hr-HR" dirty="0"/>
            <a:t>Negativna pristranost u percepciji</a:t>
          </a:r>
        </a:p>
      </dgm:t>
    </dgm:pt>
    <dgm:pt modelId="{905F645D-BBF9-494E-B6A1-75720085F372}" type="parTrans" cxnId="{7801FCD2-6826-4906-B74B-48016DBC1845}">
      <dgm:prSet/>
      <dgm:spPr/>
      <dgm:t>
        <a:bodyPr/>
        <a:lstStyle/>
        <a:p>
          <a:endParaRPr lang="hr-HR"/>
        </a:p>
      </dgm:t>
    </dgm:pt>
    <dgm:pt modelId="{445A65A9-0D06-4499-B84B-52FEE3F63957}" type="sibTrans" cxnId="{7801FCD2-6826-4906-B74B-48016DBC1845}">
      <dgm:prSet/>
      <dgm:spPr/>
      <dgm:t>
        <a:bodyPr/>
        <a:lstStyle/>
        <a:p>
          <a:endParaRPr lang="hr-HR"/>
        </a:p>
      </dgm:t>
    </dgm:pt>
    <dgm:pt modelId="{D187BB1A-45CD-47F1-B4BC-7176F79B4403}">
      <dgm:prSet phldrT="[Text]" custT="1"/>
      <dgm:spPr/>
      <dgm:t>
        <a:bodyPr/>
        <a:lstStyle/>
        <a:p>
          <a:pPr algn="r"/>
          <a:r>
            <a:rPr lang="hr-HR" sz="1600" dirty="0"/>
            <a:t>Zapaža se samo ono što je u skladu s negativnom slikom o sebi</a:t>
          </a:r>
        </a:p>
      </dgm:t>
    </dgm:pt>
    <dgm:pt modelId="{CEE27AB5-9629-442F-8180-B64BB4AB9187}" type="parTrans" cxnId="{8A5D01D7-FAC9-491B-AFE7-97EF4ECC3A13}">
      <dgm:prSet/>
      <dgm:spPr/>
      <dgm:t>
        <a:bodyPr/>
        <a:lstStyle/>
        <a:p>
          <a:endParaRPr lang="hr-HR"/>
        </a:p>
      </dgm:t>
    </dgm:pt>
    <dgm:pt modelId="{51A0E492-1521-4FC6-9570-3845C457ABC8}" type="sibTrans" cxnId="{8A5D01D7-FAC9-491B-AFE7-97EF4ECC3A13}">
      <dgm:prSet/>
      <dgm:spPr/>
      <dgm:t>
        <a:bodyPr/>
        <a:lstStyle/>
        <a:p>
          <a:endParaRPr lang="hr-HR"/>
        </a:p>
      </dgm:t>
    </dgm:pt>
    <dgm:pt modelId="{EE33FF33-CB5A-4865-A940-E4098C44DCFE}">
      <dgm:prSet phldrT="[Text]"/>
      <dgm:spPr/>
      <dgm:t>
        <a:bodyPr/>
        <a:lstStyle/>
        <a:p>
          <a:r>
            <a:rPr lang="hr-HR" dirty="0"/>
            <a:t>Negativna pristranost u interpretaciji</a:t>
          </a:r>
        </a:p>
      </dgm:t>
    </dgm:pt>
    <dgm:pt modelId="{8B5AA7A9-24A5-4D79-8797-5BE985C2BDE3}" type="parTrans" cxnId="{2E2CD8E4-D99A-4944-8290-D63EF57F749D}">
      <dgm:prSet/>
      <dgm:spPr/>
      <dgm:t>
        <a:bodyPr/>
        <a:lstStyle/>
        <a:p>
          <a:endParaRPr lang="hr-HR"/>
        </a:p>
      </dgm:t>
    </dgm:pt>
    <dgm:pt modelId="{2D571D6F-B8F9-40C4-A57C-90C4C935F564}" type="sibTrans" cxnId="{2E2CD8E4-D99A-4944-8290-D63EF57F749D}">
      <dgm:prSet/>
      <dgm:spPr/>
      <dgm:t>
        <a:bodyPr/>
        <a:lstStyle/>
        <a:p>
          <a:endParaRPr lang="hr-HR"/>
        </a:p>
      </dgm:t>
    </dgm:pt>
    <dgm:pt modelId="{E78EAB14-6023-4359-87AC-A0D9FC71DD82}">
      <dgm:prSet phldrT="[Text]"/>
      <dgm:spPr/>
      <dgm:t>
        <a:bodyPr/>
        <a:lstStyle/>
        <a:p>
          <a:pPr algn="r"/>
          <a:r>
            <a:rPr lang="hr-HR" dirty="0"/>
            <a:t>Pripisivanje iskrivljenog značenja situacijama i pojavama</a:t>
          </a:r>
        </a:p>
      </dgm:t>
    </dgm:pt>
    <dgm:pt modelId="{6EC8C29C-7C54-47AA-8539-D7B609B88B9B}" type="parTrans" cxnId="{A93DEFB8-3888-46DD-A651-0D5535DB12D3}">
      <dgm:prSet/>
      <dgm:spPr/>
      <dgm:t>
        <a:bodyPr/>
        <a:lstStyle/>
        <a:p>
          <a:endParaRPr lang="hr-HR"/>
        </a:p>
      </dgm:t>
    </dgm:pt>
    <dgm:pt modelId="{9666BFF2-5B30-434E-8ECF-7D6D9B4AB1CD}" type="sibTrans" cxnId="{A93DEFB8-3888-46DD-A651-0D5535DB12D3}">
      <dgm:prSet/>
      <dgm:spPr/>
      <dgm:t>
        <a:bodyPr/>
        <a:lstStyle/>
        <a:p>
          <a:endParaRPr lang="hr-HR"/>
        </a:p>
      </dgm:t>
    </dgm:pt>
    <dgm:pt modelId="{54AB5FB3-4EE1-4581-8A4B-A8755A476D87}">
      <dgm:prSet phldrT="[Text]"/>
      <dgm:spPr/>
      <dgm:t>
        <a:bodyPr/>
        <a:lstStyle/>
        <a:p>
          <a:r>
            <a:rPr lang="hr-HR" dirty="0"/>
            <a:t>Negativna pristranost u pamćenju</a:t>
          </a:r>
        </a:p>
      </dgm:t>
    </dgm:pt>
    <dgm:pt modelId="{8FAB13A0-EA9C-4D44-B767-9F2477BEF466}" type="parTrans" cxnId="{F5FB68FD-99F9-48DA-B89B-992C2D8EBEF0}">
      <dgm:prSet/>
      <dgm:spPr/>
      <dgm:t>
        <a:bodyPr/>
        <a:lstStyle/>
        <a:p>
          <a:endParaRPr lang="hr-HR"/>
        </a:p>
      </dgm:t>
    </dgm:pt>
    <dgm:pt modelId="{B62D315B-82CD-4C63-A796-99C519213711}" type="sibTrans" cxnId="{F5FB68FD-99F9-48DA-B89B-992C2D8EBEF0}">
      <dgm:prSet/>
      <dgm:spPr/>
      <dgm:t>
        <a:bodyPr/>
        <a:lstStyle/>
        <a:p>
          <a:endParaRPr lang="hr-HR"/>
        </a:p>
      </dgm:t>
    </dgm:pt>
    <dgm:pt modelId="{9FFF2E79-EDE7-455C-A6D1-B93928317DD7}">
      <dgm:prSet phldrT="[Text]" custT="1"/>
      <dgm:spPr/>
      <dgm:t>
        <a:bodyPr/>
        <a:lstStyle/>
        <a:p>
          <a:r>
            <a:rPr lang="hr-HR" sz="1800" dirty="0"/>
            <a:t>Fokus na negativnim situacijama iz prošlosti</a:t>
          </a:r>
        </a:p>
      </dgm:t>
    </dgm:pt>
    <dgm:pt modelId="{2E97567E-86BC-4194-9969-2F3C678CFFFB}" type="parTrans" cxnId="{C0D85619-A5C9-4425-BB42-0CA294F44C75}">
      <dgm:prSet/>
      <dgm:spPr/>
      <dgm:t>
        <a:bodyPr/>
        <a:lstStyle/>
        <a:p>
          <a:endParaRPr lang="hr-HR"/>
        </a:p>
      </dgm:t>
    </dgm:pt>
    <dgm:pt modelId="{9F023845-543C-4FF1-AE15-15F215BE89B3}" type="sibTrans" cxnId="{C0D85619-A5C9-4425-BB42-0CA294F44C75}">
      <dgm:prSet/>
      <dgm:spPr/>
      <dgm:t>
        <a:bodyPr/>
        <a:lstStyle/>
        <a:p>
          <a:endParaRPr lang="hr-HR"/>
        </a:p>
      </dgm:t>
    </dgm:pt>
    <dgm:pt modelId="{9467D655-63C6-40D7-9CC3-1BB7E7CC3695}" type="pres">
      <dgm:prSet presAssocID="{38C76091-C7A8-44BB-A3E6-AFCA190B9979}" presName="cycleMatrixDiagram" presStyleCnt="0">
        <dgm:presLayoutVars>
          <dgm:chMax val="1"/>
          <dgm:dir/>
          <dgm:animLvl val="lvl"/>
          <dgm:resizeHandles val="exact"/>
        </dgm:presLayoutVars>
      </dgm:prSet>
      <dgm:spPr/>
    </dgm:pt>
    <dgm:pt modelId="{3404E4F6-D71B-4AD0-8BE3-60CFC18062C6}" type="pres">
      <dgm:prSet presAssocID="{38C76091-C7A8-44BB-A3E6-AFCA190B9979}" presName="children" presStyleCnt="0"/>
      <dgm:spPr/>
    </dgm:pt>
    <dgm:pt modelId="{B031007C-E91A-4B15-9F5B-CA52FE7FD368}" type="pres">
      <dgm:prSet presAssocID="{38C76091-C7A8-44BB-A3E6-AFCA190B9979}" presName="child1group" presStyleCnt="0"/>
      <dgm:spPr/>
    </dgm:pt>
    <dgm:pt modelId="{82B140D4-6AF0-4F49-81EB-5F79EE84A012}" type="pres">
      <dgm:prSet presAssocID="{38C76091-C7A8-44BB-A3E6-AFCA190B9979}" presName="child1" presStyleLbl="bgAcc1" presStyleIdx="0" presStyleCnt="4" custScaleX="154373" custScaleY="144994"/>
      <dgm:spPr/>
    </dgm:pt>
    <dgm:pt modelId="{EE1B3AC8-91B6-48A9-9B9E-DC9C60313D26}" type="pres">
      <dgm:prSet presAssocID="{38C76091-C7A8-44BB-A3E6-AFCA190B9979}" presName="child1Text" presStyleLbl="bgAcc1" presStyleIdx="0" presStyleCnt="4">
        <dgm:presLayoutVars>
          <dgm:bulletEnabled val="1"/>
        </dgm:presLayoutVars>
      </dgm:prSet>
      <dgm:spPr/>
    </dgm:pt>
    <dgm:pt modelId="{3EB681BE-DFAF-488E-9C2C-4C95A8A9DDD4}" type="pres">
      <dgm:prSet presAssocID="{38C76091-C7A8-44BB-A3E6-AFCA190B9979}" presName="child2group" presStyleCnt="0"/>
      <dgm:spPr/>
    </dgm:pt>
    <dgm:pt modelId="{81E4DDB9-1612-4A9D-94F2-1041AD7F7E08}" type="pres">
      <dgm:prSet presAssocID="{38C76091-C7A8-44BB-A3E6-AFCA190B9979}" presName="child2" presStyleLbl="bgAcc1" presStyleIdx="1" presStyleCnt="4" custScaleX="157421" custScaleY="161793"/>
      <dgm:spPr/>
    </dgm:pt>
    <dgm:pt modelId="{0019D924-FA49-44C5-A3A2-2CAA0F1C7252}" type="pres">
      <dgm:prSet presAssocID="{38C76091-C7A8-44BB-A3E6-AFCA190B9979}" presName="child2Text" presStyleLbl="bgAcc1" presStyleIdx="1" presStyleCnt="4">
        <dgm:presLayoutVars>
          <dgm:bulletEnabled val="1"/>
        </dgm:presLayoutVars>
      </dgm:prSet>
      <dgm:spPr/>
    </dgm:pt>
    <dgm:pt modelId="{A9CA50F6-1282-411A-9A02-08FB0D681858}" type="pres">
      <dgm:prSet presAssocID="{38C76091-C7A8-44BB-A3E6-AFCA190B9979}" presName="child3group" presStyleCnt="0"/>
      <dgm:spPr/>
    </dgm:pt>
    <dgm:pt modelId="{1BEE25D4-C166-4E3F-8C27-6AF15FE8A2CD}" type="pres">
      <dgm:prSet presAssocID="{38C76091-C7A8-44BB-A3E6-AFCA190B9979}" presName="child3" presStyleLbl="bgAcc1" presStyleIdx="2" presStyleCnt="4" custScaleX="160247" custScaleY="158053"/>
      <dgm:spPr/>
    </dgm:pt>
    <dgm:pt modelId="{50B322B2-940F-418F-AA6D-890C8FB048A1}" type="pres">
      <dgm:prSet presAssocID="{38C76091-C7A8-44BB-A3E6-AFCA190B9979}" presName="child3Text" presStyleLbl="bgAcc1" presStyleIdx="2" presStyleCnt="4">
        <dgm:presLayoutVars>
          <dgm:bulletEnabled val="1"/>
        </dgm:presLayoutVars>
      </dgm:prSet>
      <dgm:spPr/>
    </dgm:pt>
    <dgm:pt modelId="{C0B2387D-FB6A-407E-BA68-9120787A20D9}" type="pres">
      <dgm:prSet presAssocID="{38C76091-C7A8-44BB-A3E6-AFCA190B9979}" presName="child4group" presStyleCnt="0"/>
      <dgm:spPr/>
    </dgm:pt>
    <dgm:pt modelId="{45848F33-8C6E-4DA4-9ABA-D1AB60AEDF7B}" type="pres">
      <dgm:prSet presAssocID="{38C76091-C7A8-44BB-A3E6-AFCA190B9979}" presName="child4" presStyleLbl="bgAcc1" presStyleIdx="3" presStyleCnt="4" custScaleX="141207" custScaleY="148552"/>
      <dgm:spPr/>
    </dgm:pt>
    <dgm:pt modelId="{699BB6E1-6195-4CDB-85AB-B99D6B3DA4C3}" type="pres">
      <dgm:prSet presAssocID="{38C76091-C7A8-44BB-A3E6-AFCA190B9979}" presName="child4Text" presStyleLbl="bgAcc1" presStyleIdx="3" presStyleCnt="4">
        <dgm:presLayoutVars>
          <dgm:bulletEnabled val="1"/>
        </dgm:presLayoutVars>
      </dgm:prSet>
      <dgm:spPr/>
    </dgm:pt>
    <dgm:pt modelId="{E2CBBC72-00F4-4504-A5CE-0D8D170BBBE2}" type="pres">
      <dgm:prSet presAssocID="{38C76091-C7A8-44BB-A3E6-AFCA190B9979}" presName="childPlaceholder" presStyleCnt="0"/>
      <dgm:spPr/>
    </dgm:pt>
    <dgm:pt modelId="{0C634FD2-6065-4321-A767-9C25A103EE91}" type="pres">
      <dgm:prSet presAssocID="{38C76091-C7A8-44BB-A3E6-AFCA190B9979}" presName="circle" presStyleCnt="0"/>
      <dgm:spPr/>
    </dgm:pt>
    <dgm:pt modelId="{9EC3CFD9-8CAD-4918-8010-FB0CB515CC09}" type="pres">
      <dgm:prSet presAssocID="{38C76091-C7A8-44BB-A3E6-AFCA190B9979}" presName="quadrant1" presStyleLbl="node1" presStyleIdx="0" presStyleCnt="4">
        <dgm:presLayoutVars>
          <dgm:chMax val="1"/>
          <dgm:bulletEnabled val="1"/>
        </dgm:presLayoutVars>
      </dgm:prSet>
      <dgm:spPr/>
    </dgm:pt>
    <dgm:pt modelId="{1618D7F2-C33F-454D-9DEE-DC469B32EE54}" type="pres">
      <dgm:prSet presAssocID="{38C76091-C7A8-44BB-A3E6-AFCA190B9979}" presName="quadrant2" presStyleLbl="node1" presStyleIdx="1" presStyleCnt="4">
        <dgm:presLayoutVars>
          <dgm:chMax val="1"/>
          <dgm:bulletEnabled val="1"/>
        </dgm:presLayoutVars>
      </dgm:prSet>
      <dgm:spPr/>
    </dgm:pt>
    <dgm:pt modelId="{E62CAED7-11CD-47AC-998A-1BDDC14E52E9}" type="pres">
      <dgm:prSet presAssocID="{38C76091-C7A8-44BB-A3E6-AFCA190B9979}" presName="quadrant3" presStyleLbl="node1" presStyleIdx="2" presStyleCnt="4">
        <dgm:presLayoutVars>
          <dgm:chMax val="1"/>
          <dgm:bulletEnabled val="1"/>
        </dgm:presLayoutVars>
      </dgm:prSet>
      <dgm:spPr/>
    </dgm:pt>
    <dgm:pt modelId="{F9A1AA21-8A45-42FC-AF33-AE43183A2E68}" type="pres">
      <dgm:prSet presAssocID="{38C76091-C7A8-44BB-A3E6-AFCA190B9979}" presName="quadrant4" presStyleLbl="node1" presStyleIdx="3" presStyleCnt="4">
        <dgm:presLayoutVars>
          <dgm:chMax val="1"/>
          <dgm:bulletEnabled val="1"/>
        </dgm:presLayoutVars>
      </dgm:prSet>
      <dgm:spPr/>
    </dgm:pt>
    <dgm:pt modelId="{CF0BC55E-CFB2-4799-89B1-B3F67D2B31DC}" type="pres">
      <dgm:prSet presAssocID="{38C76091-C7A8-44BB-A3E6-AFCA190B9979}" presName="quadrantPlaceholder" presStyleCnt="0"/>
      <dgm:spPr/>
    </dgm:pt>
    <dgm:pt modelId="{E0F81A0A-8B86-4CC5-9A73-1833BC460895}" type="pres">
      <dgm:prSet presAssocID="{38C76091-C7A8-44BB-A3E6-AFCA190B9979}" presName="center1" presStyleLbl="fgShp" presStyleIdx="0" presStyleCnt="2"/>
      <dgm:spPr/>
    </dgm:pt>
    <dgm:pt modelId="{618009B9-EFC1-4A86-AD02-BA90D045C986}" type="pres">
      <dgm:prSet presAssocID="{38C76091-C7A8-44BB-A3E6-AFCA190B9979}" presName="center2" presStyleLbl="fgShp" presStyleIdx="1" presStyleCnt="2"/>
      <dgm:spPr/>
    </dgm:pt>
  </dgm:ptLst>
  <dgm:cxnLst>
    <dgm:cxn modelId="{C0D85619-A5C9-4425-BB42-0CA294F44C75}" srcId="{54AB5FB3-4EE1-4581-8A4B-A8755A476D87}" destId="{9FFF2E79-EDE7-455C-A6D1-B93928317DD7}" srcOrd="0" destOrd="0" parTransId="{2E97567E-86BC-4194-9969-2F3C678CFFFB}" sibTransId="{9F023845-543C-4FF1-AE15-15F215BE89B3}"/>
    <dgm:cxn modelId="{7367621B-52C3-4CF3-BFDF-3BB293480974}" type="presOf" srcId="{EE33FF33-CB5A-4865-A940-E4098C44DCFE}" destId="{E62CAED7-11CD-47AC-998A-1BDDC14E52E9}" srcOrd="0" destOrd="0" presId="urn:microsoft.com/office/officeart/2005/8/layout/cycle4"/>
    <dgm:cxn modelId="{9F351025-2C60-4085-AC32-6B25D7B7212D}" type="presOf" srcId="{9FFF2E79-EDE7-455C-A6D1-B93928317DD7}" destId="{699BB6E1-6195-4CDB-85AB-B99D6B3DA4C3}" srcOrd="1" destOrd="0" presId="urn:microsoft.com/office/officeart/2005/8/layout/cycle4"/>
    <dgm:cxn modelId="{9F698F33-A284-4D9C-B2B8-EE3CFB508589}" srcId="{2FBCD250-8759-4406-BE57-F83A279C9336}" destId="{3FA005BD-ABA1-41E3-B407-C2A7C1BB7ACD}" srcOrd="0" destOrd="0" parTransId="{8266FBF6-6975-4FC3-A478-05A2907E3816}" sibTransId="{FC6C236A-ADDB-4759-A6EC-D67D9304FB18}"/>
    <dgm:cxn modelId="{D36A2438-FE3A-435B-80EB-4999C9CCBA71}" type="presOf" srcId="{D187BB1A-45CD-47F1-B4BC-7176F79B4403}" destId="{81E4DDB9-1612-4A9D-94F2-1041AD7F7E08}" srcOrd="0" destOrd="0" presId="urn:microsoft.com/office/officeart/2005/8/layout/cycle4"/>
    <dgm:cxn modelId="{E40B9F61-679D-4B53-A6F9-A224F688FEA2}" type="presOf" srcId="{3FA005BD-ABA1-41E3-B407-C2A7C1BB7ACD}" destId="{EE1B3AC8-91B6-48A9-9B9E-DC9C60313D26}" srcOrd="1" destOrd="0" presId="urn:microsoft.com/office/officeart/2005/8/layout/cycle4"/>
    <dgm:cxn modelId="{27E0F350-3F60-4758-AA32-9C6A37498351}" srcId="{38C76091-C7A8-44BB-A3E6-AFCA190B9979}" destId="{2FBCD250-8759-4406-BE57-F83A279C9336}" srcOrd="0" destOrd="0" parTransId="{A95549DF-AFA7-42BA-91FB-EE10D03FF6AB}" sibTransId="{6AC79485-F983-4A97-A43A-B25075DCF0BB}"/>
    <dgm:cxn modelId="{DC10FD5A-0110-41D7-8628-60FFC02682EB}" type="presOf" srcId="{3FA005BD-ABA1-41E3-B407-C2A7C1BB7ACD}" destId="{82B140D4-6AF0-4F49-81EB-5F79EE84A012}" srcOrd="0" destOrd="0" presId="urn:microsoft.com/office/officeart/2005/8/layout/cycle4"/>
    <dgm:cxn modelId="{9DEA668C-C830-4A40-B81D-1B7BC152343B}" type="presOf" srcId="{2FBCD250-8759-4406-BE57-F83A279C9336}" destId="{9EC3CFD9-8CAD-4918-8010-FB0CB515CC09}" srcOrd="0" destOrd="0" presId="urn:microsoft.com/office/officeart/2005/8/layout/cycle4"/>
    <dgm:cxn modelId="{14E0D8A8-B26C-42B5-A467-0F9C5A23DCC5}" type="presOf" srcId="{38C76091-C7A8-44BB-A3E6-AFCA190B9979}" destId="{9467D655-63C6-40D7-9CC3-1BB7E7CC3695}" srcOrd="0" destOrd="0" presId="urn:microsoft.com/office/officeart/2005/8/layout/cycle4"/>
    <dgm:cxn modelId="{349964B6-7EF9-45B3-BBC1-563D8F486139}" type="presOf" srcId="{D187BB1A-45CD-47F1-B4BC-7176F79B4403}" destId="{0019D924-FA49-44C5-A3A2-2CAA0F1C7252}" srcOrd="1" destOrd="0" presId="urn:microsoft.com/office/officeart/2005/8/layout/cycle4"/>
    <dgm:cxn modelId="{A93DEFB8-3888-46DD-A651-0D5535DB12D3}" srcId="{EE33FF33-CB5A-4865-A940-E4098C44DCFE}" destId="{E78EAB14-6023-4359-87AC-A0D9FC71DD82}" srcOrd="0" destOrd="0" parTransId="{6EC8C29C-7C54-47AA-8539-D7B609B88B9B}" sibTransId="{9666BFF2-5B30-434E-8ECF-7D6D9B4AB1CD}"/>
    <dgm:cxn modelId="{5FC422BE-AA7B-4F6E-86FE-EE3EB7420126}" type="presOf" srcId="{9FFF2E79-EDE7-455C-A6D1-B93928317DD7}" destId="{45848F33-8C6E-4DA4-9ABA-D1AB60AEDF7B}" srcOrd="0" destOrd="0" presId="urn:microsoft.com/office/officeart/2005/8/layout/cycle4"/>
    <dgm:cxn modelId="{0944F4C1-5631-4A2D-AE1B-C69F0C78B862}" type="presOf" srcId="{E78EAB14-6023-4359-87AC-A0D9FC71DD82}" destId="{1BEE25D4-C166-4E3F-8C27-6AF15FE8A2CD}" srcOrd="0" destOrd="0" presId="urn:microsoft.com/office/officeart/2005/8/layout/cycle4"/>
    <dgm:cxn modelId="{1BAB92C7-D86B-4B26-9482-90CD8AAF2237}" type="presOf" srcId="{706BF250-18AE-4A90-BB07-CBED62878AFB}" destId="{1618D7F2-C33F-454D-9DEE-DC469B32EE54}" srcOrd="0" destOrd="0" presId="urn:microsoft.com/office/officeart/2005/8/layout/cycle4"/>
    <dgm:cxn modelId="{7801FCD2-6826-4906-B74B-48016DBC1845}" srcId="{38C76091-C7A8-44BB-A3E6-AFCA190B9979}" destId="{706BF250-18AE-4A90-BB07-CBED62878AFB}" srcOrd="1" destOrd="0" parTransId="{905F645D-BBF9-494E-B6A1-75720085F372}" sibTransId="{445A65A9-0D06-4499-B84B-52FEE3F63957}"/>
    <dgm:cxn modelId="{8A5D01D7-FAC9-491B-AFE7-97EF4ECC3A13}" srcId="{706BF250-18AE-4A90-BB07-CBED62878AFB}" destId="{D187BB1A-45CD-47F1-B4BC-7176F79B4403}" srcOrd="0" destOrd="0" parTransId="{CEE27AB5-9629-442F-8180-B64BB4AB9187}" sibTransId="{51A0E492-1521-4FC6-9570-3845C457ABC8}"/>
    <dgm:cxn modelId="{160380E4-B9DD-4E3A-B239-73CEEC786582}" type="presOf" srcId="{54AB5FB3-4EE1-4581-8A4B-A8755A476D87}" destId="{F9A1AA21-8A45-42FC-AF33-AE43183A2E68}" srcOrd="0" destOrd="0" presId="urn:microsoft.com/office/officeart/2005/8/layout/cycle4"/>
    <dgm:cxn modelId="{2E2CD8E4-D99A-4944-8290-D63EF57F749D}" srcId="{38C76091-C7A8-44BB-A3E6-AFCA190B9979}" destId="{EE33FF33-CB5A-4865-A940-E4098C44DCFE}" srcOrd="2" destOrd="0" parTransId="{8B5AA7A9-24A5-4D79-8797-5BE985C2BDE3}" sibTransId="{2D571D6F-B8F9-40C4-A57C-90C4C935F564}"/>
    <dgm:cxn modelId="{2249BEEB-55BB-40C9-99F7-8804ABC2D1C4}" type="presOf" srcId="{E78EAB14-6023-4359-87AC-A0D9FC71DD82}" destId="{50B322B2-940F-418F-AA6D-890C8FB048A1}" srcOrd="1" destOrd="0" presId="urn:microsoft.com/office/officeart/2005/8/layout/cycle4"/>
    <dgm:cxn modelId="{F5FB68FD-99F9-48DA-B89B-992C2D8EBEF0}" srcId="{38C76091-C7A8-44BB-A3E6-AFCA190B9979}" destId="{54AB5FB3-4EE1-4581-8A4B-A8755A476D87}" srcOrd="3" destOrd="0" parTransId="{8FAB13A0-EA9C-4D44-B767-9F2477BEF466}" sibTransId="{B62D315B-82CD-4C63-A796-99C519213711}"/>
    <dgm:cxn modelId="{EDB8A11C-DEA4-4D91-820C-293645462CD9}" type="presParOf" srcId="{9467D655-63C6-40D7-9CC3-1BB7E7CC3695}" destId="{3404E4F6-D71B-4AD0-8BE3-60CFC18062C6}" srcOrd="0" destOrd="0" presId="urn:microsoft.com/office/officeart/2005/8/layout/cycle4"/>
    <dgm:cxn modelId="{360E32CB-6730-4179-8397-93B4E7242358}" type="presParOf" srcId="{3404E4F6-D71B-4AD0-8BE3-60CFC18062C6}" destId="{B031007C-E91A-4B15-9F5B-CA52FE7FD368}" srcOrd="0" destOrd="0" presId="urn:microsoft.com/office/officeart/2005/8/layout/cycle4"/>
    <dgm:cxn modelId="{8A6732BD-F56D-4369-9DB5-B9A3D433BA0D}" type="presParOf" srcId="{B031007C-E91A-4B15-9F5B-CA52FE7FD368}" destId="{82B140D4-6AF0-4F49-81EB-5F79EE84A012}" srcOrd="0" destOrd="0" presId="urn:microsoft.com/office/officeart/2005/8/layout/cycle4"/>
    <dgm:cxn modelId="{5DB649B1-90D2-4626-81D6-41399287D6A1}" type="presParOf" srcId="{B031007C-E91A-4B15-9F5B-CA52FE7FD368}" destId="{EE1B3AC8-91B6-48A9-9B9E-DC9C60313D26}" srcOrd="1" destOrd="0" presId="urn:microsoft.com/office/officeart/2005/8/layout/cycle4"/>
    <dgm:cxn modelId="{42154E67-5B2E-4492-BA17-A100605FD760}" type="presParOf" srcId="{3404E4F6-D71B-4AD0-8BE3-60CFC18062C6}" destId="{3EB681BE-DFAF-488E-9C2C-4C95A8A9DDD4}" srcOrd="1" destOrd="0" presId="urn:microsoft.com/office/officeart/2005/8/layout/cycle4"/>
    <dgm:cxn modelId="{55E8B557-3A26-4743-95B4-6D290EBCFFEA}" type="presParOf" srcId="{3EB681BE-DFAF-488E-9C2C-4C95A8A9DDD4}" destId="{81E4DDB9-1612-4A9D-94F2-1041AD7F7E08}" srcOrd="0" destOrd="0" presId="urn:microsoft.com/office/officeart/2005/8/layout/cycle4"/>
    <dgm:cxn modelId="{4D8A89E3-4BEF-448B-BB38-C161B36724DB}" type="presParOf" srcId="{3EB681BE-DFAF-488E-9C2C-4C95A8A9DDD4}" destId="{0019D924-FA49-44C5-A3A2-2CAA0F1C7252}" srcOrd="1" destOrd="0" presId="urn:microsoft.com/office/officeart/2005/8/layout/cycle4"/>
    <dgm:cxn modelId="{1275690A-F5B8-46CE-8E88-75DCB3147580}" type="presParOf" srcId="{3404E4F6-D71B-4AD0-8BE3-60CFC18062C6}" destId="{A9CA50F6-1282-411A-9A02-08FB0D681858}" srcOrd="2" destOrd="0" presId="urn:microsoft.com/office/officeart/2005/8/layout/cycle4"/>
    <dgm:cxn modelId="{6FCF647E-EFC1-46F4-9C32-945B3ACAFC1C}" type="presParOf" srcId="{A9CA50F6-1282-411A-9A02-08FB0D681858}" destId="{1BEE25D4-C166-4E3F-8C27-6AF15FE8A2CD}" srcOrd="0" destOrd="0" presId="urn:microsoft.com/office/officeart/2005/8/layout/cycle4"/>
    <dgm:cxn modelId="{FF9C78CE-14D7-4991-BD53-A5A6F4B4C1E9}" type="presParOf" srcId="{A9CA50F6-1282-411A-9A02-08FB0D681858}" destId="{50B322B2-940F-418F-AA6D-890C8FB048A1}" srcOrd="1" destOrd="0" presId="urn:microsoft.com/office/officeart/2005/8/layout/cycle4"/>
    <dgm:cxn modelId="{C93F5BF3-C07D-444F-8434-9E6A7BA4775C}" type="presParOf" srcId="{3404E4F6-D71B-4AD0-8BE3-60CFC18062C6}" destId="{C0B2387D-FB6A-407E-BA68-9120787A20D9}" srcOrd="3" destOrd="0" presId="urn:microsoft.com/office/officeart/2005/8/layout/cycle4"/>
    <dgm:cxn modelId="{3CC23C0C-6E2D-4278-916A-CC637F336E47}" type="presParOf" srcId="{C0B2387D-FB6A-407E-BA68-9120787A20D9}" destId="{45848F33-8C6E-4DA4-9ABA-D1AB60AEDF7B}" srcOrd="0" destOrd="0" presId="urn:microsoft.com/office/officeart/2005/8/layout/cycle4"/>
    <dgm:cxn modelId="{C38EA80B-7F02-461F-BD02-454622A67B94}" type="presParOf" srcId="{C0B2387D-FB6A-407E-BA68-9120787A20D9}" destId="{699BB6E1-6195-4CDB-85AB-B99D6B3DA4C3}" srcOrd="1" destOrd="0" presId="urn:microsoft.com/office/officeart/2005/8/layout/cycle4"/>
    <dgm:cxn modelId="{31E3AB61-724F-426F-9C49-21C8A9DA91AB}" type="presParOf" srcId="{3404E4F6-D71B-4AD0-8BE3-60CFC18062C6}" destId="{E2CBBC72-00F4-4504-A5CE-0D8D170BBBE2}" srcOrd="4" destOrd="0" presId="urn:microsoft.com/office/officeart/2005/8/layout/cycle4"/>
    <dgm:cxn modelId="{50EED5D3-8256-4AB7-A3FB-863C5FF5A6DD}" type="presParOf" srcId="{9467D655-63C6-40D7-9CC3-1BB7E7CC3695}" destId="{0C634FD2-6065-4321-A767-9C25A103EE91}" srcOrd="1" destOrd="0" presId="urn:microsoft.com/office/officeart/2005/8/layout/cycle4"/>
    <dgm:cxn modelId="{3DF035D5-CB29-4F38-93DE-9AEAF0A0B85F}" type="presParOf" srcId="{0C634FD2-6065-4321-A767-9C25A103EE91}" destId="{9EC3CFD9-8CAD-4918-8010-FB0CB515CC09}" srcOrd="0" destOrd="0" presId="urn:microsoft.com/office/officeart/2005/8/layout/cycle4"/>
    <dgm:cxn modelId="{937AA8AD-AECD-4951-A0E9-84A6A318AC03}" type="presParOf" srcId="{0C634FD2-6065-4321-A767-9C25A103EE91}" destId="{1618D7F2-C33F-454D-9DEE-DC469B32EE54}" srcOrd="1" destOrd="0" presId="urn:microsoft.com/office/officeart/2005/8/layout/cycle4"/>
    <dgm:cxn modelId="{E671455F-04DA-40D6-9867-0E664C17B676}" type="presParOf" srcId="{0C634FD2-6065-4321-A767-9C25A103EE91}" destId="{E62CAED7-11CD-47AC-998A-1BDDC14E52E9}" srcOrd="2" destOrd="0" presId="urn:microsoft.com/office/officeart/2005/8/layout/cycle4"/>
    <dgm:cxn modelId="{BE21249F-DD89-4450-98D9-EDC4382ED814}" type="presParOf" srcId="{0C634FD2-6065-4321-A767-9C25A103EE91}" destId="{F9A1AA21-8A45-42FC-AF33-AE43183A2E68}" srcOrd="3" destOrd="0" presId="urn:microsoft.com/office/officeart/2005/8/layout/cycle4"/>
    <dgm:cxn modelId="{530D56B1-91A1-4F36-B7AD-86E17A6B0679}" type="presParOf" srcId="{0C634FD2-6065-4321-A767-9C25A103EE91}" destId="{CF0BC55E-CFB2-4799-89B1-B3F67D2B31DC}" srcOrd="4" destOrd="0" presId="urn:microsoft.com/office/officeart/2005/8/layout/cycle4"/>
    <dgm:cxn modelId="{18348A19-C208-470F-8DDD-272E8B235FE4}" type="presParOf" srcId="{9467D655-63C6-40D7-9CC3-1BB7E7CC3695}" destId="{E0F81A0A-8B86-4CC5-9A73-1833BC460895}" srcOrd="2" destOrd="0" presId="urn:microsoft.com/office/officeart/2005/8/layout/cycle4"/>
    <dgm:cxn modelId="{E07455F9-CFC1-4ECC-9572-2538DAB0FDB7}" type="presParOf" srcId="{9467D655-63C6-40D7-9CC3-1BB7E7CC3695}" destId="{618009B9-EFC1-4A86-AD02-BA90D045C986}"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8363E35-3D27-4EC7-AAB4-87DD95A05D55}"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hr-HR"/>
        </a:p>
      </dgm:t>
    </dgm:pt>
    <dgm:pt modelId="{DD135CA5-CE3C-4A52-8B4B-41A64AA61879}">
      <dgm:prSet phldrT="[Text]" custT="1"/>
      <dgm:spPr>
        <a:solidFill>
          <a:schemeClr val="bg2">
            <a:lumMod val="25000"/>
          </a:schemeClr>
        </a:solidFill>
      </dgm:spPr>
      <dgm:t>
        <a:bodyPr/>
        <a:lstStyle/>
        <a:p>
          <a:r>
            <a:rPr lang="hr-HR" sz="1800" dirty="0"/>
            <a:t>Aktivacija bazičnih vjerovanja</a:t>
          </a:r>
        </a:p>
      </dgm:t>
    </dgm:pt>
    <dgm:pt modelId="{59670EA3-130D-4E6C-BBA6-96AB8AAD1FF2}" type="parTrans" cxnId="{61439948-51B7-4ACF-8116-75756198B201}">
      <dgm:prSet/>
      <dgm:spPr/>
      <dgm:t>
        <a:bodyPr/>
        <a:lstStyle/>
        <a:p>
          <a:endParaRPr lang="hr-HR"/>
        </a:p>
      </dgm:t>
    </dgm:pt>
    <dgm:pt modelId="{4292B0DF-3B43-45E8-B5B4-138D1DD62A50}" type="sibTrans" cxnId="{61439948-51B7-4ACF-8116-75756198B201}">
      <dgm:prSet/>
      <dgm:spPr/>
      <dgm:t>
        <a:bodyPr/>
        <a:lstStyle/>
        <a:p>
          <a:endParaRPr lang="hr-HR"/>
        </a:p>
      </dgm:t>
    </dgm:pt>
    <dgm:pt modelId="{5CD68A4D-CA5F-4FAE-A8F5-F402E03E4704}">
      <dgm:prSet phldrT="[Text]" custT="1"/>
      <dgm:spPr>
        <a:solidFill>
          <a:schemeClr val="bg2">
            <a:lumMod val="25000"/>
          </a:schemeClr>
        </a:solidFill>
      </dgm:spPr>
      <dgm:t>
        <a:bodyPr/>
        <a:lstStyle/>
        <a:p>
          <a:r>
            <a:rPr lang="hr-HR" sz="1600" dirty="0"/>
            <a:t>Negativna predviđanja</a:t>
          </a:r>
        </a:p>
      </dgm:t>
    </dgm:pt>
    <dgm:pt modelId="{8F958F2B-5DC5-4964-9141-129383C5F53B}" type="parTrans" cxnId="{0F4B8329-0BE2-4FEF-8742-66A88406E7E7}">
      <dgm:prSet/>
      <dgm:spPr/>
      <dgm:t>
        <a:bodyPr/>
        <a:lstStyle/>
        <a:p>
          <a:endParaRPr lang="hr-HR"/>
        </a:p>
      </dgm:t>
    </dgm:pt>
    <dgm:pt modelId="{E315BB23-084C-4043-84BA-71AABDBE59C4}" type="sibTrans" cxnId="{0F4B8329-0BE2-4FEF-8742-66A88406E7E7}">
      <dgm:prSet/>
      <dgm:spPr/>
      <dgm:t>
        <a:bodyPr/>
        <a:lstStyle/>
        <a:p>
          <a:endParaRPr lang="hr-HR"/>
        </a:p>
      </dgm:t>
    </dgm:pt>
    <dgm:pt modelId="{D9DD70DC-FDCA-43C7-A248-316B575AED4A}">
      <dgm:prSet phldrT="[Text]" custT="1"/>
      <dgm:spPr>
        <a:solidFill>
          <a:schemeClr val="bg2">
            <a:lumMod val="25000"/>
          </a:schemeClr>
        </a:solidFill>
      </dgm:spPr>
      <dgm:t>
        <a:bodyPr/>
        <a:lstStyle/>
        <a:p>
          <a:r>
            <a:rPr lang="hr-HR" sz="1800" dirty="0"/>
            <a:t>Nekorisna ponašanja</a:t>
          </a:r>
        </a:p>
      </dgm:t>
    </dgm:pt>
    <dgm:pt modelId="{DB08B35F-FE42-4531-99EB-D85DB7AF1656}" type="parTrans" cxnId="{ED7CBFFE-3368-46EC-B7E6-161E12BF4FDA}">
      <dgm:prSet/>
      <dgm:spPr/>
      <dgm:t>
        <a:bodyPr/>
        <a:lstStyle/>
        <a:p>
          <a:endParaRPr lang="hr-HR"/>
        </a:p>
      </dgm:t>
    </dgm:pt>
    <dgm:pt modelId="{008F3A77-1E82-4819-9676-9916DB22F10D}" type="sibTrans" cxnId="{ED7CBFFE-3368-46EC-B7E6-161E12BF4FDA}">
      <dgm:prSet/>
      <dgm:spPr/>
      <dgm:t>
        <a:bodyPr/>
        <a:lstStyle/>
        <a:p>
          <a:endParaRPr lang="hr-HR"/>
        </a:p>
      </dgm:t>
    </dgm:pt>
    <dgm:pt modelId="{F7559310-E2C6-4EA6-9850-29EE95E0E7EB}">
      <dgm:prSet phldrT="[Text]" custT="1"/>
      <dgm:spPr>
        <a:solidFill>
          <a:schemeClr val="bg2">
            <a:lumMod val="25000"/>
          </a:schemeClr>
        </a:solidFill>
      </dgm:spPr>
      <dgm:t>
        <a:bodyPr/>
        <a:lstStyle/>
        <a:p>
          <a:r>
            <a:rPr lang="hr-HR" sz="1600" dirty="0"/>
            <a:t>Samokritizirajuće misli</a:t>
          </a:r>
        </a:p>
      </dgm:t>
    </dgm:pt>
    <dgm:pt modelId="{E5CD8BCF-7F95-4EA6-91D1-03539A09311C}" type="parTrans" cxnId="{7368E04E-1921-49FD-B896-E1F3865C937E}">
      <dgm:prSet/>
      <dgm:spPr/>
      <dgm:t>
        <a:bodyPr/>
        <a:lstStyle/>
        <a:p>
          <a:endParaRPr lang="hr-HR"/>
        </a:p>
      </dgm:t>
    </dgm:pt>
    <dgm:pt modelId="{244D14C7-7B6E-4664-8A11-67DD4A62A7B1}" type="sibTrans" cxnId="{7368E04E-1921-49FD-B896-E1F3865C937E}">
      <dgm:prSet/>
      <dgm:spPr/>
      <dgm:t>
        <a:bodyPr/>
        <a:lstStyle/>
        <a:p>
          <a:endParaRPr lang="hr-HR"/>
        </a:p>
      </dgm:t>
    </dgm:pt>
    <dgm:pt modelId="{2EF70DE7-2A0F-4356-86D5-97B5713971A8}">
      <dgm:prSet phldrT="[Text]" custT="1"/>
      <dgm:spPr>
        <a:solidFill>
          <a:schemeClr val="bg2">
            <a:lumMod val="25000"/>
          </a:schemeClr>
        </a:solidFill>
      </dgm:spPr>
      <dgm:t>
        <a:bodyPr/>
        <a:lstStyle/>
        <a:p>
          <a:r>
            <a:rPr lang="hr-HR" sz="1800" dirty="0"/>
            <a:t>Depresivnost</a:t>
          </a:r>
          <a:endParaRPr lang="hr-HR" sz="1200" dirty="0"/>
        </a:p>
      </dgm:t>
    </dgm:pt>
    <dgm:pt modelId="{520657D5-82E0-439E-89CE-2A3343239F4B}" type="parTrans" cxnId="{7C41C5B8-F4FB-4986-803E-69627FBA2CDF}">
      <dgm:prSet/>
      <dgm:spPr/>
      <dgm:t>
        <a:bodyPr/>
        <a:lstStyle/>
        <a:p>
          <a:endParaRPr lang="hr-HR"/>
        </a:p>
      </dgm:t>
    </dgm:pt>
    <dgm:pt modelId="{17B7E073-19A7-4B13-A8D7-4383F41965EC}" type="sibTrans" cxnId="{7C41C5B8-F4FB-4986-803E-69627FBA2CDF}">
      <dgm:prSet/>
      <dgm:spPr/>
      <dgm:t>
        <a:bodyPr/>
        <a:lstStyle/>
        <a:p>
          <a:endParaRPr lang="hr-HR"/>
        </a:p>
      </dgm:t>
    </dgm:pt>
    <dgm:pt modelId="{EB00661F-A0D1-4C32-B3AD-071363996FE4}">
      <dgm:prSet custT="1"/>
      <dgm:spPr>
        <a:solidFill>
          <a:schemeClr val="bg2">
            <a:lumMod val="25000"/>
          </a:schemeClr>
        </a:solidFill>
      </dgm:spPr>
      <dgm:t>
        <a:bodyPr/>
        <a:lstStyle/>
        <a:p>
          <a:r>
            <a:rPr lang="hr-HR" sz="1800" dirty="0"/>
            <a:t>Potvrda bazičnih vjerovanja</a:t>
          </a:r>
        </a:p>
      </dgm:t>
    </dgm:pt>
    <dgm:pt modelId="{94FFAEFE-BBF0-4C40-BA8B-6AD604ED84FD}" type="parTrans" cxnId="{4DC03D26-A6C4-4706-9CA6-4871ABA6AADF}">
      <dgm:prSet/>
      <dgm:spPr/>
      <dgm:t>
        <a:bodyPr/>
        <a:lstStyle/>
        <a:p>
          <a:endParaRPr lang="hr-HR"/>
        </a:p>
      </dgm:t>
    </dgm:pt>
    <dgm:pt modelId="{FB00FA7B-A8A2-4261-BFCF-CAA6FE8E7BF4}" type="sibTrans" cxnId="{4DC03D26-A6C4-4706-9CA6-4871ABA6AADF}">
      <dgm:prSet/>
      <dgm:spPr/>
      <dgm:t>
        <a:bodyPr/>
        <a:lstStyle/>
        <a:p>
          <a:endParaRPr lang="hr-HR"/>
        </a:p>
      </dgm:t>
    </dgm:pt>
    <dgm:pt modelId="{95FDBF2E-625B-41F7-9172-5A85E45F8C1C}" type="pres">
      <dgm:prSet presAssocID="{78363E35-3D27-4EC7-AAB4-87DD95A05D55}" presName="Name0" presStyleCnt="0">
        <dgm:presLayoutVars>
          <dgm:dir/>
          <dgm:resizeHandles val="exact"/>
        </dgm:presLayoutVars>
      </dgm:prSet>
      <dgm:spPr/>
    </dgm:pt>
    <dgm:pt modelId="{2F817CFD-D35F-4378-9BF9-15D77FCAF206}" type="pres">
      <dgm:prSet presAssocID="{78363E35-3D27-4EC7-AAB4-87DD95A05D55}" presName="cycle" presStyleCnt="0"/>
      <dgm:spPr/>
    </dgm:pt>
    <dgm:pt modelId="{09DA2D64-4622-4929-9E4C-5CDFF1578A6C}" type="pres">
      <dgm:prSet presAssocID="{DD135CA5-CE3C-4A52-8B4B-41A64AA61879}" presName="nodeFirstNode" presStyleLbl="node1" presStyleIdx="0" presStyleCnt="6" custScaleX="103903" custScaleY="85545">
        <dgm:presLayoutVars>
          <dgm:bulletEnabled val="1"/>
        </dgm:presLayoutVars>
      </dgm:prSet>
      <dgm:spPr/>
    </dgm:pt>
    <dgm:pt modelId="{69CEC6B7-D864-428D-BFC0-F463BAA3E35C}" type="pres">
      <dgm:prSet presAssocID="{4292B0DF-3B43-45E8-B5B4-138D1DD62A50}" presName="sibTransFirstNode" presStyleLbl="bgShp" presStyleIdx="0" presStyleCnt="1" custLinFactNeighborX="186" custLinFactNeighborY="-184"/>
      <dgm:spPr/>
    </dgm:pt>
    <dgm:pt modelId="{EA357EFF-8339-4C0F-9A81-F8141AFBE44E}" type="pres">
      <dgm:prSet presAssocID="{5CD68A4D-CA5F-4FAE-A8F5-F402E03E4704}" presName="nodeFollowingNodes" presStyleLbl="node1" presStyleIdx="1" presStyleCnt="6" custScaleX="90332" custScaleY="94356" custRadScaleRad="102927" custRadScaleInc="8237">
        <dgm:presLayoutVars>
          <dgm:bulletEnabled val="1"/>
        </dgm:presLayoutVars>
      </dgm:prSet>
      <dgm:spPr/>
    </dgm:pt>
    <dgm:pt modelId="{6133BF7F-72FA-4C90-98D6-931E2DF0A6F5}" type="pres">
      <dgm:prSet presAssocID="{D9DD70DC-FDCA-43C7-A248-316B575AED4A}" presName="nodeFollowingNodes" presStyleLbl="node1" presStyleIdx="2" presStyleCnt="6" custScaleX="84395" custScaleY="85463" custRadScaleRad="108520" custRadScaleInc="-22839">
        <dgm:presLayoutVars>
          <dgm:bulletEnabled val="1"/>
        </dgm:presLayoutVars>
      </dgm:prSet>
      <dgm:spPr/>
    </dgm:pt>
    <dgm:pt modelId="{201A6A47-4CA4-4095-B1C7-95A1BFE0D8E1}" type="pres">
      <dgm:prSet presAssocID="{EB00661F-A0D1-4C32-B3AD-071363996FE4}" presName="nodeFollowingNodes" presStyleLbl="node1" presStyleIdx="3" presStyleCnt="6" custScaleX="106622" custScaleY="100838" custRadScaleRad="97110" custRadScaleInc="-526">
        <dgm:presLayoutVars>
          <dgm:bulletEnabled val="1"/>
        </dgm:presLayoutVars>
      </dgm:prSet>
      <dgm:spPr/>
    </dgm:pt>
    <dgm:pt modelId="{49A57FBB-520D-406A-BBCF-8EA006400E43}" type="pres">
      <dgm:prSet presAssocID="{F7559310-E2C6-4EA6-9850-29EE95E0E7EB}" presName="nodeFollowingNodes" presStyleLbl="node1" presStyleIdx="4" presStyleCnt="6" custScaleX="99425" custScaleY="104690" custRadScaleRad="101616" custRadScaleInc="20578">
        <dgm:presLayoutVars>
          <dgm:bulletEnabled val="1"/>
        </dgm:presLayoutVars>
      </dgm:prSet>
      <dgm:spPr/>
    </dgm:pt>
    <dgm:pt modelId="{02C93EEA-6FC0-450E-B4AA-83B59DF73374}" type="pres">
      <dgm:prSet presAssocID="{2EF70DE7-2A0F-4356-86D5-97B5713971A8}" presName="nodeFollowingNodes" presStyleLbl="node1" presStyleIdx="5" presStyleCnt="6" custScaleX="92519" custScaleY="81725" custRadScaleRad="102915" custRadScaleInc="-11286">
        <dgm:presLayoutVars>
          <dgm:bulletEnabled val="1"/>
        </dgm:presLayoutVars>
      </dgm:prSet>
      <dgm:spPr/>
    </dgm:pt>
  </dgm:ptLst>
  <dgm:cxnLst>
    <dgm:cxn modelId="{AB5FCB06-16E1-4839-B829-DC23C3372EA1}" type="presOf" srcId="{DD135CA5-CE3C-4A52-8B4B-41A64AA61879}" destId="{09DA2D64-4622-4929-9E4C-5CDFF1578A6C}" srcOrd="0" destOrd="0" presId="urn:microsoft.com/office/officeart/2005/8/layout/cycle3"/>
    <dgm:cxn modelId="{4DC03D26-A6C4-4706-9CA6-4871ABA6AADF}" srcId="{78363E35-3D27-4EC7-AAB4-87DD95A05D55}" destId="{EB00661F-A0D1-4C32-B3AD-071363996FE4}" srcOrd="3" destOrd="0" parTransId="{94FFAEFE-BBF0-4C40-BA8B-6AD604ED84FD}" sibTransId="{FB00FA7B-A8A2-4261-BFCF-CAA6FE8E7BF4}"/>
    <dgm:cxn modelId="{0F4B8329-0BE2-4FEF-8742-66A88406E7E7}" srcId="{78363E35-3D27-4EC7-AAB4-87DD95A05D55}" destId="{5CD68A4D-CA5F-4FAE-A8F5-F402E03E4704}" srcOrd="1" destOrd="0" parTransId="{8F958F2B-5DC5-4964-9141-129383C5F53B}" sibTransId="{E315BB23-084C-4043-84BA-71AABDBE59C4}"/>
    <dgm:cxn modelId="{51D6C730-2FF8-45EB-BDE7-5FC4FD3185AE}" type="presOf" srcId="{F7559310-E2C6-4EA6-9850-29EE95E0E7EB}" destId="{49A57FBB-520D-406A-BBCF-8EA006400E43}" srcOrd="0" destOrd="0" presId="urn:microsoft.com/office/officeart/2005/8/layout/cycle3"/>
    <dgm:cxn modelId="{61439948-51B7-4ACF-8116-75756198B201}" srcId="{78363E35-3D27-4EC7-AAB4-87DD95A05D55}" destId="{DD135CA5-CE3C-4A52-8B4B-41A64AA61879}" srcOrd="0" destOrd="0" parTransId="{59670EA3-130D-4E6C-BBA6-96AB8AAD1FF2}" sibTransId="{4292B0DF-3B43-45E8-B5B4-138D1DD62A50}"/>
    <dgm:cxn modelId="{FDF69D4E-5E73-489F-AFB0-57C7A2BA4BBF}" type="presOf" srcId="{78363E35-3D27-4EC7-AAB4-87DD95A05D55}" destId="{95FDBF2E-625B-41F7-9172-5A85E45F8C1C}" srcOrd="0" destOrd="0" presId="urn:microsoft.com/office/officeart/2005/8/layout/cycle3"/>
    <dgm:cxn modelId="{7368E04E-1921-49FD-B896-E1F3865C937E}" srcId="{78363E35-3D27-4EC7-AAB4-87DD95A05D55}" destId="{F7559310-E2C6-4EA6-9850-29EE95E0E7EB}" srcOrd="4" destOrd="0" parTransId="{E5CD8BCF-7F95-4EA6-91D1-03539A09311C}" sibTransId="{244D14C7-7B6E-4664-8A11-67DD4A62A7B1}"/>
    <dgm:cxn modelId="{6CD8186F-F906-4A17-BB2E-ED449CE64137}" type="presOf" srcId="{5CD68A4D-CA5F-4FAE-A8F5-F402E03E4704}" destId="{EA357EFF-8339-4C0F-9A81-F8141AFBE44E}" srcOrd="0" destOrd="0" presId="urn:microsoft.com/office/officeart/2005/8/layout/cycle3"/>
    <dgm:cxn modelId="{78D8F697-55D8-4DD8-B5F4-A42EF268DA9F}" type="presOf" srcId="{D9DD70DC-FDCA-43C7-A248-316B575AED4A}" destId="{6133BF7F-72FA-4C90-98D6-931E2DF0A6F5}" srcOrd="0" destOrd="0" presId="urn:microsoft.com/office/officeart/2005/8/layout/cycle3"/>
    <dgm:cxn modelId="{BA180FA0-27FC-4D09-878F-95AC67A1F61A}" type="presOf" srcId="{EB00661F-A0D1-4C32-B3AD-071363996FE4}" destId="{201A6A47-4CA4-4095-B1C7-95A1BFE0D8E1}" srcOrd="0" destOrd="0" presId="urn:microsoft.com/office/officeart/2005/8/layout/cycle3"/>
    <dgm:cxn modelId="{7C41C5B8-F4FB-4986-803E-69627FBA2CDF}" srcId="{78363E35-3D27-4EC7-AAB4-87DD95A05D55}" destId="{2EF70DE7-2A0F-4356-86D5-97B5713971A8}" srcOrd="5" destOrd="0" parTransId="{520657D5-82E0-439E-89CE-2A3343239F4B}" sibTransId="{17B7E073-19A7-4B13-A8D7-4383F41965EC}"/>
    <dgm:cxn modelId="{03E3AFBE-A0AB-450D-8F52-90A2DACA9773}" type="presOf" srcId="{4292B0DF-3B43-45E8-B5B4-138D1DD62A50}" destId="{69CEC6B7-D864-428D-BFC0-F463BAA3E35C}" srcOrd="0" destOrd="0" presId="urn:microsoft.com/office/officeart/2005/8/layout/cycle3"/>
    <dgm:cxn modelId="{82C269C9-1078-4CE8-B984-F43C33DA02B1}" type="presOf" srcId="{2EF70DE7-2A0F-4356-86D5-97B5713971A8}" destId="{02C93EEA-6FC0-450E-B4AA-83B59DF73374}" srcOrd="0" destOrd="0" presId="urn:microsoft.com/office/officeart/2005/8/layout/cycle3"/>
    <dgm:cxn modelId="{ED7CBFFE-3368-46EC-B7E6-161E12BF4FDA}" srcId="{78363E35-3D27-4EC7-AAB4-87DD95A05D55}" destId="{D9DD70DC-FDCA-43C7-A248-316B575AED4A}" srcOrd="2" destOrd="0" parTransId="{DB08B35F-FE42-4531-99EB-D85DB7AF1656}" sibTransId="{008F3A77-1E82-4819-9676-9916DB22F10D}"/>
    <dgm:cxn modelId="{052C8FE4-A972-4ABF-B359-CCC850951A79}" type="presParOf" srcId="{95FDBF2E-625B-41F7-9172-5A85E45F8C1C}" destId="{2F817CFD-D35F-4378-9BF9-15D77FCAF206}" srcOrd="0" destOrd="0" presId="urn:microsoft.com/office/officeart/2005/8/layout/cycle3"/>
    <dgm:cxn modelId="{F7955CFD-A684-467C-A862-F5CB58B89F7D}" type="presParOf" srcId="{2F817CFD-D35F-4378-9BF9-15D77FCAF206}" destId="{09DA2D64-4622-4929-9E4C-5CDFF1578A6C}" srcOrd="0" destOrd="0" presId="urn:microsoft.com/office/officeart/2005/8/layout/cycle3"/>
    <dgm:cxn modelId="{D1A99558-41FD-4951-B3B6-26612D1EB32E}" type="presParOf" srcId="{2F817CFD-D35F-4378-9BF9-15D77FCAF206}" destId="{69CEC6B7-D864-428D-BFC0-F463BAA3E35C}" srcOrd="1" destOrd="0" presId="urn:microsoft.com/office/officeart/2005/8/layout/cycle3"/>
    <dgm:cxn modelId="{7CE4E6F7-49C7-4175-ADB6-500FEE88D3F7}" type="presParOf" srcId="{2F817CFD-D35F-4378-9BF9-15D77FCAF206}" destId="{EA357EFF-8339-4C0F-9A81-F8141AFBE44E}" srcOrd="2" destOrd="0" presId="urn:microsoft.com/office/officeart/2005/8/layout/cycle3"/>
    <dgm:cxn modelId="{71D2AA5B-9444-4BAE-9716-E9D6C7B7575F}" type="presParOf" srcId="{2F817CFD-D35F-4378-9BF9-15D77FCAF206}" destId="{6133BF7F-72FA-4C90-98D6-931E2DF0A6F5}" srcOrd="3" destOrd="0" presId="urn:microsoft.com/office/officeart/2005/8/layout/cycle3"/>
    <dgm:cxn modelId="{0FD8BFFC-0849-4193-A40F-F815B501CCF7}" type="presParOf" srcId="{2F817CFD-D35F-4378-9BF9-15D77FCAF206}" destId="{201A6A47-4CA4-4095-B1C7-95A1BFE0D8E1}" srcOrd="4" destOrd="0" presId="urn:microsoft.com/office/officeart/2005/8/layout/cycle3"/>
    <dgm:cxn modelId="{3E0C22E6-F8DE-4D77-A648-6D8D51FAABF1}" type="presParOf" srcId="{2F817CFD-D35F-4378-9BF9-15D77FCAF206}" destId="{49A57FBB-520D-406A-BBCF-8EA006400E43}" srcOrd="5" destOrd="0" presId="urn:microsoft.com/office/officeart/2005/8/layout/cycle3"/>
    <dgm:cxn modelId="{EA2DFD18-EDEC-41ED-84E1-10816284EDAF}" type="presParOf" srcId="{2F817CFD-D35F-4378-9BF9-15D77FCAF206}" destId="{02C93EEA-6FC0-450E-B4AA-83B59DF73374}" srcOrd="6"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0ED338-7B71-43D7-8816-2008A6EDA9BF}">
      <dsp:nvSpPr>
        <dsp:cNvPr id="0" name=""/>
        <dsp:cNvSpPr/>
      </dsp:nvSpPr>
      <dsp:spPr>
        <a:xfrm rot="5400000">
          <a:off x="-208172" y="212339"/>
          <a:ext cx="1387814" cy="971470"/>
        </a:xfrm>
        <a:prstGeom prst="chevron">
          <a:avLst/>
        </a:prstGeom>
        <a:solidFill>
          <a:schemeClr val="accent6">
            <a:lumMod val="7500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hr-HR" sz="1400" kern="1200" dirty="0"/>
            <a:t>(Rana) iskustva</a:t>
          </a:r>
        </a:p>
      </dsp:txBody>
      <dsp:txXfrm rot="-5400000">
        <a:off x="0" y="489902"/>
        <a:ext cx="971470" cy="416344"/>
      </dsp:txXfrm>
    </dsp:sp>
    <dsp:sp modelId="{4DF17CF7-EEB7-432A-BB9C-38ACFB7BF4C3}">
      <dsp:nvSpPr>
        <dsp:cNvPr id="0" name=""/>
        <dsp:cNvSpPr/>
      </dsp:nvSpPr>
      <dsp:spPr>
        <a:xfrm rot="5400000">
          <a:off x="4492395" y="-3520925"/>
          <a:ext cx="902079" cy="7943929"/>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hr-HR" sz="1600" kern="1200" dirty="0"/>
            <a:t>Događaji, odnosi, okolnosti odrastanja koji su utjecali na razvoj slike o sebi</a:t>
          </a:r>
        </a:p>
        <a:p>
          <a:pPr marL="171450" lvl="1" indent="-171450" algn="l" defTabSz="711200">
            <a:lnSpc>
              <a:spcPct val="90000"/>
            </a:lnSpc>
            <a:spcBef>
              <a:spcPct val="0"/>
            </a:spcBef>
            <a:spcAft>
              <a:spcPct val="15000"/>
            </a:spcAft>
            <a:buChar char="•"/>
          </a:pPr>
          <a:r>
            <a:rPr lang="hr-HR" sz="1600" kern="1200" dirty="0"/>
            <a:t>Npr. zanemarivanje, odbacivanje, kritiziranje i kažnjavanje, nedovoljno pohvala i pažnje, manjak topline...</a:t>
          </a:r>
        </a:p>
      </dsp:txBody>
      <dsp:txXfrm rot="-5400000">
        <a:off x="971470" y="44036"/>
        <a:ext cx="7899893" cy="814007"/>
      </dsp:txXfrm>
    </dsp:sp>
    <dsp:sp modelId="{CA3CD711-C0CF-4AA9-B32A-4C3A29103BD9}">
      <dsp:nvSpPr>
        <dsp:cNvPr id="0" name=""/>
        <dsp:cNvSpPr/>
      </dsp:nvSpPr>
      <dsp:spPr>
        <a:xfrm rot="5400000">
          <a:off x="-208172" y="1403389"/>
          <a:ext cx="1387814" cy="971470"/>
        </a:xfrm>
        <a:prstGeom prst="chevron">
          <a:avLst/>
        </a:prstGeom>
        <a:solidFill>
          <a:schemeClr val="accent5">
            <a:lumMod val="7500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hr-HR" sz="1400" kern="1200" dirty="0"/>
            <a:t>Bazična vjerovanja</a:t>
          </a:r>
        </a:p>
      </dsp:txBody>
      <dsp:txXfrm rot="-5400000">
        <a:off x="0" y="1680952"/>
        <a:ext cx="971470" cy="416344"/>
      </dsp:txXfrm>
    </dsp:sp>
    <dsp:sp modelId="{93E50AF5-998F-4ECA-ABF0-69A2CA5F604E}">
      <dsp:nvSpPr>
        <dsp:cNvPr id="0" name=""/>
        <dsp:cNvSpPr/>
      </dsp:nvSpPr>
      <dsp:spPr>
        <a:xfrm rot="5400000">
          <a:off x="4492395" y="-2325707"/>
          <a:ext cx="902079" cy="7943929"/>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hr-HR" sz="1600" kern="1200" dirty="0"/>
            <a:t>Procjena vlastite vrijednosti na temelju proživljenih iskustava</a:t>
          </a:r>
        </a:p>
        <a:p>
          <a:pPr marL="171450" lvl="1" indent="-171450" algn="l" defTabSz="711200">
            <a:lnSpc>
              <a:spcPct val="90000"/>
            </a:lnSpc>
            <a:spcBef>
              <a:spcPct val="0"/>
            </a:spcBef>
            <a:spcAft>
              <a:spcPct val="15000"/>
            </a:spcAft>
            <a:buChar char="•"/>
          </a:pPr>
          <a:r>
            <a:rPr lang="hr-HR" sz="1600" kern="1200" dirty="0"/>
            <a:t>Npr. loš sam, bezvrijedan sam, glup sam, nesposoban sam...</a:t>
          </a:r>
        </a:p>
      </dsp:txBody>
      <dsp:txXfrm rot="-5400000">
        <a:off x="971470" y="1239254"/>
        <a:ext cx="7899893" cy="814007"/>
      </dsp:txXfrm>
    </dsp:sp>
    <dsp:sp modelId="{AD8788BE-F938-456F-88D5-8BF20B8BB9B6}">
      <dsp:nvSpPr>
        <dsp:cNvPr id="0" name=""/>
        <dsp:cNvSpPr/>
      </dsp:nvSpPr>
      <dsp:spPr>
        <a:xfrm rot="5400000">
          <a:off x="-208172" y="2594440"/>
          <a:ext cx="1387814" cy="971470"/>
        </a:xfrm>
        <a:prstGeom prst="chevron">
          <a:avLst/>
        </a:prstGeom>
        <a:solidFill>
          <a:schemeClr val="accent4">
            <a:lumMod val="7500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hr-HR" sz="1400" kern="1200" dirty="0"/>
            <a:t>Životna pravila</a:t>
          </a:r>
        </a:p>
      </dsp:txBody>
      <dsp:txXfrm rot="-5400000">
        <a:off x="0" y="2872003"/>
        <a:ext cx="971470" cy="416344"/>
      </dsp:txXfrm>
    </dsp:sp>
    <dsp:sp modelId="{2497005A-95C7-42D1-84CF-836C9EFBA05A}">
      <dsp:nvSpPr>
        <dsp:cNvPr id="0" name=""/>
        <dsp:cNvSpPr/>
      </dsp:nvSpPr>
      <dsp:spPr>
        <a:xfrm rot="5400000">
          <a:off x="4492395" y="-1134657"/>
          <a:ext cx="902079" cy="7943929"/>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hr-HR" sz="1400" kern="1200" dirty="0"/>
            <a:t>Smjernice i strategije nošenja sa svakodnevnim situacijama pod uvjetom da su bazična vjerovanja točna. Standardi prema kojima se ocjenjuje vlastita vrijednost.</a:t>
          </a:r>
        </a:p>
        <a:p>
          <a:pPr marL="114300" lvl="1" indent="-114300" algn="l" defTabSz="622300">
            <a:lnSpc>
              <a:spcPct val="90000"/>
            </a:lnSpc>
            <a:spcBef>
              <a:spcPct val="0"/>
            </a:spcBef>
            <a:spcAft>
              <a:spcPct val="15000"/>
            </a:spcAft>
            <a:buChar char="•"/>
          </a:pPr>
          <a:r>
            <a:rPr lang="hr-HR" sz="1400" kern="1200" dirty="0"/>
            <a:t>Npr. Ako kažem što mislim, neću im se svidjeti. Druge uvijek moram staviti na prvo mjesto. Moram kontrolirati svoj život. ...</a:t>
          </a:r>
        </a:p>
      </dsp:txBody>
      <dsp:txXfrm rot="-5400000">
        <a:off x="971470" y="2430304"/>
        <a:ext cx="7899893" cy="8140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EE25D4-C166-4E3F-8C27-6AF15FE8A2CD}">
      <dsp:nvSpPr>
        <dsp:cNvPr id="0" name=""/>
        <dsp:cNvSpPr/>
      </dsp:nvSpPr>
      <dsp:spPr>
        <a:xfrm>
          <a:off x="4457457" y="2228556"/>
          <a:ext cx="2982016" cy="1905223"/>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t" anchorCtr="0">
          <a:noAutofit/>
        </a:bodyPr>
        <a:lstStyle/>
        <a:p>
          <a:pPr marL="171450" lvl="1" indent="-171450" algn="r" defTabSz="711200">
            <a:lnSpc>
              <a:spcPct val="90000"/>
            </a:lnSpc>
            <a:spcBef>
              <a:spcPct val="0"/>
            </a:spcBef>
            <a:spcAft>
              <a:spcPct val="15000"/>
            </a:spcAft>
            <a:buChar char="•"/>
          </a:pPr>
          <a:r>
            <a:rPr lang="hr-HR" sz="1600" kern="1200" dirty="0"/>
            <a:t>Pripisivanje iskrivljenog značenja situacijama i pojavama</a:t>
          </a:r>
        </a:p>
      </dsp:txBody>
      <dsp:txXfrm>
        <a:off x="5393914" y="2746714"/>
        <a:ext cx="2003707" cy="1345213"/>
      </dsp:txXfrm>
    </dsp:sp>
    <dsp:sp modelId="{45848F33-8C6E-4DA4-9ABA-D1AB60AEDF7B}">
      <dsp:nvSpPr>
        <dsp:cNvPr id="0" name=""/>
        <dsp:cNvSpPr/>
      </dsp:nvSpPr>
      <dsp:spPr>
        <a:xfrm>
          <a:off x="1598428" y="2285821"/>
          <a:ext cx="2627703" cy="1790695"/>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71450" lvl="1" indent="-171450" algn="l" defTabSz="800100">
            <a:lnSpc>
              <a:spcPct val="90000"/>
            </a:lnSpc>
            <a:spcBef>
              <a:spcPct val="0"/>
            </a:spcBef>
            <a:spcAft>
              <a:spcPct val="15000"/>
            </a:spcAft>
            <a:buChar char="•"/>
          </a:pPr>
          <a:r>
            <a:rPr lang="hr-HR" sz="1800" kern="1200" dirty="0"/>
            <a:t>Fokus na negativnim situacijama iz prošlosti</a:t>
          </a:r>
        </a:p>
      </dsp:txBody>
      <dsp:txXfrm>
        <a:off x="1637764" y="2772830"/>
        <a:ext cx="1760720" cy="1264349"/>
      </dsp:txXfrm>
    </dsp:sp>
    <dsp:sp modelId="{81E4DDB9-1612-4A9D-94F2-1041AD7F7E08}">
      <dsp:nvSpPr>
        <dsp:cNvPr id="0" name=""/>
        <dsp:cNvSpPr/>
      </dsp:nvSpPr>
      <dsp:spPr>
        <a:xfrm>
          <a:off x="4483751" y="-355530"/>
          <a:ext cx="2929428" cy="1950306"/>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r" defTabSz="711200">
            <a:lnSpc>
              <a:spcPct val="90000"/>
            </a:lnSpc>
            <a:spcBef>
              <a:spcPct val="0"/>
            </a:spcBef>
            <a:spcAft>
              <a:spcPct val="15000"/>
            </a:spcAft>
            <a:buChar char="•"/>
          </a:pPr>
          <a:r>
            <a:rPr lang="hr-HR" sz="1600" kern="1200" dirty="0"/>
            <a:t>Zapaža se samo ono što je u skladu s negativnom slikom o sebi</a:t>
          </a:r>
        </a:p>
      </dsp:txBody>
      <dsp:txXfrm>
        <a:off x="5405421" y="-312688"/>
        <a:ext cx="1964915" cy="1377046"/>
      </dsp:txXfrm>
    </dsp:sp>
    <dsp:sp modelId="{82B140D4-6AF0-4F49-81EB-5F79EE84A012}">
      <dsp:nvSpPr>
        <dsp:cNvPr id="0" name=""/>
        <dsp:cNvSpPr/>
      </dsp:nvSpPr>
      <dsp:spPr>
        <a:xfrm>
          <a:off x="1475926" y="-254280"/>
          <a:ext cx="2872708" cy="1747806"/>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71450" lvl="1" indent="-171450" algn="l" defTabSz="800100">
            <a:lnSpc>
              <a:spcPct val="90000"/>
            </a:lnSpc>
            <a:spcBef>
              <a:spcPct val="0"/>
            </a:spcBef>
            <a:spcAft>
              <a:spcPct val="15000"/>
            </a:spcAft>
            <a:buChar char="•"/>
          </a:pPr>
          <a:r>
            <a:rPr lang="hr-HR" sz="1800" kern="1200" dirty="0"/>
            <a:t>Očekivanje negativnih ishoda</a:t>
          </a:r>
        </a:p>
      </dsp:txBody>
      <dsp:txXfrm>
        <a:off x="1514320" y="-215886"/>
        <a:ext cx="1934107" cy="1234066"/>
      </dsp:txXfrm>
    </dsp:sp>
    <dsp:sp modelId="{9EC3CFD9-8CAD-4918-8010-FB0CB515CC09}">
      <dsp:nvSpPr>
        <dsp:cNvPr id="0" name=""/>
        <dsp:cNvSpPr/>
      </dsp:nvSpPr>
      <dsp:spPr>
        <a:xfrm>
          <a:off x="2788928" y="220353"/>
          <a:ext cx="1631101" cy="1631101"/>
        </a:xfrm>
        <a:prstGeom prst="pieWedg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hr-HR" sz="1200" kern="1200" dirty="0"/>
            <a:t>Negativna pristranost u predviđanju</a:t>
          </a:r>
        </a:p>
      </dsp:txBody>
      <dsp:txXfrm>
        <a:off x="3266666" y="698091"/>
        <a:ext cx="1153363" cy="1153363"/>
      </dsp:txXfrm>
    </dsp:sp>
    <dsp:sp modelId="{1618D7F2-C33F-454D-9DEE-DC469B32EE54}">
      <dsp:nvSpPr>
        <dsp:cNvPr id="0" name=""/>
        <dsp:cNvSpPr/>
      </dsp:nvSpPr>
      <dsp:spPr>
        <a:xfrm rot="5400000">
          <a:off x="4495369" y="220353"/>
          <a:ext cx="1631101" cy="1631101"/>
        </a:xfrm>
        <a:prstGeom prst="pieWedg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hr-HR" sz="1200" kern="1200" dirty="0"/>
            <a:t>Negativna pristranost u percepciji</a:t>
          </a:r>
        </a:p>
      </dsp:txBody>
      <dsp:txXfrm rot="-5400000">
        <a:off x="4495369" y="698091"/>
        <a:ext cx="1153363" cy="1153363"/>
      </dsp:txXfrm>
    </dsp:sp>
    <dsp:sp modelId="{E62CAED7-11CD-47AC-998A-1BDDC14E52E9}">
      <dsp:nvSpPr>
        <dsp:cNvPr id="0" name=""/>
        <dsp:cNvSpPr/>
      </dsp:nvSpPr>
      <dsp:spPr>
        <a:xfrm rot="10800000">
          <a:off x="4495369" y="1926794"/>
          <a:ext cx="1631101" cy="1631101"/>
        </a:xfrm>
        <a:prstGeom prst="pieWedg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hr-HR" sz="1200" kern="1200" dirty="0"/>
            <a:t>Negativna pristranost u interpretaciji</a:t>
          </a:r>
        </a:p>
      </dsp:txBody>
      <dsp:txXfrm rot="10800000">
        <a:off x="4495369" y="1926794"/>
        <a:ext cx="1153363" cy="1153363"/>
      </dsp:txXfrm>
    </dsp:sp>
    <dsp:sp modelId="{F9A1AA21-8A45-42FC-AF33-AE43183A2E68}">
      <dsp:nvSpPr>
        <dsp:cNvPr id="0" name=""/>
        <dsp:cNvSpPr/>
      </dsp:nvSpPr>
      <dsp:spPr>
        <a:xfrm rot="16200000">
          <a:off x="2788928" y="1926794"/>
          <a:ext cx="1631101" cy="1631101"/>
        </a:xfrm>
        <a:prstGeom prst="pieWedg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hr-HR" sz="1200" kern="1200" dirty="0"/>
            <a:t>Negativna pristranost u pamćenju</a:t>
          </a:r>
        </a:p>
      </dsp:txBody>
      <dsp:txXfrm rot="5400000">
        <a:off x="3266666" y="1926794"/>
        <a:ext cx="1153363" cy="1153363"/>
      </dsp:txXfrm>
    </dsp:sp>
    <dsp:sp modelId="{E0F81A0A-8B86-4CC5-9A73-1833BC460895}">
      <dsp:nvSpPr>
        <dsp:cNvPr id="0" name=""/>
        <dsp:cNvSpPr/>
      </dsp:nvSpPr>
      <dsp:spPr>
        <a:xfrm>
          <a:off x="4176118" y="1550096"/>
          <a:ext cx="563163" cy="489707"/>
        </a:xfrm>
        <a:prstGeom prst="circularArrow">
          <a:avLst/>
        </a:prstGeom>
        <a:solidFill>
          <a:schemeClr val="accent1">
            <a:tint val="6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18009B9-EFC1-4A86-AD02-BA90D045C986}">
      <dsp:nvSpPr>
        <dsp:cNvPr id="0" name=""/>
        <dsp:cNvSpPr/>
      </dsp:nvSpPr>
      <dsp:spPr>
        <a:xfrm rot="10800000">
          <a:off x="4176118" y="1738445"/>
          <a:ext cx="563163" cy="489707"/>
        </a:xfrm>
        <a:prstGeom prst="circularArrow">
          <a:avLst/>
        </a:prstGeom>
        <a:solidFill>
          <a:schemeClr val="accent1">
            <a:tint val="6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CEC6B7-D864-428D-BFC0-F463BAA3E35C}">
      <dsp:nvSpPr>
        <dsp:cNvPr id="0" name=""/>
        <dsp:cNvSpPr/>
      </dsp:nvSpPr>
      <dsp:spPr>
        <a:xfrm>
          <a:off x="1415597" y="-74705"/>
          <a:ext cx="5410400" cy="5410400"/>
        </a:xfrm>
        <a:prstGeom prst="circularArrow">
          <a:avLst>
            <a:gd name="adj1" fmla="val 5274"/>
            <a:gd name="adj2" fmla="val 312630"/>
            <a:gd name="adj3" fmla="val 14160022"/>
            <a:gd name="adj4" fmla="val 17166986"/>
            <a:gd name="adj5" fmla="val 547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9DA2D64-4622-4929-9E4C-5CDFF1578A6C}">
      <dsp:nvSpPr>
        <dsp:cNvPr id="0" name=""/>
        <dsp:cNvSpPr/>
      </dsp:nvSpPr>
      <dsp:spPr>
        <a:xfrm>
          <a:off x="3042708" y="35484"/>
          <a:ext cx="2136050" cy="879322"/>
        </a:xfrm>
        <a:prstGeom prst="roundRect">
          <a:avLst/>
        </a:prstGeom>
        <a:solidFill>
          <a:schemeClr val="bg2">
            <a:lumMod val="2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hr-HR" sz="1800" kern="1200" dirty="0"/>
            <a:t>Aktivacija bazičnih vjerovanja</a:t>
          </a:r>
        </a:p>
      </dsp:txBody>
      <dsp:txXfrm>
        <a:off x="3085633" y="78409"/>
        <a:ext cx="2050200" cy="793472"/>
      </dsp:txXfrm>
    </dsp:sp>
    <dsp:sp modelId="{EA357EFF-8339-4C0F-9A81-F8141AFBE44E}">
      <dsp:nvSpPr>
        <dsp:cNvPr id="0" name=""/>
        <dsp:cNvSpPr/>
      </dsp:nvSpPr>
      <dsp:spPr>
        <a:xfrm>
          <a:off x="5216765" y="1203127"/>
          <a:ext cx="1857056" cy="969891"/>
        </a:xfrm>
        <a:prstGeom prst="roundRect">
          <a:avLst/>
        </a:prstGeom>
        <a:solidFill>
          <a:schemeClr val="bg2">
            <a:lumMod val="2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hr-HR" sz="1600" kern="1200" dirty="0"/>
            <a:t>Negativna predviđanja</a:t>
          </a:r>
        </a:p>
      </dsp:txBody>
      <dsp:txXfrm>
        <a:off x="5264111" y="1250473"/>
        <a:ext cx="1762364" cy="875199"/>
      </dsp:txXfrm>
    </dsp:sp>
    <dsp:sp modelId="{6133BF7F-72FA-4C90-98D6-931E2DF0A6F5}">
      <dsp:nvSpPr>
        <dsp:cNvPr id="0" name=""/>
        <dsp:cNvSpPr/>
      </dsp:nvSpPr>
      <dsp:spPr>
        <a:xfrm>
          <a:off x="5505258" y="2976883"/>
          <a:ext cx="1735002" cy="878479"/>
        </a:xfrm>
        <a:prstGeom prst="roundRect">
          <a:avLst/>
        </a:prstGeom>
        <a:solidFill>
          <a:schemeClr val="bg2">
            <a:lumMod val="2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hr-HR" sz="1800" kern="1200" dirty="0"/>
            <a:t>Nekorisna ponašanja</a:t>
          </a:r>
        </a:p>
      </dsp:txBody>
      <dsp:txXfrm>
        <a:off x="5548142" y="3019767"/>
        <a:ext cx="1649234" cy="792711"/>
      </dsp:txXfrm>
    </dsp:sp>
    <dsp:sp modelId="{201A6A47-4CA4-4095-B1C7-95A1BFE0D8E1}">
      <dsp:nvSpPr>
        <dsp:cNvPr id="0" name=""/>
        <dsp:cNvSpPr/>
      </dsp:nvSpPr>
      <dsp:spPr>
        <a:xfrm>
          <a:off x="3024822" y="4283206"/>
          <a:ext cx="2191948" cy="1036520"/>
        </a:xfrm>
        <a:prstGeom prst="roundRect">
          <a:avLst/>
        </a:prstGeom>
        <a:solidFill>
          <a:schemeClr val="bg2">
            <a:lumMod val="2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hr-HR" sz="1800" kern="1200" dirty="0"/>
            <a:t>Potvrda bazičnih vjerovanja</a:t>
          </a:r>
        </a:p>
      </dsp:txBody>
      <dsp:txXfrm>
        <a:off x="3075421" y="4333805"/>
        <a:ext cx="2090750" cy="935322"/>
      </dsp:txXfrm>
    </dsp:sp>
    <dsp:sp modelId="{49A57FBB-520D-406A-BBCF-8EA006400E43}">
      <dsp:nvSpPr>
        <dsp:cNvPr id="0" name=""/>
        <dsp:cNvSpPr/>
      </dsp:nvSpPr>
      <dsp:spPr>
        <a:xfrm>
          <a:off x="985234" y="2873439"/>
          <a:ext cx="2043991" cy="1076115"/>
        </a:xfrm>
        <a:prstGeom prst="roundRect">
          <a:avLst/>
        </a:prstGeom>
        <a:solidFill>
          <a:schemeClr val="bg2">
            <a:lumMod val="2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hr-HR" sz="1600" kern="1200" dirty="0"/>
            <a:t>Samokritizirajuće misli</a:t>
          </a:r>
        </a:p>
      </dsp:txBody>
      <dsp:txXfrm>
        <a:off x="1037766" y="2925971"/>
        <a:ext cx="1938927" cy="971051"/>
      </dsp:txXfrm>
    </dsp:sp>
    <dsp:sp modelId="{02C93EEA-6FC0-450E-B4AA-83B59DF73374}">
      <dsp:nvSpPr>
        <dsp:cNvPr id="0" name=""/>
        <dsp:cNvSpPr/>
      </dsp:nvSpPr>
      <dsp:spPr>
        <a:xfrm>
          <a:off x="1099296" y="1324195"/>
          <a:ext cx="1902017" cy="840056"/>
        </a:xfrm>
        <a:prstGeom prst="roundRect">
          <a:avLst/>
        </a:prstGeom>
        <a:solidFill>
          <a:schemeClr val="bg2">
            <a:lumMod val="2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hr-HR" sz="1800" kern="1200" dirty="0"/>
            <a:t>Depresivnost</a:t>
          </a:r>
          <a:endParaRPr lang="hr-HR" sz="1200" kern="1200" dirty="0"/>
        </a:p>
      </dsp:txBody>
      <dsp:txXfrm>
        <a:off x="1140304" y="1365203"/>
        <a:ext cx="1820001" cy="75804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3.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1/14/2019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BB7C3-7448-4509-AC5B-7A3459923C58}"/>
              </a:ext>
            </a:extLst>
          </p:cNvPr>
          <p:cNvSpPr>
            <a:spLocks noGrp="1"/>
          </p:cNvSpPr>
          <p:nvPr>
            <p:ph type="ctrTitle"/>
          </p:nvPr>
        </p:nvSpPr>
        <p:spPr>
          <a:xfrm>
            <a:off x="2199860" y="2297609"/>
            <a:ext cx="9304752" cy="2262781"/>
          </a:xfrm>
        </p:spPr>
        <p:txBody>
          <a:bodyPr/>
          <a:lstStyle/>
          <a:p>
            <a:r>
              <a:rPr lang="hr-HR" dirty="0"/>
              <a:t>BKT niskog samopoštovanja</a:t>
            </a:r>
          </a:p>
        </p:txBody>
      </p:sp>
      <p:sp>
        <p:nvSpPr>
          <p:cNvPr id="3" name="Subtitle 2">
            <a:extLst>
              <a:ext uri="{FF2B5EF4-FFF2-40B4-BE49-F238E27FC236}">
                <a16:creationId xmlns:a16="http://schemas.microsoft.com/office/drawing/2014/main" id="{CFE08338-2D65-49C8-8A7D-E4CA3AA1B475}"/>
              </a:ext>
            </a:extLst>
          </p:cNvPr>
          <p:cNvSpPr>
            <a:spLocks noGrp="1"/>
          </p:cNvSpPr>
          <p:nvPr>
            <p:ph type="subTitle" idx="1"/>
          </p:nvPr>
        </p:nvSpPr>
        <p:spPr>
          <a:xfrm>
            <a:off x="2589213" y="5148439"/>
            <a:ext cx="8915399" cy="1126283"/>
          </a:xfrm>
        </p:spPr>
        <p:txBody>
          <a:bodyPr>
            <a:normAutofit lnSpcReduction="10000"/>
          </a:bodyPr>
          <a:lstStyle/>
          <a:p>
            <a:r>
              <a:rPr lang="hr-HR" dirty="0"/>
              <a:t>Kristina Vinković</a:t>
            </a:r>
          </a:p>
          <a:p>
            <a:r>
              <a:rPr lang="hr-HR" dirty="0"/>
              <a:t>Praktikum II</a:t>
            </a:r>
          </a:p>
          <a:p>
            <a:r>
              <a:rPr lang="hr-HR" dirty="0"/>
              <a:t>19. siječnja 2019. godine</a:t>
            </a:r>
          </a:p>
        </p:txBody>
      </p:sp>
    </p:spTree>
    <p:extLst>
      <p:ext uri="{BB962C8B-B14F-4D97-AF65-F5344CB8AC3E}">
        <p14:creationId xmlns:p14="http://schemas.microsoft.com/office/powerpoint/2010/main" val="8133281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32B42-D620-4997-A298-9BF230070CA7}"/>
              </a:ext>
            </a:extLst>
          </p:cNvPr>
          <p:cNvSpPr>
            <a:spLocks noGrp="1"/>
          </p:cNvSpPr>
          <p:nvPr>
            <p:ph type="title"/>
          </p:nvPr>
        </p:nvSpPr>
        <p:spPr/>
        <p:txBody>
          <a:bodyPr/>
          <a:lstStyle/>
          <a:p>
            <a:r>
              <a:rPr lang="hr-HR" dirty="0"/>
              <a:t>Što održava nisko samopoštovanje?</a:t>
            </a:r>
          </a:p>
        </p:txBody>
      </p:sp>
      <p:sp>
        <p:nvSpPr>
          <p:cNvPr id="3" name="Content Placeholder 2">
            <a:extLst>
              <a:ext uri="{FF2B5EF4-FFF2-40B4-BE49-F238E27FC236}">
                <a16:creationId xmlns:a16="http://schemas.microsoft.com/office/drawing/2014/main" id="{592E03E9-4B88-42FB-BEC6-C4A77EC2D9FD}"/>
              </a:ext>
            </a:extLst>
          </p:cNvPr>
          <p:cNvSpPr>
            <a:spLocks noGrp="1"/>
          </p:cNvSpPr>
          <p:nvPr>
            <p:ph idx="1"/>
          </p:nvPr>
        </p:nvSpPr>
        <p:spPr/>
        <p:txBody>
          <a:bodyPr/>
          <a:lstStyle/>
          <a:p>
            <a:endParaRPr lang="hr-HR"/>
          </a:p>
        </p:txBody>
      </p:sp>
    </p:spTree>
    <p:extLst>
      <p:ext uri="{BB962C8B-B14F-4D97-AF65-F5344CB8AC3E}">
        <p14:creationId xmlns:p14="http://schemas.microsoft.com/office/powerpoint/2010/main" val="33067333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llout: Down Arrow 4">
            <a:extLst>
              <a:ext uri="{FF2B5EF4-FFF2-40B4-BE49-F238E27FC236}">
                <a16:creationId xmlns:a16="http://schemas.microsoft.com/office/drawing/2014/main" id="{E8C3BC0E-5160-4B9D-B7DF-928FAC59F105}"/>
              </a:ext>
            </a:extLst>
          </p:cNvPr>
          <p:cNvSpPr/>
          <p:nvPr/>
        </p:nvSpPr>
        <p:spPr>
          <a:xfrm>
            <a:off x="3617843" y="371061"/>
            <a:ext cx="4909931" cy="980662"/>
          </a:xfrm>
          <a:prstGeom prst="downArrowCallout">
            <a:avLst>
              <a:gd name="adj1" fmla="val 50000"/>
              <a:gd name="adj2" fmla="val 57990"/>
              <a:gd name="adj3" fmla="val 25000"/>
              <a:gd name="adj4" fmla="val 75000"/>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3200" dirty="0"/>
              <a:t>OKIDAČ</a:t>
            </a:r>
          </a:p>
        </p:txBody>
      </p:sp>
      <p:graphicFrame>
        <p:nvGraphicFramePr>
          <p:cNvPr id="6" name="Diagram 5">
            <a:extLst>
              <a:ext uri="{FF2B5EF4-FFF2-40B4-BE49-F238E27FC236}">
                <a16:creationId xmlns:a16="http://schemas.microsoft.com/office/drawing/2014/main" id="{C5AE932D-F1DA-46E0-ABAE-3B5B81EB0761}"/>
              </a:ext>
            </a:extLst>
          </p:cNvPr>
          <p:cNvGraphicFramePr/>
          <p:nvPr>
            <p:extLst>
              <p:ext uri="{D42A27DB-BD31-4B8C-83A1-F6EECF244321}">
                <p14:modId xmlns:p14="http://schemas.microsoft.com/office/powerpoint/2010/main" val="3283982073"/>
              </p:ext>
            </p:extLst>
          </p:nvPr>
        </p:nvGraphicFramePr>
        <p:xfrm>
          <a:off x="2032000" y="143933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angle: Rounded Corners 8">
            <a:extLst>
              <a:ext uri="{FF2B5EF4-FFF2-40B4-BE49-F238E27FC236}">
                <a16:creationId xmlns:a16="http://schemas.microsoft.com/office/drawing/2014/main" id="{6EAB4C20-6F4D-4910-AAA3-B84C22780BF9}"/>
              </a:ext>
            </a:extLst>
          </p:cNvPr>
          <p:cNvSpPr/>
          <p:nvPr/>
        </p:nvSpPr>
        <p:spPr>
          <a:xfrm>
            <a:off x="5420139" y="3781303"/>
            <a:ext cx="2041711" cy="604820"/>
          </a:xfrm>
          <a:prstGeom prst="roundRect">
            <a:avLst/>
          </a:prstGeom>
          <a:solidFill>
            <a:schemeClr val="bg2">
              <a:lumMod val="2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r>
              <a:rPr lang="hr-HR" sz="2000" dirty="0"/>
              <a:t>Anksioznost</a:t>
            </a:r>
          </a:p>
        </p:txBody>
      </p:sp>
      <p:sp>
        <p:nvSpPr>
          <p:cNvPr id="11" name="Arrow: Down 10">
            <a:extLst>
              <a:ext uri="{FF2B5EF4-FFF2-40B4-BE49-F238E27FC236}">
                <a16:creationId xmlns:a16="http://schemas.microsoft.com/office/drawing/2014/main" id="{6CB5B8A7-8F79-4B65-9EAA-B3A37692D2FC}"/>
              </a:ext>
            </a:extLst>
          </p:cNvPr>
          <p:cNvSpPr/>
          <p:nvPr/>
        </p:nvSpPr>
        <p:spPr>
          <a:xfrm rot="13232430">
            <a:off x="7601804" y="3423143"/>
            <a:ext cx="299101" cy="541100"/>
          </a:xfrm>
          <a:prstGeom prst="downArrow">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12" name="Arrow: Down 11">
            <a:extLst>
              <a:ext uri="{FF2B5EF4-FFF2-40B4-BE49-F238E27FC236}">
                <a16:creationId xmlns:a16="http://schemas.microsoft.com/office/drawing/2014/main" id="{80A24603-8DEC-41F2-9B14-DF37B79268A3}"/>
              </a:ext>
            </a:extLst>
          </p:cNvPr>
          <p:cNvSpPr/>
          <p:nvPr/>
        </p:nvSpPr>
        <p:spPr>
          <a:xfrm rot="2454203">
            <a:off x="6773543" y="3208343"/>
            <a:ext cx="299101" cy="541100"/>
          </a:xfrm>
          <a:prstGeom prst="downArrow">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13" name="Arrow: Down 12">
            <a:extLst>
              <a:ext uri="{FF2B5EF4-FFF2-40B4-BE49-F238E27FC236}">
                <a16:creationId xmlns:a16="http://schemas.microsoft.com/office/drawing/2014/main" id="{207BAA3E-197B-484C-B09B-3E4887AC3C29}"/>
              </a:ext>
            </a:extLst>
          </p:cNvPr>
          <p:cNvSpPr/>
          <p:nvPr/>
        </p:nvSpPr>
        <p:spPr>
          <a:xfrm>
            <a:off x="6632908" y="4505738"/>
            <a:ext cx="331751" cy="1258957"/>
          </a:xfrm>
          <a:prstGeom prst="downArrow">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Tree>
    <p:extLst>
      <p:ext uri="{BB962C8B-B14F-4D97-AF65-F5344CB8AC3E}">
        <p14:creationId xmlns:p14="http://schemas.microsoft.com/office/powerpoint/2010/main" val="2302875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610450-B06E-4628-AC1A-65D257C609B4}"/>
              </a:ext>
            </a:extLst>
          </p:cNvPr>
          <p:cNvSpPr>
            <a:spLocks noGrp="1"/>
          </p:cNvSpPr>
          <p:nvPr>
            <p:ph idx="1"/>
          </p:nvPr>
        </p:nvSpPr>
        <p:spPr>
          <a:xfrm>
            <a:off x="1828800" y="874643"/>
            <a:ext cx="9675812" cy="5486400"/>
          </a:xfrm>
        </p:spPr>
        <p:txBody>
          <a:bodyPr>
            <a:normAutofit lnSpcReduction="10000"/>
          </a:bodyPr>
          <a:lstStyle/>
          <a:p>
            <a:r>
              <a:rPr lang="hr-HR" sz="2000" dirty="0"/>
              <a:t>Kada se aktiviraju, okidači pokreću začarani krug koji održava nisko samopoštovanje.</a:t>
            </a:r>
          </a:p>
          <a:p>
            <a:r>
              <a:rPr lang="hr-HR" sz="2000" dirty="0"/>
              <a:t>Nesigurnost i sumnja u sebe vodi do negativnih predviđanja – pretpostavke da će se dogoditi najgore i da po tom pitanju ne možemo ništa učiniti.</a:t>
            </a:r>
          </a:p>
          <a:p>
            <a:r>
              <a:rPr lang="hr-HR" sz="2000" dirty="0"/>
              <a:t>Negativna predviđanja vode do anksioznosti, sa svim tjelesnim simptomima odgovora na prijetnju.</a:t>
            </a:r>
          </a:p>
          <a:p>
            <a:r>
              <a:rPr lang="hr-HR" sz="2000" dirty="0"/>
              <a:t>Utječu i na ponašanje; vode do izbjegavanja, prevelikog opreza, ometanja u izvedbi... Čak i kad se stvari odvijaju dobro, negativne pretpostavke o sebi čine to teško prepoznatljivim.</a:t>
            </a:r>
          </a:p>
          <a:p>
            <a:r>
              <a:rPr lang="hr-HR" sz="2000" dirty="0"/>
              <a:t>Na taj način bazična vjerovanja bivaju potvrđena, a potvrda istih dovodi do samokritizirajućih misli.</a:t>
            </a:r>
          </a:p>
          <a:p>
            <a:r>
              <a:rPr lang="hr-HR" sz="2000" dirty="0"/>
              <a:t>Samokritizirajuće misli vode do lošeg raspoloženja koje može prerastiu depresiju.</a:t>
            </a:r>
          </a:p>
          <a:p>
            <a:r>
              <a:rPr lang="hr-HR" sz="2000" dirty="0"/>
              <a:t>Loše raspoloženje ili depresija osiguravaju aktivaciju bazičnog vjerovanja i time zatvaraju krug.</a:t>
            </a:r>
          </a:p>
        </p:txBody>
      </p:sp>
    </p:spTree>
    <p:extLst>
      <p:ext uri="{BB962C8B-B14F-4D97-AF65-F5344CB8AC3E}">
        <p14:creationId xmlns:p14="http://schemas.microsoft.com/office/powerpoint/2010/main" val="17485237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D7EC6-F071-4293-90B3-D656B31305A9}"/>
              </a:ext>
            </a:extLst>
          </p:cNvPr>
          <p:cNvSpPr>
            <a:spLocks noGrp="1"/>
          </p:cNvSpPr>
          <p:nvPr>
            <p:ph type="title"/>
          </p:nvPr>
        </p:nvSpPr>
        <p:spPr>
          <a:xfrm>
            <a:off x="3308543" y="2121604"/>
            <a:ext cx="6683597" cy="3417803"/>
          </a:xfrm>
        </p:spPr>
        <p:txBody>
          <a:bodyPr>
            <a:normAutofit/>
          </a:bodyPr>
          <a:lstStyle/>
          <a:p>
            <a:r>
              <a:rPr lang="hr-HR" sz="4400" dirty="0">
                <a:effectLst>
                  <a:outerShdw blurRad="38100" dist="38100" dir="2700000" algn="tl">
                    <a:srgbClr val="000000">
                      <a:alpha val="43137"/>
                    </a:srgbClr>
                  </a:outerShdw>
                </a:effectLst>
              </a:rPr>
              <a:t>BKT TEHNIKE PREVLADAVANJA NISKOG SAMOPOŠTOVANJA</a:t>
            </a:r>
            <a:br>
              <a:rPr lang="hr-HR" dirty="0"/>
            </a:br>
            <a:endParaRPr lang="hr-HR" dirty="0"/>
          </a:p>
        </p:txBody>
      </p:sp>
    </p:spTree>
    <p:extLst>
      <p:ext uri="{BB962C8B-B14F-4D97-AF65-F5344CB8AC3E}">
        <p14:creationId xmlns:p14="http://schemas.microsoft.com/office/powerpoint/2010/main" val="2993014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FA8C6-B362-43E2-81F3-3D9B13B10F42}"/>
              </a:ext>
            </a:extLst>
          </p:cNvPr>
          <p:cNvSpPr>
            <a:spLocks noGrp="1"/>
          </p:cNvSpPr>
          <p:nvPr>
            <p:ph type="title"/>
          </p:nvPr>
        </p:nvSpPr>
        <p:spPr/>
        <p:txBody>
          <a:bodyPr/>
          <a:lstStyle/>
          <a:p>
            <a:r>
              <a:rPr lang="hr-HR" dirty="0"/>
              <a:t>Testiranje anksioznih pretpostavki</a:t>
            </a:r>
          </a:p>
        </p:txBody>
      </p:sp>
      <p:graphicFrame>
        <p:nvGraphicFramePr>
          <p:cNvPr id="4" name="Content Placeholder 3">
            <a:extLst>
              <a:ext uri="{FF2B5EF4-FFF2-40B4-BE49-F238E27FC236}">
                <a16:creationId xmlns:a16="http://schemas.microsoft.com/office/drawing/2014/main" id="{ABA8148D-1643-4469-829E-25A25516FB08}"/>
              </a:ext>
            </a:extLst>
          </p:cNvPr>
          <p:cNvGraphicFramePr>
            <a:graphicFrameLocks noGrp="1"/>
          </p:cNvGraphicFramePr>
          <p:nvPr>
            <p:ph idx="1"/>
            <p:extLst>
              <p:ext uri="{D42A27DB-BD31-4B8C-83A1-F6EECF244321}">
                <p14:modId xmlns:p14="http://schemas.microsoft.com/office/powerpoint/2010/main" val="3415949356"/>
              </p:ext>
            </p:extLst>
          </p:nvPr>
        </p:nvGraphicFramePr>
        <p:xfrm>
          <a:off x="1931900" y="1484243"/>
          <a:ext cx="9014396" cy="5139193"/>
        </p:xfrm>
        <a:graphic>
          <a:graphicData uri="http://schemas.openxmlformats.org/drawingml/2006/table">
            <a:tbl>
              <a:tblPr firstRow="1" bandRow="1">
                <a:tableStyleId>{5C22544A-7EE6-4342-B048-85BDC9FD1C3A}</a:tableStyleId>
              </a:tblPr>
              <a:tblGrid>
                <a:gridCol w="1115579">
                  <a:extLst>
                    <a:ext uri="{9D8B030D-6E8A-4147-A177-3AD203B41FA5}">
                      <a16:colId xmlns:a16="http://schemas.microsoft.com/office/drawing/2014/main" val="20000"/>
                    </a:ext>
                  </a:extLst>
                </a:gridCol>
                <a:gridCol w="1960541">
                  <a:extLst>
                    <a:ext uri="{9D8B030D-6E8A-4147-A177-3AD203B41FA5}">
                      <a16:colId xmlns:a16="http://schemas.microsoft.com/office/drawing/2014/main" val="20001"/>
                    </a:ext>
                  </a:extLst>
                </a:gridCol>
                <a:gridCol w="2129621">
                  <a:extLst>
                    <a:ext uri="{9D8B030D-6E8A-4147-A177-3AD203B41FA5}">
                      <a16:colId xmlns:a16="http://schemas.microsoft.com/office/drawing/2014/main" val="20002"/>
                    </a:ext>
                  </a:extLst>
                </a:gridCol>
                <a:gridCol w="2005775">
                  <a:extLst>
                    <a:ext uri="{9D8B030D-6E8A-4147-A177-3AD203B41FA5}">
                      <a16:colId xmlns:a16="http://schemas.microsoft.com/office/drawing/2014/main" val="20003"/>
                    </a:ext>
                  </a:extLst>
                </a:gridCol>
                <a:gridCol w="1802880">
                  <a:extLst>
                    <a:ext uri="{9D8B030D-6E8A-4147-A177-3AD203B41FA5}">
                      <a16:colId xmlns:a16="http://schemas.microsoft.com/office/drawing/2014/main" val="20004"/>
                    </a:ext>
                  </a:extLst>
                </a:gridCol>
              </a:tblGrid>
              <a:tr h="437378">
                <a:tc gridSpan="5">
                  <a:txBody>
                    <a:bodyPr/>
                    <a:lstStyle/>
                    <a:p>
                      <a:r>
                        <a:rPr lang="hr-HR" dirty="0"/>
                        <a:t>Identifikacija anksioznih pretpostavki</a:t>
                      </a:r>
                      <a:r>
                        <a:rPr lang="hr-HR" baseline="0" dirty="0"/>
                        <a:t> i nepotrebnih mjera predostrožnosti</a:t>
                      </a:r>
                      <a:endParaRPr lang="hr-HR" dirty="0"/>
                    </a:p>
                  </a:txBody>
                  <a:tcPr/>
                </a:tc>
                <a:tc hMerge="1">
                  <a:txBody>
                    <a:bodyPr/>
                    <a:lstStyle/>
                    <a:p>
                      <a:endParaRPr lang="hr-HR" dirty="0"/>
                    </a:p>
                  </a:txBody>
                  <a:tcPr/>
                </a:tc>
                <a:tc hMerge="1">
                  <a:txBody>
                    <a:bodyPr/>
                    <a:lstStyle/>
                    <a:p>
                      <a:endParaRPr lang="hr-HR" dirty="0"/>
                    </a:p>
                  </a:txBody>
                  <a:tcPr/>
                </a:tc>
                <a:tc hMerge="1">
                  <a:txBody>
                    <a:bodyPr/>
                    <a:lstStyle/>
                    <a:p>
                      <a:endParaRPr lang="hr-HR" dirty="0"/>
                    </a:p>
                  </a:txBody>
                  <a:tcPr/>
                </a:tc>
                <a:tc hMerge="1">
                  <a:txBody>
                    <a:bodyPr/>
                    <a:lstStyle/>
                    <a:p>
                      <a:endParaRPr lang="hr-HR" dirty="0"/>
                    </a:p>
                  </a:txBody>
                  <a:tcPr/>
                </a:tc>
                <a:extLst>
                  <a:ext uri="{0D108BD9-81ED-4DB2-BD59-A6C34878D82A}">
                    <a16:rowId xmlns:a16="http://schemas.microsoft.com/office/drawing/2014/main" val="10000"/>
                  </a:ext>
                </a:extLst>
              </a:tr>
              <a:tr h="4701815">
                <a:tc>
                  <a:txBody>
                    <a:bodyPr/>
                    <a:lstStyle/>
                    <a:p>
                      <a:r>
                        <a:rPr lang="hr-HR" sz="1600" b="1" dirty="0"/>
                        <a:t>Datum Vrijeme</a:t>
                      </a:r>
                    </a:p>
                  </a:txBody>
                  <a:tcPr/>
                </a:tc>
                <a:tc>
                  <a:txBody>
                    <a:bodyPr/>
                    <a:lstStyle/>
                    <a:p>
                      <a:r>
                        <a:rPr lang="hr-HR" b="1" dirty="0"/>
                        <a:t>Situacija</a:t>
                      </a:r>
                      <a:r>
                        <a:rPr lang="hr-HR" dirty="0"/>
                        <a:t>:</a:t>
                      </a:r>
                    </a:p>
                    <a:p>
                      <a:r>
                        <a:rPr lang="hr-HR" sz="1400" dirty="0"/>
                        <a:t>Što</a:t>
                      </a:r>
                      <a:r>
                        <a:rPr lang="hr-HR" sz="1400" baseline="0" dirty="0"/>
                        <a:t> ste radili kada ste se počeli osjećati anksiozno?</a:t>
                      </a:r>
                      <a:endParaRPr lang="hr-HR" sz="1400" dirty="0"/>
                    </a:p>
                  </a:txBody>
                  <a:tcPr/>
                </a:tc>
                <a:tc>
                  <a:txBody>
                    <a:bodyPr/>
                    <a:lstStyle/>
                    <a:p>
                      <a:r>
                        <a:rPr lang="hr-HR" b="1" dirty="0"/>
                        <a:t>Emocije i tjelesne senzacije</a:t>
                      </a:r>
                      <a:r>
                        <a:rPr lang="hr-HR" dirty="0"/>
                        <a:t>:</a:t>
                      </a:r>
                    </a:p>
                    <a:p>
                      <a:endParaRPr lang="hr-HR" sz="1400" baseline="0" dirty="0"/>
                    </a:p>
                    <a:p>
                      <a:pPr marL="285750" indent="-285750">
                        <a:buFontTx/>
                        <a:buChar char="-"/>
                      </a:pPr>
                      <a:r>
                        <a:rPr lang="hr-HR" sz="1400" baseline="0" dirty="0"/>
                        <a:t>tjeskoba</a:t>
                      </a:r>
                    </a:p>
                    <a:p>
                      <a:pPr marL="285750" indent="-285750">
                        <a:buFontTx/>
                        <a:buChar char="-"/>
                      </a:pPr>
                      <a:r>
                        <a:rPr lang="hr-HR" sz="1400" baseline="0" dirty="0"/>
                        <a:t>panika </a:t>
                      </a:r>
                    </a:p>
                    <a:p>
                      <a:pPr marL="285750" indent="-285750">
                        <a:buFontTx/>
                        <a:buChar char="-"/>
                      </a:pPr>
                      <a:r>
                        <a:rPr lang="hr-HR" sz="1400" baseline="0" dirty="0"/>
                        <a:t>napetost </a:t>
                      </a:r>
                    </a:p>
                    <a:p>
                      <a:pPr marL="285750" indent="-285750">
                        <a:buFontTx/>
                        <a:buChar char="-"/>
                      </a:pPr>
                      <a:r>
                        <a:rPr lang="hr-HR" sz="1400" baseline="0" dirty="0"/>
                        <a:t>lupanje srca</a:t>
                      </a:r>
                    </a:p>
                    <a:p>
                      <a:pPr marL="285750" indent="-285750">
                        <a:buFontTx/>
                        <a:buChar char="-"/>
                      </a:pPr>
                      <a:endParaRPr lang="hr-HR" sz="1400" baseline="0" dirty="0"/>
                    </a:p>
                    <a:p>
                      <a:r>
                        <a:rPr lang="hr-HR" sz="1400" baseline="0" dirty="0"/>
                        <a:t>0 – 100% </a:t>
                      </a:r>
                    </a:p>
                    <a:p>
                      <a:endParaRPr lang="hr-HR" sz="1600" dirty="0"/>
                    </a:p>
                    <a:p>
                      <a:endParaRPr lang="hr-HR" dirty="0"/>
                    </a:p>
                  </a:txBody>
                  <a:tcPr/>
                </a:tc>
                <a:tc>
                  <a:txBody>
                    <a:bodyPr/>
                    <a:lstStyle/>
                    <a:p>
                      <a:r>
                        <a:rPr lang="hr-HR" b="1" dirty="0"/>
                        <a:t>Anksiozna predviđanja</a:t>
                      </a:r>
                      <a:r>
                        <a:rPr lang="hr-HR" dirty="0"/>
                        <a:t>:</a:t>
                      </a:r>
                    </a:p>
                    <a:p>
                      <a:r>
                        <a:rPr lang="hr-HR" sz="1400" dirty="0"/>
                        <a:t>Što Vam</a:t>
                      </a:r>
                      <a:r>
                        <a:rPr lang="hr-HR" sz="1400" baseline="0" dirty="0"/>
                        <a:t> je točno prolazilo kroz glavu kada ste se počeli osjećati anksiozno? </a:t>
                      </a:r>
                    </a:p>
                    <a:p>
                      <a:r>
                        <a:rPr lang="hr-HR" sz="1400" baseline="0" dirty="0"/>
                        <a:t>0 – 100%</a:t>
                      </a:r>
                    </a:p>
                    <a:p>
                      <a:endParaRPr lang="hr-HR" dirty="0"/>
                    </a:p>
                    <a:p>
                      <a:pPr marL="285750" indent="-285750">
                        <a:buFontTx/>
                        <a:buChar char="-"/>
                      </a:pPr>
                      <a:r>
                        <a:rPr lang="hr-HR" sz="1200" dirty="0"/>
                        <a:t>Precjenjivanje vjerojatnosti da će se dogoditi nešto loše</a:t>
                      </a:r>
                    </a:p>
                    <a:p>
                      <a:pPr marL="285750" indent="-285750">
                        <a:buFontTx/>
                        <a:buChar char="-"/>
                      </a:pPr>
                      <a:r>
                        <a:rPr lang="hr-HR" sz="1200" dirty="0"/>
                        <a:t>Precjenjivanje koliko će biti grozno ako se dogodi nešto loše</a:t>
                      </a:r>
                    </a:p>
                    <a:p>
                      <a:pPr marL="285750" indent="-285750">
                        <a:buFontTx/>
                        <a:buChar char="-"/>
                      </a:pPr>
                      <a:r>
                        <a:rPr lang="hr-HR" sz="1200" dirty="0"/>
                        <a:t>Podcjenjivanje osobnih resursa za suočavanje s lošim događajem</a:t>
                      </a:r>
                    </a:p>
                    <a:p>
                      <a:pPr marL="285750" indent="-285750">
                        <a:buFontTx/>
                        <a:buChar char="-"/>
                      </a:pPr>
                      <a:r>
                        <a:rPr lang="hr-HR" sz="1200" dirty="0"/>
                        <a:t>Podcjenjivanje okolinskih resursa</a:t>
                      </a:r>
                    </a:p>
                  </a:txBody>
                  <a:tcPr/>
                </a:tc>
                <a:tc>
                  <a:txBody>
                    <a:bodyPr/>
                    <a:lstStyle/>
                    <a:p>
                      <a:r>
                        <a:rPr lang="hr-HR" b="1" dirty="0"/>
                        <a:t>Mjere predostrožnosti</a:t>
                      </a:r>
                      <a:r>
                        <a:rPr lang="hr-HR" dirty="0"/>
                        <a:t>:</a:t>
                      </a:r>
                    </a:p>
                    <a:p>
                      <a:r>
                        <a:rPr lang="hr-HR" sz="1400" dirty="0"/>
                        <a:t>Što ste učinili kako</a:t>
                      </a:r>
                      <a:r>
                        <a:rPr lang="hr-HR" sz="1400" baseline="0" dirty="0"/>
                        <a:t> biste spriječili da se Vaša predviđanja ostvare? </a:t>
                      </a:r>
                    </a:p>
                    <a:p>
                      <a:endParaRPr lang="hr-HR" sz="1400" baseline="0" dirty="0"/>
                    </a:p>
                    <a:p>
                      <a:pPr marL="285750" indent="-285750">
                        <a:buFontTx/>
                        <a:buChar char="-"/>
                      </a:pPr>
                      <a:r>
                        <a:rPr lang="hr-HR" sz="1200" baseline="0" dirty="0"/>
                        <a:t>Izbjegavanje situacije</a:t>
                      </a:r>
                    </a:p>
                    <a:p>
                      <a:pPr marL="285750" indent="-285750">
                        <a:buFontTx/>
                        <a:buChar char="-"/>
                      </a:pPr>
                      <a:r>
                        <a:rPr lang="hr-HR" sz="1200" baseline="0" dirty="0"/>
                        <a:t>Sigurnosna ponašanja</a:t>
                      </a:r>
                      <a:endParaRPr lang="hr-HR" sz="1200" dirty="0"/>
                    </a:p>
                    <a:p>
                      <a:endParaRPr lang="hr-HR"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654466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6244B7-7703-4693-8FE8-7EAF71D81A7A}"/>
              </a:ext>
            </a:extLst>
          </p:cNvPr>
          <p:cNvSpPr>
            <a:spLocks noGrp="1"/>
          </p:cNvSpPr>
          <p:nvPr>
            <p:ph idx="1"/>
          </p:nvPr>
        </p:nvSpPr>
        <p:spPr/>
        <p:txBody>
          <a:bodyPr>
            <a:normAutofit/>
          </a:bodyPr>
          <a:lstStyle/>
          <a:p>
            <a:r>
              <a:rPr lang="hr-HR" sz="2400" b="1" dirty="0"/>
              <a:t>Dva glavna koraka su uključena u testiranje anksioznih pretpostavki:</a:t>
            </a:r>
          </a:p>
          <a:p>
            <a:endParaRPr lang="hr-HR" sz="2400" dirty="0"/>
          </a:p>
          <a:p>
            <a:pPr>
              <a:buAutoNum type="arabicPeriod"/>
            </a:pPr>
            <a:r>
              <a:rPr lang="hr-HR" sz="2400" dirty="0"/>
              <a:t>Propitivanje postojećih pretpostavki kako bi se došlo do novih alternativnih i realističnijih pretpostavki</a:t>
            </a:r>
          </a:p>
          <a:p>
            <a:pPr>
              <a:buAutoNum type="arabicPeriod"/>
            </a:pPr>
            <a:endParaRPr lang="hr-HR" sz="2400" dirty="0"/>
          </a:p>
          <a:p>
            <a:pPr>
              <a:buAutoNum type="arabicPeriod"/>
            </a:pPr>
            <a:r>
              <a:rPr lang="hr-HR" sz="2400" dirty="0"/>
              <a:t>Testiranje novih pretpostavki uključivanjem u situacije koje osobu plaše, uz odbacivanje sigurnosnih ponašanja</a:t>
            </a:r>
          </a:p>
        </p:txBody>
      </p:sp>
      <p:sp>
        <p:nvSpPr>
          <p:cNvPr id="4" name="Title 1">
            <a:extLst>
              <a:ext uri="{FF2B5EF4-FFF2-40B4-BE49-F238E27FC236}">
                <a16:creationId xmlns:a16="http://schemas.microsoft.com/office/drawing/2014/main" id="{E79A48C5-1433-4716-B19B-E1BCB045AC20}"/>
              </a:ext>
            </a:extLst>
          </p:cNvPr>
          <p:cNvSpPr>
            <a:spLocks noGrp="1"/>
          </p:cNvSpPr>
          <p:nvPr>
            <p:ph type="title"/>
          </p:nvPr>
        </p:nvSpPr>
        <p:spPr>
          <a:xfrm>
            <a:off x="2592388" y="623888"/>
            <a:ext cx="8912225" cy="1281112"/>
          </a:xfrm>
        </p:spPr>
        <p:txBody>
          <a:bodyPr/>
          <a:lstStyle/>
          <a:p>
            <a:r>
              <a:rPr lang="hr-HR" dirty="0"/>
              <a:t>Testiranje anksioznih pretpostavki</a:t>
            </a:r>
          </a:p>
        </p:txBody>
      </p:sp>
    </p:spTree>
    <p:extLst>
      <p:ext uri="{BB962C8B-B14F-4D97-AF65-F5344CB8AC3E}">
        <p14:creationId xmlns:p14="http://schemas.microsoft.com/office/powerpoint/2010/main" val="24494970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325D26-4E2D-4119-AF26-D95A8F09E379}"/>
              </a:ext>
            </a:extLst>
          </p:cNvPr>
          <p:cNvSpPr>
            <a:spLocks noGrp="1"/>
          </p:cNvSpPr>
          <p:nvPr>
            <p:ph idx="1"/>
          </p:nvPr>
        </p:nvSpPr>
        <p:spPr>
          <a:xfrm>
            <a:off x="2239617" y="2703443"/>
            <a:ext cx="8203095" cy="4041914"/>
          </a:xfrm>
        </p:spPr>
        <p:txBody>
          <a:bodyPr>
            <a:normAutofit fontScale="77500" lnSpcReduction="20000"/>
          </a:bodyPr>
          <a:lstStyle/>
          <a:p>
            <a:r>
              <a:rPr lang="hr-HR" sz="2500" b="1" dirty="0"/>
              <a:t>Ključna pitanja</a:t>
            </a:r>
            <a:r>
              <a:rPr lang="hr-HR" sz="2500" dirty="0"/>
              <a:t>:</a:t>
            </a:r>
          </a:p>
          <a:p>
            <a:pPr marL="0" indent="0">
              <a:buNone/>
            </a:pPr>
            <a:r>
              <a:rPr lang="hr-HR" sz="2500" dirty="0"/>
              <a:t>Koji dokazi podržavaju moje pretpostavke?</a:t>
            </a:r>
          </a:p>
          <a:p>
            <a:pPr marL="0" indent="0">
              <a:buNone/>
            </a:pPr>
            <a:r>
              <a:rPr lang="hr-HR" sz="2500" dirty="0"/>
              <a:t>Koji su dokazi koji ne govore u prilog mojim pretpostavkama?</a:t>
            </a:r>
          </a:p>
          <a:p>
            <a:pPr marL="0" indent="0">
              <a:buNone/>
            </a:pPr>
            <a:r>
              <a:rPr lang="hr-HR" sz="2500" dirty="0"/>
              <a:t>Koji su alternativni pogledi na situaciju? Koji ih dokazi podržavaju?</a:t>
            </a:r>
          </a:p>
          <a:p>
            <a:pPr marL="0" indent="0">
              <a:buNone/>
            </a:pPr>
            <a:r>
              <a:rPr lang="hr-HR" sz="2500" dirty="0"/>
              <a:t>Što je najgore što se može dogoditi?</a:t>
            </a:r>
          </a:p>
          <a:p>
            <a:pPr marL="0" indent="0">
              <a:buNone/>
            </a:pPr>
            <a:r>
              <a:rPr lang="hr-HR" sz="2500" dirty="0"/>
              <a:t>Što se najbolje može dogoditi?</a:t>
            </a:r>
          </a:p>
          <a:p>
            <a:pPr marL="0" indent="0">
              <a:buNone/>
            </a:pPr>
            <a:r>
              <a:rPr lang="hr-HR" sz="2500" dirty="0"/>
              <a:t>Realno, što je najvjerojatnije da će se dogoditi?</a:t>
            </a:r>
          </a:p>
          <a:p>
            <a:pPr marL="0" indent="0">
              <a:buNone/>
            </a:pPr>
            <a:r>
              <a:rPr lang="hr-HR" sz="2500" dirty="0"/>
              <a:t>Ako se dogodi najgore, što je moguće u vezi s tim napraviti?</a:t>
            </a:r>
          </a:p>
          <a:p>
            <a:endParaRPr lang="hr-HR" sz="2500" dirty="0"/>
          </a:p>
          <a:p>
            <a:r>
              <a:rPr lang="hr-HR" sz="2500" b="1" dirty="0"/>
              <a:t>Eksperiment:</a:t>
            </a:r>
          </a:p>
          <a:p>
            <a:pPr marL="0" indent="0">
              <a:buNone/>
            </a:pPr>
            <a:r>
              <a:rPr lang="hr-HR" sz="2500" dirty="0"/>
              <a:t>Suprotno ponašanje od uobičajenog</a:t>
            </a:r>
          </a:p>
          <a:p>
            <a:endParaRPr lang="hr-HR" dirty="0"/>
          </a:p>
        </p:txBody>
      </p:sp>
      <p:graphicFrame>
        <p:nvGraphicFramePr>
          <p:cNvPr id="4" name="Table 3">
            <a:extLst>
              <a:ext uri="{FF2B5EF4-FFF2-40B4-BE49-F238E27FC236}">
                <a16:creationId xmlns:a16="http://schemas.microsoft.com/office/drawing/2014/main" id="{F3BB1971-8030-409C-97C5-C4042DBACB77}"/>
              </a:ext>
            </a:extLst>
          </p:cNvPr>
          <p:cNvGraphicFramePr>
            <a:graphicFrameLocks noGrp="1"/>
          </p:cNvGraphicFramePr>
          <p:nvPr>
            <p:extLst>
              <p:ext uri="{D42A27DB-BD31-4B8C-83A1-F6EECF244321}">
                <p14:modId xmlns:p14="http://schemas.microsoft.com/office/powerpoint/2010/main" val="1122773964"/>
              </p:ext>
            </p:extLst>
          </p:nvPr>
        </p:nvGraphicFramePr>
        <p:xfrm>
          <a:off x="1789043" y="311899"/>
          <a:ext cx="10005393" cy="2122052"/>
        </p:xfrm>
        <a:graphic>
          <a:graphicData uri="http://schemas.openxmlformats.org/drawingml/2006/table">
            <a:tbl>
              <a:tblPr firstRow="1" bandRow="1">
                <a:tableStyleId>{5C22544A-7EE6-4342-B048-85BDC9FD1C3A}</a:tableStyleId>
              </a:tblPr>
              <a:tblGrid>
                <a:gridCol w="1140972">
                  <a:extLst>
                    <a:ext uri="{9D8B030D-6E8A-4147-A177-3AD203B41FA5}">
                      <a16:colId xmlns:a16="http://schemas.microsoft.com/office/drawing/2014/main" val="20000"/>
                    </a:ext>
                  </a:extLst>
                </a:gridCol>
                <a:gridCol w="1254684">
                  <a:extLst>
                    <a:ext uri="{9D8B030D-6E8A-4147-A177-3AD203B41FA5}">
                      <a16:colId xmlns:a16="http://schemas.microsoft.com/office/drawing/2014/main" val="20001"/>
                    </a:ext>
                  </a:extLst>
                </a:gridCol>
                <a:gridCol w="1521295">
                  <a:extLst>
                    <a:ext uri="{9D8B030D-6E8A-4147-A177-3AD203B41FA5}">
                      <a16:colId xmlns:a16="http://schemas.microsoft.com/office/drawing/2014/main" val="20002"/>
                    </a:ext>
                  </a:extLst>
                </a:gridCol>
                <a:gridCol w="1787907">
                  <a:extLst>
                    <a:ext uri="{9D8B030D-6E8A-4147-A177-3AD203B41FA5}">
                      <a16:colId xmlns:a16="http://schemas.microsoft.com/office/drawing/2014/main" val="20003"/>
                    </a:ext>
                  </a:extLst>
                </a:gridCol>
                <a:gridCol w="1825554">
                  <a:extLst>
                    <a:ext uri="{9D8B030D-6E8A-4147-A177-3AD203B41FA5}">
                      <a16:colId xmlns:a16="http://schemas.microsoft.com/office/drawing/2014/main" val="20004"/>
                    </a:ext>
                  </a:extLst>
                </a:gridCol>
                <a:gridCol w="2474981">
                  <a:extLst>
                    <a:ext uri="{9D8B030D-6E8A-4147-A177-3AD203B41FA5}">
                      <a16:colId xmlns:a16="http://schemas.microsoft.com/office/drawing/2014/main" val="20005"/>
                    </a:ext>
                  </a:extLst>
                </a:gridCol>
              </a:tblGrid>
              <a:tr h="343706">
                <a:tc gridSpan="6">
                  <a:txBody>
                    <a:bodyPr/>
                    <a:lstStyle/>
                    <a:p>
                      <a:pPr algn="ctr"/>
                      <a:r>
                        <a:rPr lang="hr-HR" dirty="0">
                          <a:solidFill>
                            <a:schemeClr val="tx1"/>
                          </a:solidFill>
                        </a:rPr>
                        <a:t>Restrukturiranje</a:t>
                      </a:r>
                      <a:r>
                        <a:rPr lang="hr-HR" baseline="0" dirty="0">
                          <a:solidFill>
                            <a:schemeClr val="tx1"/>
                          </a:solidFill>
                        </a:rPr>
                        <a:t> anksioznih pretpostavki</a:t>
                      </a:r>
                      <a:endParaRPr lang="hr-HR" dirty="0">
                        <a:solidFill>
                          <a:schemeClr val="tx1"/>
                        </a:solidFill>
                      </a:endParaRPr>
                    </a:p>
                  </a:txBody>
                  <a:tcPr/>
                </a:tc>
                <a:tc hMerge="1">
                  <a:txBody>
                    <a:bodyPr/>
                    <a:lstStyle/>
                    <a:p>
                      <a:endParaRPr lang="hr-HR" dirty="0"/>
                    </a:p>
                  </a:txBody>
                  <a:tcPr/>
                </a:tc>
                <a:tc hMerge="1">
                  <a:txBody>
                    <a:bodyPr/>
                    <a:lstStyle/>
                    <a:p>
                      <a:endParaRPr lang="hr-HR" dirty="0"/>
                    </a:p>
                  </a:txBody>
                  <a:tcPr/>
                </a:tc>
                <a:tc hMerge="1">
                  <a:txBody>
                    <a:bodyPr/>
                    <a:lstStyle/>
                    <a:p>
                      <a:endParaRPr lang="hr-HR" dirty="0"/>
                    </a:p>
                  </a:txBody>
                  <a:tcPr/>
                </a:tc>
                <a:tc hMerge="1">
                  <a:txBody>
                    <a:bodyPr/>
                    <a:lstStyle/>
                    <a:p>
                      <a:endParaRPr lang="hr-HR" dirty="0"/>
                    </a:p>
                  </a:txBody>
                  <a:tcPr/>
                </a:tc>
                <a:tc hMerge="1">
                  <a:txBody>
                    <a:bodyPr/>
                    <a:lstStyle/>
                    <a:p>
                      <a:endParaRPr lang="hr-HR" dirty="0"/>
                    </a:p>
                  </a:txBody>
                  <a:tcPr/>
                </a:tc>
                <a:extLst>
                  <a:ext uri="{0D108BD9-81ED-4DB2-BD59-A6C34878D82A}">
                    <a16:rowId xmlns:a16="http://schemas.microsoft.com/office/drawing/2014/main" val="10000"/>
                  </a:ext>
                </a:extLst>
              </a:tr>
              <a:tr h="1756292">
                <a:tc>
                  <a:txBody>
                    <a:bodyPr/>
                    <a:lstStyle/>
                    <a:p>
                      <a:r>
                        <a:rPr lang="hr-HR" b="1" dirty="0"/>
                        <a:t>Datum,</a:t>
                      </a:r>
                      <a:r>
                        <a:rPr lang="hr-HR" b="1" baseline="0" dirty="0"/>
                        <a:t> vrijeme</a:t>
                      </a:r>
                      <a:endParaRPr lang="hr-HR" b="1" dirty="0"/>
                    </a:p>
                  </a:txBody>
                  <a:tcPr/>
                </a:tc>
                <a:tc>
                  <a:txBody>
                    <a:bodyPr/>
                    <a:lstStyle/>
                    <a:p>
                      <a:r>
                        <a:rPr lang="hr-HR" b="1" dirty="0"/>
                        <a:t>Situacija</a:t>
                      </a:r>
                      <a:endParaRPr lang="hr-HR" dirty="0"/>
                    </a:p>
                  </a:txBody>
                  <a:tcPr/>
                </a:tc>
                <a:tc>
                  <a:txBody>
                    <a:bodyPr/>
                    <a:lstStyle/>
                    <a:p>
                      <a:r>
                        <a:rPr lang="hr-HR" b="1" dirty="0"/>
                        <a:t>Emocije i tjelesne senzacije</a:t>
                      </a:r>
                      <a:r>
                        <a:rPr lang="hr-HR" dirty="0"/>
                        <a:t>:</a:t>
                      </a:r>
                    </a:p>
                    <a:p>
                      <a:endParaRPr lang="hr-HR" dirty="0"/>
                    </a:p>
                    <a:p>
                      <a:r>
                        <a:rPr lang="hr-HR" sz="1400" baseline="0" dirty="0"/>
                        <a:t>0-100%</a:t>
                      </a:r>
                      <a:endParaRPr lang="hr-HR" sz="1400" dirty="0"/>
                    </a:p>
                  </a:txBody>
                  <a:tcPr/>
                </a:tc>
                <a:tc>
                  <a:txBody>
                    <a:bodyPr/>
                    <a:lstStyle/>
                    <a:p>
                      <a:r>
                        <a:rPr lang="hr-HR" b="1" dirty="0"/>
                        <a:t>Anksiozne pretpostavke</a:t>
                      </a:r>
                      <a:r>
                        <a:rPr lang="hr-HR" dirty="0"/>
                        <a:t>:</a:t>
                      </a:r>
                    </a:p>
                    <a:p>
                      <a:endParaRPr lang="hr-HR" sz="1400" baseline="0" dirty="0"/>
                    </a:p>
                    <a:p>
                      <a:r>
                        <a:rPr lang="hr-HR" sz="1400" baseline="0" dirty="0"/>
                        <a:t>0-100%</a:t>
                      </a:r>
                      <a:endParaRPr lang="hr-HR" sz="1400" dirty="0"/>
                    </a:p>
                  </a:txBody>
                  <a:tcPr/>
                </a:tc>
                <a:tc>
                  <a:txBody>
                    <a:bodyPr/>
                    <a:lstStyle/>
                    <a:p>
                      <a:r>
                        <a:rPr lang="hr-HR" b="1" dirty="0"/>
                        <a:t>Drugačiji pogledi:</a:t>
                      </a:r>
                    </a:p>
                    <a:p>
                      <a:endParaRPr lang="hr-HR" b="1" dirty="0"/>
                    </a:p>
                    <a:p>
                      <a:r>
                        <a:rPr lang="hr-HR" sz="1400" b="0" dirty="0"/>
                        <a:t>Ključna pitanja</a:t>
                      </a:r>
                    </a:p>
                  </a:txBody>
                  <a:tcPr/>
                </a:tc>
                <a:tc>
                  <a:txBody>
                    <a:bodyPr/>
                    <a:lstStyle/>
                    <a:p>
                      <a:r>
                        <a:rPr lang="hr-HR" b="1" dirty="0"/>
                        <a:t>Eksperiment:</a:t>
                      </a:r>
                    </a:p>
                    <a:p>
                      <a:r>
                        <a:rPr lang="hr-HR" sz="1400" b="0" dirty="0"/>
                        <a:t>1. Što ste</a:t>
                      </a:r>
                      <a:r>
                        <a:rPr lang="hr-HR" sz="1400" b="0" baseline="0" dirty="0"/>
                        <a:t> učinili umjesto uobičajenih mjera predostrožnosti?</a:t>
                      </a:r>
                    </a:p>
                    <a:p>
                      <a:endParaRPr lang="hr-HR" sz="1400" b="0" dirty="0"/>
                    </a:p>
                    <a:p>
                      <a:r>
                        <a:rPr lang="hr-HR" sz="1400" b="0" dirty="0"/>
                        <a:t>2. Kakvi su bili rezultati?</a:t>
                      </a:r>
                      <a:endParaRPr lang="hr-HR" sz="14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7590656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0EE2C-1605-4488-9CCB-C12D30A0C80F}"/>
              </a:ext>
            </a:extLst>
          </p:cNvPr>
          <p:cNvSpPr>
            <a:spLocks noGrp="1"/>
          </p:cNvSpPr>
          <p:nvPr>
            <p:ph type="title"/>
          </p:nvPr>
        </p:nvSpPr>
        <p:spPr/>
        <p:txBody>
          <a:bodyPr/>
          <a:lstStyle/>
          <a:p>
            <a:r>
              <a:rPr lang="hr-HR" dirty="0"/>
              <a:t>Suzbijanje samokritičnosti</a:t>
            </a:r>
          </a:p>
        </p:txBody>
      </p:sp>
      <p:graphicFrame>
        <p:nvGraphicFramePr>
          <p:cNvPr id="4" name="Table 3">
            <a:extLst>
              <a:ext uri="{FF2B5EF4-FFF2-40B4-BE49-F238E27FC236}">
                <a16:creationId xmlns:a16="http://schemas.microsoft.com/office/drawing/2014/main" id="{1B9CB056-5B9A-4E06-8A06-2CAB60284BC2}"/>
              </a:ext>
            </a:extLst>
          </p:cNvPr>
          <p:cNvGraphicFramePr>
            <a:graphicFrameLocks noGrp="1"/>
          </p:cNvGraphicFramePr>
          <p:nvPr>
            <p:extLst>
              <p:ext uri="{D42A27DB-BD31-4B8C-83A1-F6EECF244321}">
                <p14:modId xmlns:p14="http://schemas.microsoft.com/office/powerpoint/2010/main" val="3908497795"/>
              </p:ext>
            </p:extLst>
          </p:nvPr>
        </p:nvGraphicFramePr>
        <p:xfrm>
          <a:off x="887896" y="1409260"/>
          <a:ext cx="10933043" cy="2537238"/>
        </p:xfrm>
        <a:graphic>
          <a:graphicData uri="http://schemas.openxmlformats.org/drawingml/2006/table">
            <a:tbl>
              <a:tblPr firstRow="1" bandRow="1">
                <a:tableStyleId>{5C22544A-7EE6-4342-B048-85BDC9FD1C3A}</a:tableStyleId>
              </a:tblPr>
              <a:tblGrid>
                <a:gridCol w="1349756">
                  <a:extLst>
                    <a:ext uri="{9D8B030D-6E8A-4147-A177-3AD203B41FA5}">
                      <a16:colId xmlns:a16="http://schemas.microsoft.com/office/drawing/2014/main" val="20000"/>
                    </a:ext>
                  </a:extLst>
                </a:gridCol>
                <a:gridCol w="1745855">
                  <a:extLst>
                    <a:ext uri="{9D8B030D-6E8A-4147-A177-3AD203B41FA5}">
                      <a16:colId xmlns:a16="http://schemas.microsoft.com/office/drawing/2014/main" val="20001"/>
                    </a:ext>
                  </a:extLst>
                </a:gridCol>
                <a:gridCol w="2034258">
                  <a:extLst>
                    <a:ext uri="{9D8B030D-6E8A-4147-A177-3AD203B41FA5}">
                      <a16:colId xmlns:a16="http://schemas.microsoft.com/office/drawing/2014/main" val="20002"/>
                    </a:ext>
                  </a:extLst>
                </a:gridCol>
                <a:gridCol w="2122706">
                  <a:extLst>
                    <a:ext uri="{9D8B030D-6E8A-4147-A177-3AD203B41FA5}">
                      <a16:colId xmlns:a16="http://schemas.microsoft.com/office/drawing/2014/main" val="20003"/>
                    </a:ext>
                  </a:extLst>
                </a:gridCol>
                <a:gridCol w="3680468">
                  <a:extLst>
                    <a:ext uri="{9D8B030D-6E8A-4147-A177-3AD203B41FA5}">
                      <a16:colId xmlns:a16="http://schemas.microsoft.com/office/drawing/2014/main" val="20004"/>
                    </a:ext>
                  </a:extLst>
                </a:gridCol>
              </a:tblGrid>
              <a:tr h="353832">
                <a:tc gridSpan="5">
                  <a:txBody>
                    <a:bodyPr/>
                    <a:lstStyle/>
                    <a:p>
                      <a:pPr algn="ctr"/>
                      <a:r>
                        <a:rPr lang="hr-HR" sz="2400" dirty="0"/>
                        <a:t>Identifikacija</a:t>
                      </a:r>
                      <a:r>
                        <a:rPr lang="hr-HR" sz="2400" baseline="0" dirty="0"/>
                        <a:t> </a:t>
                      </a:r>
                      <a:r>
                        <a:rPr lang="hr-HR" sz="2400" dirty="0"/>
                        <a:t>samokritičnih misli</a:t>
                      </a:r>
                    </a:p>
                  </a:txBody>
                  <a:tcPr/>
                </a:tc>
                <a:tc hMerge="1">
                  <a:txBody>
                    <a:bodyPr/>
                    <a:lstStyle/>
                    <a:p>
                      <a:endParaRPr lang="hr-HR" dirty="0"/>
                    </a:p>
                  </a:txBody>
                  <a:tcPr/>
                </a:tc>
                <a:tc hMerge="1">
                  <a:txBody>
                    <a:bodyPr/>
                    <a:lstStyle/>
                    <a:p>
                      <a:endParaRPr lang="hr-HR" dirty="0"/>
                    </a:p>
                  </a:txBody>
                  <a:tcPr/>
                </a:tc>
                <a:tc hMerge="1">
                  <a:txBody>
                    <a:bodyPr/>
                    <a:lstStyle/>
                    <a:p>
                      <a:endParaRPr lang="hr-HR" dirty="0"/>
                    </a:p>
                  </a:txBody>
                  <a:tcPr/>
                </a:tc>
                <a:tc hMerge="1">
                  <a:txBody>
                    <a:bodyPr/>
                    <a:lstStyle/>
                    <a:p>
                      <a:endParaRPr lang="hr-HR" dirty="0"/>
                    </a:p>
                  </a:txBody>
                  <a:tcPr/>
                </a:tc>
                <a:extLst>
                  <a:ext uri="{0D108BD9-81ED-4DB2-BD59-A6C34878D82A}">
                    <a16:rowId xmlns:a16="http://schemas.microsoft.com/office/drawing/2014/main" val="10000"/>
                  </a:ext>
                </a:extLst>
              </a:tr>
              <a:tr h="2080038">
                <a:tc>
                  <a:txBody>
                    <a:bodyPr/>
                    <a:lstStyle/>
                    <a:p>
                      <a:r>
                        <a:rPr lang="hr-HR" sz="1400" b="1" dirty="0"/>
                        <a:t>Datum,</a:t>
                      </a:r>
                      <a:r>
                        <a:rPr lang="hr-HR" sz="1400" b="1" baseline="0" dirty="0"/>
                        <a:t> vrijeme</a:t>
                      </a:r>
                      <a:endParaRPr lang="hr-HR" sz="14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HR" sz="1400" b="1" dirty="0"/>
                        <a:t>Situacija:</a:t>
                      </a:r>
                      <a:r>
                        <a:rPr lang="hr-HR" sz="1600" b="1" dirty="0"/>
                        <a:t> </a:t>
                      </a:r>
                    </a:p>
                    <a:p>
                      <a:pPr marL="0" marR="0" indent="0" algn="l" defTabSz="914400" rtl="0" eaLnBrk="1" fontAlgn="auto" latinLnBrk="0" hangingPunct="1">
                        <a:lnSpc>
                          <a:spcPct val="100000"/>
                        </a:lnSpc>
                        <a:spcBef>
                          <a:spcPts val="0"/>
                        </a:spcBef>
                        <a:spcAft>
                          <a:spcPts val="0"/>
                        </a:spcAft>
                        <a:buClrTx/>
                        <a:buSzTx/>
                        <a:buFontTx/>
                        <a:buNone/>
                        <a:tabLst/>
                        <a:defRPr/>
                      </a:pPr>
                      <a:endParaRPr lang="hr-HR" sz="1600" dirty="0"/>
                    </a:p>
                    <a:p>
                      <a:pPr marL="0" marR="0" indent="0" algn="l" defTabSz="914400" rtl="0" eaLnBrk="1" fontAlgn="auto" latinLnBrk="0" hangingPunct="1">
                        <a:lnSpc>
                          <a:spcPct val="100000"/>
                        </a:lnSpc>
                        <a:spcBef>
                          <a:spcPts val="0"/>
                        </a:spcBef>
                        <a:spcAft>
                          <a:spcPts val="0"/>
                        </a:spcAft>
                        <a:buClrTx/>
                        <a:buSzTx/>
                        <a:buFontTx/>
                        <a:buNone/>
                        <a:tabLst/>
                        <a:defRPr/>
                      </a:pPr>
                      <a:r>
                        <a:rPr lang="hr-HR" sz="1600" dirty="0"/>
                        <a:t>Što</a:t>
                      </a:r>
                      <a:r>
                        <a:rPr lang="hr-HR" sz="1600" baseline="0" dirty="0"/>
                        <a:t> ste radili kada ste se počeli osjećati anksiozno?</a:t>
                      </a:r>
                      <a:endParaRPr lang="hr-HR" sz="1600" dirty="0"/>
                    </a:p>
                  </a:txBody>
                  <a:tcPr/>
                </a:tc>
                <a:tc>
                  <a:txBody>
                    <a:bodyPr/>
                    <a:lstStyle/>
                    <a:p>
                      <a:r>
                        <a:rPr lang="hr-HR" sz="1400" b="1" dirty="0"/>
                        <a:t>Emocije</a:t>
                      </a:r>
                      <a:r>
                        <a:rPr lang="hr-HR" sz="1400" b="1" baseline="0" dirty="0"/>
                        <a:t> i tjelesne senzacije</a:t>
                      </a:r>
                    </a:p>
                    <a:p>
                      <a:endParaRPr lang="hr-HR" sz="1600" b="0" baseline="0" dirty="0"/>
                    </a:p>
                    <a:p>
                      <a:r>
                        <a:rPr lang="hr-HR" sz="1600" b="0" baseline="0" dirty="0"/>
                        <a:t>0-100%</a:t>
                      </a:r>
                      <a:endParaRPr lang="hr-HR" sz="1600" b="0" dirty="0"/>
                    </a:p>
                  </a:txBody>
                  <a:tcPr/>
                </a:tc>
                <a:tc>
                  <a:txBody>
                    <a:bodyPr/>
                    <a:lstStyle/>
                    <a:p>
                      <a:r>
                        <a:rPr lang="hr-HR" sz="1600" b="1" dirty="0"/>
                        <a:t>Samokritične misli:</a:t>
                      </a:r>
                    </a:p>
                    <a:p>
                      <a:endParaRPr lang="hr-HR" sz="1600" b="1" dirty="0"/>
                    </a:p>
                    <a:p>
                      <a:r>
                        <a:rPr lang="hr-HR" sz="1600" b="0" dirty="0"/>
                        <a:t>Što Vam je prolazilo kroz glavu kad ste</a:t>
                      </a:r>
                      <a:r>
                        <a:rPr lang="hr-HR" sz="1600" b="0" baseline="0" dirty="0"/>
                        <a:t> se počeli loše osjećati? (misli, slike, značenja)</a:t>
                      </a:r>
                    </a:p>
                    <a:p>
                      <a:r>
                        <a:rPr lang="hr-HR" sz="1600" b="0" baseline="0" dirty="0"/>
                        <a:t>0-100%</a:t>
                      </a:r>
                      <a:endParaRPr lang="hr-HR" sz="1600" b="0" dirty="0"/>
                    </a:p>
                  </a:txBody>
                  <a:tcPr/>
                </a:tc>
                <a:tc>
                  <a:txBody>
                    <a:bodyPr/>
                    <a:lstStyle/>
                    <a:p>
                      <a:r>
                        <a:rPr lang="hr-HR" sz="1600" b="1" dirty="0" err="1"/>
                        <a:t>Samoporažavajuća</a:t>
                      </a:r>
                      <a:r>
                        <a:rPr lang="hr-HR" sz="1600" b="1" baseline="0" dirty="0"/>
                        <a:t> ponašanja:</a:t>
                      </a:r>
                    </a:p>
                    <a:p>
                      <a:endParaRPr lang="hr-HR" sz="1600" b="0" baseline="0" dirty="0"/>
                    </a:p>
                    <a:p>
                      <a:r>
                        <a:rPr lang="hr-HR" sz="1600" b="0" baseline="0" dirty="0"/>
                        <a:t>Što ste učinili zbog takvih samokritičnih misli?</a:t>
                      </a:r>
                      <a:endParaRPr lang="hr-HR" sz="1600" b="0" dirty="0"/>
                    </a:p>
                  </a:txBody>
                  <a:tcPr/>
                </a:tc>
                <a:extLst>
                  <a:ext uri="{0D108BD9-81ED-4DB2-BD59-A6C34878D82A}">
                    <a16:rowId xmlns:a16="http://schemas.microsoft.com/office/drawing/2014/main" val="10001"/>
                  </a:ext>
                </a:extLst>
              </a:tr>
            </a:tbl>
          </a:graphicData>
        </a:graphic>
      </p:graphicFrame>
      <p:graphicFrame>
        <p:nvGraphicFramePr>
          <p:cNvPr id="6" name="Table 5">
            <a:extLst>
              <a:ext uri="{FF2B5EF4-FFF2-40B4-BE49-F238E27FC236}">
                <a16:creationId xmlns:a16="http://schemas.microsoft.com/office/drawing/2014/main" id="{75756E4D-2408-455C-A208-93A7F423989B}"/>
              </a:ext>
            </a:extLst>
          </p:cNvPr>
          <p:cNvGraphicFramePr>
            <a:graphicFrameLocks noGrp="1"/>
          </p:cNvGraphicFramePr>
          <p:nvPr>
            <p:extLst>
              <p:ext uri="{D42A27DB-BD31-4B8C-83A1-F6EECF244321}">
                <p14:modId xmlns:p14="http://schemas.microsoft.com/office/powerpoint/2010/main" val="2324663248"/>
              </p:ext>
            </p:extLst>
          </p:nvPr>
        </p:nvGraphicFramePr>
        <p:xfrm>
          <a:off x="887896" y="4214300"/>
          <a:ext cx="10933042" cy="2712720"/>
        </p:xfrm>
        <a:graphic>
          <a:graphicData uri="http://schemas.openxmlformats.org/drawingml/2006/table">
            <a:tbl>
              <a:tblPr firstRow="1" bandRow="1">
                <a:tableStyleId>{5C22544A-7EE6-4342-B048-85BDC9FD1C3A}</a:tableStyleId>
              </a:tblPr>
              <a:tblGrid>
                <a:gridCol w="1129997">
                  <a:extLst>
                    <a:ext uri="{9D8B030D-6E8A-4147-A177-3AD203B41FA5}">
                      <a16:colId xmlns:a16="http://schemas.microsoft.com/office/drawing/2014/main" val="20000"/>
                    </a:ext>
                  </a:extLst>
                </a:gridCol>
                <a:gridCol w="1291176">
                  <a:extLst>
                    <a:ext uri="{9D8B030D-6E8A-4147-A177-3AD203B41FA5}">
                      <a16:colId xmlns:a16="http://schemas.microsoft.com/office/drawing/2014/main" val="20001"/>
                    </a:ext>
                  </a:extLst>
                </a:gridCol>
                <a:gridCol w="1969369">
                  <a:extLst>
                    <a:ext uri="{9D8B030D-6E8A-4147-A177-3AD203B41FA5}">
                      <a16:colId xmlns:a16="http://schemas.microsoft.com/office/drawing/2014/main" val="20002"/>
                    </a:ext>
                  </a:extLst>
                </a:gridCol>
                <a:gridCol w="1943285">
                  <a:extLst>
                    <a:ext uri="{9D8B030D-6E8A-4147-A177-3AD203B41FA5}">
                      <a16:colId xmlns:a16="http://schemas.microsoft.com/office/drawing/2014/main" val="20003"/>
                    </a:ext>
                  </a:extLst>
                </a:gridCol>
                <a:gridCol w="1708526">
                  <a:extLst>
                    <a:ext uri="{9D8B030D-6E8A-4147-A177-3AD203B41FA5}">
                      <a16:colId xmlns:a16="http://schemas.microsoft.com/office/drawing/2014/main" val="20004"/>
                    </a:ext>
                  </a:extLst>
                </a:gridCol>
                <a:gridCol w="2890689">
                  <a:extLst>
                    <a:ext uri="{9D8B030D-6E8A-4147-A177-3AD203B41FA5}">
                      <a16:colId xmlns:a16="http://schemas.microsoft.com/office/drawing/2014/main" val="20005"/>
                    </a:ext>
                  </a:extLst>
                </a:gridCol>
              </a:tblGrid>
              <a:tr h="355965">
                <a:tc gridSpan="6">
                  <a:txBody>
                    <a:bodyPr/>
                    <a:lstStyle/>
                    <a:p>
                      <a:pPr algn="ctr"/>
                      <a:r>
                        <a:rPr lang="hr-HR" dirty="0"/>
                        <a:t>Restrukturiranje samokritičnih misli</a:t>
                      </a:r>
                    </a:p>
                  </a:txBody>
                  <a:tcPr/>
                </a:tc>
                <a:tc hMerge="1">
                  <a:txBody>
                    <a:bodyPr/>
                    <a:lstStyle/>
                    <a:p>
                      <a:endParaRPr lang="hr-HR"/>
                    </a:p>
                  </a:txBody>
                  <a:tcPr/>
                </a:tc>
                <a:tc hMerge="1">
                  <a:txBody>
                    <a:bodyPr/>
                    <a:lstStyle/>
                    <a:p>
                      <a:endParaRPr lang="hr-HR"/>
                    </a:p>
                  </a:txBody>
                  <a:tcPr/>
                </a:tc>
                <a:tc hMerge="1">
                  <a:txBody>
                    <a:bodyPr/>
                    <a:lstStyle/>
                    <a:p>
                      <a:endParaRPr lang="hr-HR" dirty="0"/>
                    </a:p>
                  </a:txBody>
                  <a:tcPr/>
                </a:tc>
                <a:tc hMerge="1">
                  <a:txBody>
                    <a:bodyPr/>
                    <a:lstStyle/>
                    <a:p>
                      <a:endParaRPr lang="hr-HR" dirty="0"/>
                    </a:p>
                  </a:txBody>
                  <a:tcPr/>
                </a:tc>
                <a:tc hMerge="1">
                  <a:txBody>
                    <a:bodyPr/>
                    <a:lstStyle/>
                    <a:p>
                      <a:endParaRPr lang="hr-HR"/>
                    </a:p>
                  </a:txBody>
                  <a:tcPr/>
                </a:tc>
                <a:extLst>
                  <a:ext uri="{0D108BD9-81ED-4DB2-BD59-A6C34878D82A}">
                    <a16:rowId xmlns:a16="http://schemas.microsoft.com/office/drawing/2014/main" val="10000"/>
                  </a:ext>
                </a:extLst>
              </a:tr>
              <a:tr h="1965047">
                <a:tc>
                  <a:txBody>
                    <a:bodyPr/>
                    <a:lstStyle/>
                    <a:p>
                      <a:r>
                        <a:rPr lang="hr-HR" sz="1600" b="1" dirty="0"/>
                        <a:t>Datum, vrijeme</a:t>
                      </a:r>
                    </a:p>
                  </a:txBody>
                  <a:tcPr/>
                </a:tc>
                <a:tc>
                  <a:txBody>
                    <a:bodyPr/>
                    <a:lstStyle/>
                    <a:p>
                      <a:r>
                        <a:rPr lang="hr-HR" sz="1600" b="1" dirty="0"/>
                        <a:t>Situacija</a:t>
                      </a:r>
                    </a:p>
                  </a:txBody>
                  <a:tcPr/>
                </a:tc>
                <a:tc>
                  <a:txBody>
                    <a:bodyPr/>
                    <a:lstStyle/>
                    <a:p>
                      <a:r>
                        <a:rPr lang="hr-HR" sz="1600" b="1" dirty="0"/>
                        <a:t>Emocije i tjelesne senzacije</a:t>
                      </a:r>
                    </a:p>
                  </a:txBody>
                  <a:tcPr/>
                </a:tc>
                <a:tc>
                  <a:txBody>
                    <a:bodyPr/>
                    <a:lstStyle/>
                    <a:p>
                      <a:r>
                        <a:rPr lang="hr-HR" sz="1600" b="1" dirty="0"/>
                        <a:t>Samokritične misli</a:t>
                      </a:r>
                    </a:p>
                    <a:p>
                      <a:endParaRPr lang="hr-HR" sz="1400" dirty="0"/>
                    </a:p>
                    <a:p>
                      <a:r>
                        <a:rPr lang="hr-HR" sz="1400" dirty="0"/>
                        <a:t>0-100%</a:t>
                      </a:r>
                    </a:p>
                  </a:txBody>
                  <a:tcPr/>
                </a:tc>
                <a:tc>
                  <a:txBody>
                    <a:bodyPr/>
                    <a:lstStyle/>
                    <a:p>
                      <a:r>
                        <a:rPr lang="hr-HR" sz="1600" b="1" dirty="0"/>
                        <a:t>Drugačiji pogledi</a:t>
                      </a:r>
                      <a:r>
                        <a:rPr lang="hr-HR" sz="1600" dirty="0"/>
                        <a:t>:</a:t>
                      </a:r>
                    </a:p>
                    <a:p>
                      <a:endParaRPr lang="hr-HR" sz="1600" dirty="0"/>
                    </a:p>
                    <a:p>
                      <a:r>
                        <a:rPr lang="hr-HR" sz="1400" dirty="0"/>
                        <a:t>Koristiti ključna</a:t>
                      </a:r>
                      <a:r>
                        <a:rPr lang="hr-HR" sz="1400" baseline="0" dirty="0"/>
                        <a:t> pitanja*</a:t>
                      </a:r>
                    </a:p>
                    <a:p>
                      <a:endParaRPr lang="hr-HR" sz="1400" baseline="0" dirty="0"/>
                    </a:p>
                    <a:p>
                      <a:r>
                        <a:rPr lang="hr-HR" sz="1400" baseline="0" dirty="0"/>
                        <a:t>0-100%</a:t>
                      </a:r>
                      <a:endParaRPr lang="hr-HR" sz="1400" dirty="0"/>
                    </a:p>
                  </a:txBody>
                  <a:tcPr/>
                </a:tc>
                <a:tc>
                  <a:txBody>
                    <a:bodyPr/>
                    <a:lstStyle/>
                    <a:p>
                      <a:r>
                        <a:rPr lang="hr-HR" sz="1600" b="1" dirty="0"/>
                        <a:t>Ishod</a:t>
                      </a:r>
                      <a:r>
                        <a:rPr lang="hr-HR" sz="1600" dirty="0"/>
                        <a:t>:</a:t>
                      </a:r>
                    </a:p>
                    <a:p>
                      <a:endParaRPr lang="hr-HR" sz="1600" dirty="0"/>
                    </a:p>
                    <a:p>
                      <a:pPr marL="0" indent="0">
                        <a:buNone/>
                      </a:pPr>
                      <a:r>
                        <a:rPr lang="hr-HR" sz="1400" dirty="0"/>
                        <a:t>1.Sada kad</a:t>
                      </a:r>
                      <a:r>
                        <a:rPr lang="hr-HR" sz="1400" baseline="0" dirty="0"/>
                        <a:t> su nađene alternative samokritičnom mišljenju, kako se osjećate?</a:t>
                      </a:r>
                    </a:p>
                    <a:p>
                      <a:pPr marL="0" indent="0">
                        <a:buNone/>
                      </a:pPr>
                      <a:r>
                        <a:rPr lang="hr-HR" sz="1400" baseline="0" dirty="0"/>
                        <a:t>2. Koliko sada vjerujete u samokritične misli? 0-100</a:t>
                      </a:r>
                    </a:p>
                    <a:p>
                      <a:pPr marL="0" indent="0">
                        <a:buNone/>
                      </a:pPr>
                      <a:r>
                        <a:rPr lang="hr-HR" sz="1400" baseline="0" dirty="0"/>
                        <a:t>3. Što možete učiniti (akcijski plan, eksperimenti)?</a:t>
                      </a:r>
                    </a:p>
                    <a:p>
                      <a:pPr marL="342900" indent="-342900">
                        <a:buAutoNum type="arabicPeriod"/>
                      </a:pPr>
                      <a:endParaRPr lang="hr-HR"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1224644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CF5646-6D8C-448C-963F-8DF93811C53F}"/>
              </a:ext>
            </a:extLst>
          </p:cNvPr>
          <p:cNvSpPr>
            <a:spLocks noGrp="1"/>
          </p:cNvSpPr>
          <p:nvPr>
            <p:ph idx="1"/>
          </p:nvPr>
        </p:nvSpPr>
        <p:spPr>
          <a:xfrm>
            <a:off x="1497496" y="304800"/>
            <a:ext cx="10694504" cy="5936974"/>
          </a:xfrm>
        </p:spPr>
        <p:txBody>
          <a:bodyPr numCol="2">
            <a:normAutofit fontScale="85000" lnSpcReduction="20000"/>
          </a:bodyPr>
          <a:lstStyle/>
          <a:p>
            <a:pPr marL="0" indent="0">
              <a:buNone/>
            </a:pPr>
            <a:r>
              <a:rPr lang="hr-HR" sz="2400" b="1" dirty="0"/>
              <a:t>KLJUČNA PITANJA ZA PRONALAZ</a:t>
            </a:r>
            <a:r>
              <a:rPr lang="en-GB" sz="2400" b="1" dirty="0"/>
              <a:t>A</a:t>
            </a:r>
            <a:r>
              <a:rPr lang="hr-HR" sz="2400" b="1" dirty="0"/>
              <a:t>K ALTERNATIVA SAMOKRITIČNIM MISLIMA</a:t>
            </a:r>
          </a:p>
          <a:p>
            <a:pPr marL="0" indent="0">
              <a:buNone/>
            </a:pPr>
            <a:endParaRPr lang="hr-HR" b="1" dirty="0"/>
          </a:p>
          <a:p>
            <a:pPr marL="0" indent="0">
              <a:buNone/>
            </a:pPr>
            <a:endParaRPr lang="hr-HR" b="1" dirty="0"/>
          </a:p>
          <a:p>
            <a:pPr marL="0" indent="0">
              <a:buNone/>
            </a:pPr>
            <a:r>
              <a:rPr lang="hr-HR" b="1" dirty="0"/>
              <a:t>Koji su dokazi?</a:t>
            </a:r>
          </a:p>
          <a:p>
            <a:pPr marL="0" indent="0">
              <a:buNone/>
            </a:pPr>
            <a:r>
              <a:rPr lang="hr-HR" dirty="0"/>
              <a:t>Zamjenjujem li mišljenje i činjenice?</a:t>
            </a:r>
          </a:p>
          <a:p>
            <a:pPr marL="0" indent="0">
              <a:buNone/>
            </a:pPr>
            <a:r>
              <a:rPr lang="hr-HR" dirty="0"/>
              <a:t>Koji dokazi govore u prilog mojem mišljenju o sebi?</a:t>
            </a:r>
          </a:p>
          <a:p>
            <a:pPr marL="0" indent="0">
              <a:buNone/>
            </a:pPr>
            <a:r>
              <a:rPr lang="hr-HR" dirty="0"/>
              <a:t>Koji su dokazi koji pobijaju moje mišljenje o sebi?</a:t>
            </a:r>
          </a:p>
          <a:p>
            <a:endParaRPr lang="hr-HR" dirty="0"/>
          </a:p>
          <a:p>
            <a:pPr marL="0" indent="0">
              <a:buNone/>
            </a:pPr>
            <a:r>
              <a:rPr lang="hr-HR" b="1" dirty="0"/>
              <a:t>Koja su alternativna gledišta na danu situaciju?</a:t>
            </a:r>
          </a:p>
          <a:p>
            <a:pPr marL="0" indent="0">
              <a:buNone/>
            </a:pPr>
            <a:r>
              <a:rPr lang="hr-HR" dirty="0"/>
              <a:t>Pretpostavljam li da je moje gledište jedino moguće?</a:t>
            </a:r>
          </a:p>
          <a:p>
            <a:pPr marL="0" indent="0">
              <a:buNone/>
            </a:pPr>
            <a:r>
              <a:rPr lang="hr-HR" dirty="0"/>
              <a:t>Koje dokaze imam za suprotno gledište na situaciju?</a:t>
            </a:r>
          </a:p>
          <a:p>
            <a:endParaRPr lang="hr-HR" dirty="0"/>
          </a:p>
          <a:p>
            <a:pPr marL="0" indent="0">
              <a:buNone/>
            </a:pPr>
            <a:r>
              <a:rPr lang="hr-HR" b="1" dirty="0"/>
              <a:t>Koji je učinak sagledavanja sebe na sadašnji način?</a:t>
            </a:r>
          </a:p>
          <a:p>
            <a:pPr marL="0" indent="0">
              <a:buNone/>
            </a:pPr>
            <a:r>
              <a:rPr lang="hr-HR" dirty="0"/>
              <a:t>Jesu li te samokritične misli korisne za mene ili stoje na putu mojoj psihičkoj dobrobiti?</a:t>
            </a:r>
          </a:p>
          <a:p>
            <a:pPr marL="0" indent="0">
              <a:buNone/>
            </a:pPr>
            <a:r>
              <a:rPr lang="hr-HR" dirty="0"/>
              <a:t>Koji bi mi pogled na sebe bio korisniji?</a:t>
            </a:r>
            <a:endParaRPr lang="hr-HR" b="1" dirty="0"/>
          </a:p>
          <a:p>
            <a:pPr marL="0" indent="0">
              <a:buNone/>
            </a:pPr>
            <a:endParaRPr lang="hr-HR" b="1" dirty="0"/>
          </a:p>
          <a:p>
            <a:pPr marL="0" indent="0">
              <a:buNone/>
            </a:pPr>
            <a:endParaRPr lang="hr-HR" b="1" dirty="0"/>
          </a:p>
          <a:p>
            <a:pPr marL="0" indent="0">
              <a:buNone/>
            </a:pPr>
            <a:endParaRPr lang="hr-HR" b="1" dirty="0"/>
          </a:p>
          <a:p>
            <a:pPr marL="0" indent="0">
              <a:buNone/>
            </a:pPr>
            <a:endParaRPr lang="hr-HR" b="1" dirty="0"/>
          </a:p>
          <a:p>
            <a:pPr marL="0" indent="0">
              <a:buNone/>
            </a:pPr>
            <a:r>
              <a:rPr lang="hr-HR" b="1" dirty="0"/>
              <a:t>Koje su pristranosti prisutne u mojem gledanju na sebe?</a:t>
            </a:r>
          </a:p>
          <a:p>
            <a:pPr marL="0" indent="0">
              <a:buNone/>
            </a:pPr>
            <a:r>
              <a:rPr lang="hr-HR" dirty="0"/>
              <a:t>Brzam li sa zaključcima?</a:t>
            </a:r>
          </a:p>
          <a:p>
            <a:pPr marL="0" indent="0">
              <a:buNone/>
            </a:pPr>
            <a:r>
              <a:rPr lang="hr-HR" dirty="0"/>
              <a:t>Primjenjujem li dvostruke standarde?*</a:t>
            </a:r>
          </a:p>
          <a:p>
            <a:pPr marL="0" indent="0">
              <a:buNone/>
            </a:pPr>
            <a:r>
              <a:rPr lang="hr-HR" dirty="0"/>
              <a:t>Razmišljam li na način crno-bijelo, sve-ili-ništa?</a:t>
            </a:r>
          </a:p>
          <a:p>
            <a:pPr marL="0" indent="0">
              <a:buNone/>
            </a:pPr>
            <a:r>
              <a:rPr lang="hr-HR" dirty="0"/>
              <a:t>Osuđujem li sebe kao osobu na temelju jednog događaja?</a:t>
            </a:r>
          </a:p>
          <a:p>
            <a:pPr marL="0" indent="0">
              <a:buNone/>
            </a:pPr>
            <a:r>
              <a:rPr lang="hr-HR" dirty="0"/>
              <a:t>Usmjeravam li se samo na moje slabosti zaboravljajući na svoje snage?*</a:t>
            </a:r>
          </a:p>
          <a:p>
            <a:pPr marL="0" indent="0">
              <a:buNone/>
            </a:pPr>
            <a:r>
              <a:rPr lang="hr-HR" dirty="0"/>
              <a:t>Krivim li sebe za stvari za koje nisam odgovoran?</a:t>
            </a:r>
          </a:p>
          <a:p>
            <a:pPr marL="0" indent="0">
              <a:buNone/>
            </a:pPr>
            <a:r>
              <a:rPr lang="hr-HR" dirty="0"/>
              <a:t>Očekujem li od sebe da budem savršen?*</a:t>
            </a:r>
          </a:p>
          <a:p>
            <a:endParaRPr lang="hr-HR" dirty="0"/>
          </a:p>
          <a:p>
            <a:pPr marL="0" indent="0">
              <a:buNone/>
            </a:pPr>
            <a:r>
              <a:rPr lang="hr-HR" b="1" dirty="0"/>
              <a:t>Što mogu učiniti?</a:t>
            </a:r>
          </a:p>
          <a:p>
            <a:pPr marL="0" indent="0">
              <a:buNone/>
            </a:pPr>
            <a:r>
              <a:rPr lang="hr-HR" dirty="0"/>
              <a:t>Kako mogu usvojiti nov, ugodniji način mišljenja o sebi?</a:t>
            </a:r>
          </a:p>
          <a:p>
            <a:pPr marL="0" indent="0">
              <a:buNone/>
            </a:pPr>
            <a:r>
              <a:rPr lang="hr-HR" dirty="0"/>
              <a:t>Trebam li nešto učiniti da promijenim situaciju? Čak i ako ne, što mogu učiniti da promijenim svoj način razmišljanja o tome?</a:t>
            </a:r>
          </a:p>
          <a:p>
            <a:pPr marL="0" indent="0">
              <a:buNone/>
            </a:pPr>
            <a:r>
              <a:rPr lang="hr-HR" dirty="0"/>
              <a:t>Na koji način da pokušam eksperimentirati s manje samoporažavajućim ponašanjima?</a:t>
            </a:r>
          </a:p>
          <a:p>
            <a:endParaRPr lang="hr-HR" dirty="0"/>
          </a:p>
        </p:txBody>
      </p:sp>
    </p:spTree>
    <p:extLst>
      <p:ext uri="{BB962C8B-B14F-4D97-AF65-F5344CB8AC3E}">
        <p14:creationId xmlns:p14="http://schemas.microsoft.com/office/powerpoint/2010/main" val="27037462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A5DEA-6ACB-413C-ABB1-FEC13C32E469}"/>
              </a:ext>
            </a:extLst>
          </p:cNvPr>
          <p:cNvSpPr>
            <a:spLocks noGrp="1"/>
          </p:cNvSpPr>
          <p:nvPr>
            <p:ph type="title"/>
          </p:nvPr>
        </p:nvSpPr>
        <p:spPr/>
        <p:txBody>
          <a:bodyPr/>
          <a:lstStyle/>
          <a:p>
            <a:r>
              <a:rPr lang="hr-HR" dirty="0"/>
              <a:t>Jačanje samoprihvaćanja</a:t>
            </a:r>
          </a:p>
        </p:txBody>
      </p:sp>
      <p:sp>
        <p:nvSpPr>
          <p:cNvPr id="3" name="Content Placeholder 2">
            <a:extLst>
              <a:ext uri="{FF2B5EF4-FFF2-40B4-BE49-F238E27FC236}">
                <a16:creationId xmlns:a16="http://schemas.microsoft.com/office/drawing/2014/main" id="{7DD1BC15-3A11-46DA-B7C1-1C45DD0F93DA}"/>
              </a:ext>
            </a:extLst>
          </p:cNvPr>
          <p:cNvSpPr>
            <a:spLocks noGrp="1"/>
          </p:cNvSpPr>
          <p:nvPr>
            <p:ph idx="1"/>
          </p:nvPr>
        </p:nvSpPr>
        <p:spPr>
          <a:xfrm>
            <a:off x="1868557" y="1510749"/>
            <a:ext cx="9793355" cy="5208104"/>
          </a:xfrm>
        </p:spPr>
        <p:txBody>
          <a:bodyPr>
            <a:normAutofit fontScale="92500" lnSpcReduction="10000"/>
          </a:bodyPr>
          <a:lstStyle/>
          <a:p>
            <a:r>
              <a:rPr lang="hr-HR" sz="2000" dirty="0">
                <a:effectLst>
                  <a:outerShdw blurRad="38100" dist="38100" dir="2700000" algn="tl">
                    <a:srgbClr val="000000">
                      <a:alpha val="43137"/>
                    </a:srgbClr>
                  </a:outerShdw>
                </a:effectLst>
              </a:rPr>
              <a:t>SAMOPRIHVAĆANJE</a:t>
            </a:r>
            <a:r>
              <a:rPr lang="hr-HR" sz="2000" dirty="0"/>
              <a:t> – osobna realistična procjena vlastitih jakih strana</a:t>
            </a:r>
          </a:p>
          <a:p>
            <a:r>
              <a:rPr lang="hr-HR" sz="2000" dirty="0">
                <a:effectLst>
                  <a:outerShdw blurRad="38100" dist="38100" dir="2700000" algn="tl">
                    <a:srgbClr val="000000">
                      <a:alpha val="43137"/>
                    </a:srgbClr>
                  </a:outerShdw>
                </a:effectLst>
              </a:rPr>
              <a:t>RACIONALA SAMOPRIHVAĆANJA</a:t>
            </a:r>
            <a:r>
              <a:rPr lang="hr-HR" sz="2000" dirty="0"/>
              <a:t> – zamjećivanje vlastitih snaga i kvaliteta te uživanje u njima te tretiranje sebe kao nekoga tko zaslužuje dobro</a:t>
            </a:r>
          </a:p>
          <a:p>
            <a:endParaRPr lang="hr-HR" sz="2000" dirty="0"/>
          </a:p>
          <a:p>
            <a:pPr>
              <a:buFont typeface="Wingdings" panose="05000000000000000000" pitchFamily="2" charset="2"/>
              <a:buChar char="ü"/>
            </a:pPr>
            <a:r>
              <a:rPr lang="hr-HR" sz="2000" b="1" dirty="0"/>
              <a:t>VJEŽBA 1. Sastaviti popis vlastitih kvaliteta, talenata i snaga</a:t>
            </a:r>
          </a:p>
          <a:p>
            <a:pPr marL="0" indent="0">
              <a:buNone/>
            </a:pPr>
            <a:r>
              <a:rPr lang="hr-HR" sz="2000" dirty="0"/>
              <a:t>     Cilj: a) osvijestiti svoje pozitivne strane</a:t>
            </a:r>
          </a:p>
          <a:p>
            <a:pPr marL="0" indent="0">
              <a:buNone/>
            </a:pPr>
            <a:r>
              <a:rPr lang="hr-HR" sz="2000" dirty="0"/>
              <a:t>            b) osvjestiti samokritične misli i sklonost nedozvoljavanja sebi iskustava   </a:t>
            </a:r>
          </a:p>
          <a:p>
            <a:pPr marL="0" indent="0">
              <a:buNone/>
            </a:pPr>
            <a:r>
              <a:rPr lang="hr-HR" sz="2000" dirty="0"/>
              <a:t>                  koja bi dovela do promjene slike o sebi</a:t>
            </a:r>
          </a:p>
          <a:p>
            <a:pPr marL="0" indent="0">
              <a:buNone/>
            </a:pPr>
            <a:endParaRPr lang="hr-HR" sz="2000" dirty="0"/>
          </a:p>
          <a:p>
            <a:pPr>
              <a:buFont typeface="Wingdings" panose="05000000000000000000" pitchFamily="2" charset="2"/>
              <a:buChar char="ü"/>
            </a:pPr>
            <a:r>
              <a:rPr lang="hr-HR" sz="2000" b="1" dirty="0"/>
              <a:t>VJEŽBA 2. Dnevnik aktivnosti</a:t>
            </a:r>
          </a:p>
          <a:p>
            <a:pPr marL="0" indent="0">
              <a:buNone/>
            </a:pPr>
            <a:r>
              <a:rPr lang="hr-HR" sz="2000" dirty="0"/>
              <a:t>            - bilježiti iz sata u sat osjećaj zadovoljstva i postignuća u nekoj situaciji</a:t>
            </a:r>
          </a:p>
          <a:p>
            <a:pPr marL="0" indent="0">
              <a:buNone/>
            </a:pPr>
            <a:r>
              <a:rPr lang="hr-HR" sz="2000" dirty="0"/>
              <a:t>            - uvođenje promjena – kreiranje realističnog plana s dobrim omjerom  </a:t>
            </a:r>
          </a:p>
          <a:p>
            <a:pPr marL="0" indent="0">
              <a:buNone/>
            </a:pPr>
            <a:r>
              <a:rPr lang="hr-HR" sz="2000" dirty="0"/>
              <a:t>              ugodnih aktivnosti i postignuća</a:t>
            </a:r>
          </a:p>
          <a:p>
            <a:pPr marL="0" indent="0">
              <a:buNone/>
            </a:pPr>
            <a:endParaRPr lang="hr-HR" dirty="0"/>
          </a:p>
        </p:txBody>
      </p:sp>
    </p:spTree>
    <p:extLst>
      <p:ext uri="{BB962C8B-B14F-4D97-AF65-F5344CB8AC3E}">
        <p14:creationId xmlns:p14="http://schemas.microsoft.com/office/powerpoint/2010/main" val="1087330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0BCEA-8E72-43F7-A8C9-C70FEAF8DE92}"/>
              </a:ext>
            </a:extLst>
          </p:cNvPr>
          <p:cNvSpPr>
            <a:spLocks noGrp="1"/>
          </p:cNvSpPr>
          <p:nvPr>
            <p:ph type="title"/>
          </p:nvPr>
        </p:nvSpPr>
        <p:spPr/>
        <p:txBody>
          <a:bodyPr/>
          <a:lstStyle/>
          <a:p>
            <a:r>
              <a:rPr lang="hr-HR" dirty="0"/>
              <a:t>Sadržaj</a:t>
            </a:r>
          </a:p>
        </p:txBody>
      </p:sp>
      <p:sp>
        <p:nvSpPr>
          <p:cNvPr id="3" name="Content Placeholder 2">
            <a:extLst>
              <a:ext uri="{FF2B5EF4-FFF2-40B4-BE49-F238E27FC236}">
                <a16:creationId xmlns:a16="http://schemas.microsoft.com/office/drawing/2014/main" id="{5E50D95C-0CDE-492B-A4DF-E0B003B25A1A}"/>
              </a:ext>
            </a:extLst>
          </p:cNvPr>
          <p:cNvSpPr>
            <a:spLocks noGrp="1"/>
          </p:cNvSpPr>
          <p:nvPr>
            <p:ph idx="1"/>
          </p:nvPr>
        </p:nvSpPr>
        <p:spPr>
          <a:xfrm>
            <a:off x="1881809" y="1510747"/>
            <a:ext cx="9622803" cy="5088835"/>
          </a:xfrm>
        </p:spPr>
        <p:txBody>
          <a:bodyPr>
            <a:normAutofit/>
          </a:bodyPr>
          <a:lstStyle/>
          <a:p>
            <a:r>
              <a:rPr lang="hr-HR" sz="2400" dirty="0"/>
              <a:t>Što je nisko samopoštovanje?</a:t>
            </a:r>
          </a:p>
          <a:p>
            <a:r>
              <a:rPr lang="hr-HR" sz="2400" dirty="0"/>
              <a:t>Kako se razvija nisko samopoštovanje?</a:t>
            </a:r>
          </a:p>
          <a:p>
            <a:r>
              <a:rPr lang="hr-HR" sz="2400" dirty="0"/>
              <a:t>Što održava nisko samopoštovanje?</a:t>
            </a:r>
          </a:p>
          <a:p>
            <a:r>
              <a:rPr lang="hr-HR" sz="2400" dirty="0"/>
              <a:t>BKT TEHNIKE PREVLADAVANJA NISKOG SAMOPOŠTOVANJA</a:t>
            </a:r>
          </a:p>
          <a:p>
            <a:pPr>
              <a:buAutoNum type="alphaLcParenR"/>
            </a:pPr>
            <a:r>
              <a:rPr lang="hr-HR" sz="2400" dirty="0"/>
              <a:t>Testiranje anksioznih pretpostavki</a:t>
            </a:r>
          </a:p>
          <a:p>
            <a:pPr>
              <a:buAutoNum type="alphaLcParenR"/>
            </a:pPr>
            <a:r>
              <a:rPr lang="hr-HR" sz="2400" dirty="0"/>
              <a:t>Suzbijanje samokritičnosti</a:t>
            </a:r>
          </a:p>
          <a:p>
            <a:pPr>
              <a:buAutoNum type="alphaLcParenR"/>
            </a:pPr>
            <a:r>
              <a:rPr lang="hr-HR" sz="2400" dirty="0"/>
              <a:t>Jačanje samoprihvaćanja</a:t>
            </a:r>
          </a:p>
          <a:p>
            <a:pPr>
              <a:buAutoNum type="alphaLcParenR"/>
            </a:pPr>
            <a:r>
              <a:rPr lang="hr-HR" sz="2400" dirty="0"/>
              <a:t>Promjena životnih pravila</a:t>
            </a:r>
          </a:p>
          <a:p>
            <a:pPr>
              <a:buAutoNum type="alphaLcParenR"/>
            </a:pPr>
            <a:r>
              <a:rPr lang="hr-HR" sz="2400" dirty="0"/>
              <a:t>Promjena (prilagodba) bazičnih vjerovanja</a:t>
            </a:r>
          </a:p>
          <a:p>
            <a:pPr>
              <a:buAutoNum type="alphaLcParenR"/>
            </a:pPr>
            <a:r>
              <a:rPr lang="hr-HR" sz="2400" dirty="0"/>
              <a:t>Integracija i planiranje budućnosti</a:t>
            </a:r>
          </a:p>
        </p:txBody>
      </p:sp>
    </p:spTree>
    <p:extLst>
      <p:ext uri="{BB962C8B-B14F-4D97-AF65-F5344CB8AC3E}">
        <p14:creationId xmlns:p14="http://schemas.microsoft.com/office/powerpoint/2010/main" val="1188149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592FF-A005-4F92-9A99-3D6276595BC7}"/>
              </a:ext>
            </a:extLst>
          </p:cNvPr>
          <p:cNvSpPr>
            <a:spLocks noGrp="1"/>
          </p:cNvSpPr>
          <p:nvPr>
            <p:ph type="title"/>
          </p:nvPr>
        </p:nvSpPr>
        <p:spPr/>
        <p:txBody>
          <a:bodyPr>
            <a:normAutofit/>
          </a:bodyPr>
          <a:lstStyle/>
          <a:p>
            <a:r>
              <a:rPr lang="hr-HR" sz="3200" b="1" dirty="0"/>
              <a:t>Pitanja za identifikaciju jakih strana osobe</a:t>
            </a:r>
            <a:endParaRPr lang="hr-HR" sz="3200" dirty="0"/>
          </a:p>
        </p:txBody>
      </p:sp>
      <p:sp>
        <p:nvSpPr>
          <p:cNvPr id="3" name="Content Placeholder 2">
            <a:extLst>
              <a:ext uri="{FF2B5EF4-FFF2-40B4-BE49-F238E27FC236}">
                <a16:creationId xmlns:a16="http://schemas.microsoft.com/office/drawing/2014/main" id="{3609DB39-0A3B-42CE-B54C-9248435FA865}"/>
              </a:ext>
            </a:extLst>
          </p:cNvPr>
          <p:cNvSpPr>
            <a:spLocks noGrp="1"/>
          </p:cNvSpPr>
          <p:nvPr>
            <p:ph idx="1"/>
          </p:nvPr>
        </p:nvSpPr>
        <p:spPr>
          <a:xfrm>
            <a:off x="2589212" y="1563758"/>
            <a:ext cx="8915400" cy="4837042"/>
          </a:xfrm>
        </p:spPr>
        <p:txBody>
          <a:bodyPr>
            <a:normAutofit fontScale="92500"/>
          </a:bodyPr>
          <a:lstStyle/>
          <a:p>
            <a:r>
              <a:rPr lang="hr-HR" sz="2000" dirty="0"/>
              <a:t>Što Vam se sviđa kod sebe, bez obzira koliko to malo ili kratkotrajno bilo?</a:t>
            </a:r>
          </a:p>
          <a:p>
            <a:r>
              <a:rPr lang="hr-HR" sz="2000" dirty="0"/>
              <a:t>Koje su Vaše pozitivne osobine?</a:t>
            </a:r>
          </a:p>
          <a:p>
            <a:r>
              <a:rPr lang="hr-HR" sz="2000" dirty="0"/>
              <a:t>Što ste postigli u svom životu, koliko god to malo bilo?</a:t>
            </a:r>
          </a:p>
          <a:p>
            <a:r>
              <a:rPr lang="hr-HR" sz="2000" dirty="0"/>
              <a:t>S kakvim ste se izazovima suočili?</a:t>
            </a:r>
          </a:p>
          <a:p>
            <a:r>
              <a:rPr lang="hr-HR" sz="2000" dirty="0"/>
              <a:t>Koje talente i darovitosti posjedujete, koliko god oni skromni bili?</a:t>
            </a:r>
          </a:p>
          <a:p>
            <a:r>
              <a:rPr lang="hr-HR" sz="2000" dirty="0"/>
              <a:t>Koje ste vještine stekli?</a:t>
            </a:r>
          </a:p>
          <a:p>
            <a:r>
              <a:rPr lang="hr-HR" sz="2000" dirty="0"/>
              <a:t>Što se drugim ljudima sviđa ili cijene kod Vas?</a:t>
            </a:r>
          </a:p>
          <a:p>
            <a:r>
              <a:rPr lang="hr-HR" sz="2000" dirty="0"/>
              <a:t>Koje osobine i postupke koje cijenite kod drugih Vi sami posjedujete?</a:t>
            </a:r>
          </a:p>
          <a:p>
            <a:r>
              <a:rPr lang="hr-HR" sz="2000" dirty="0"/>
              <a:t>Kojih se pozitivnih osobina odričete ili ih otpisujete?</a:t>
            </a:r>
          </a:p>
          <a:p>
            <a:r>
              <a:rPr lang="hr-HR" sz="2000" dirty="0"/>
              <a:t>Koje su to loše osobine koje Vi ne posjedujete?</a:t>
            </a:r>
          </a:p>
          <a:p>
            <a:r>
              <a:rPr lang="hr-HR" sz="2000" dirty="0"/>
              <a:t>Kako bi Vas mogla opisati osoba kojoj je stalo do Vas?</a:t>
            </a:r>
          </a:p>
          <a:p>
            <a:endParaRPr lang="hr-HR" dirty="0"/>
          </a:p>
        </p:txBody>
      </p:sp>
    </p:spTree>
    <p:extLst>
      <p:ext uri="{BB962C8B-B14F-4D97-AF65-F5344CB8AC3E}">
        <p14:creationId xmlns:p14="http://schemas.microsoft.com/office/powerpoint/2010/main" val="26360410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BA877-5014-4D7E-BCCE-7E8107AC3418}"/>
              </a:ext>
            </a:extLst>
          </p:cNvPr>
          <p:cNvSpPr>
            <a:spLocks noGrp="1"/>
          </p:cNvSpPr>
          <p:nvPr>
            <p:ph type="title"/>
          </p:nvPr>
        </p:nvSpPr>
        <p:spPr>
          <a:xfrm>
            <a:off x="2592925" y="624110"/>
            <a:ext cx="8911687" cy="833629"/>
          </a:xfrm>
        </p:spPr>
        <p:txBody>
          <a:bodyPr/>
          <a:lstStyle/>
          <a:p>
            <a:r>
              <a:rPr lang="hr-HR" dirty="0"/>
              <a:t>Promjena pravila</a:t>
            </a:r>
          </a:p>
        </p:txBody>
      </p:sp>
      <p:sp>
        <p:nvSpPr>
          <p:cNvPr id="3" name="Content Placeholder 2">
            <a:extLst>
              <a:ext uri="{FF2B5EF4-FFF2-40B4-BE49-F238E27FC236}">
                <a16:creationId xmlns:a16="http://schemas.microsoft.com/office/drawing/2014/main" id="{7FC48241-6928-4AF5-931B-777230B3C9AB}"/>
              </a:ext>
            </a:extLst>
          </p:cNvPr>
          <p:cNvSpPr>
            <a:spLocks noGrp="1"/>
          </p:cNvSpPr>
          <p:nvPr>
            <p:ph idx="1"/>
          </p:nvPr>
        </p:nvSpPr>
        <p:spPr>
          <a:xfrm>
            <a:off x="2173357" y="1616765"/>
            <a:ext cx="9331255" cy="5062331"/>
          </a:xfrm>
        </p:spPr>
        <p:txBody>
          <a:bodyPr>
            <a:normAutofit fontScale="92500" lnSpcReduction="10000"/>
          </a:bodyPr>
          <a:lstStyle/>
          <a:p>
            <a:r>
              <a:rPr lang="hr-HR" sz="2200" b="1" dirty="0"/>
              <a:t>IDENTIFIKACIJA PRAVILA</a:t>
            </a:r>
          </a:p>
          <a:p>
            <a:pPr marL="0" indent="0">
              <a:buNone/>
            </a:pPr>
            <a:r>
              <a:rPr lang="hr-HR" sz="1900" dirty="0">
                <a:effectLst>
                  <a:outerShdw blurRad="38100" dist="38100" dir="2700000" algn="tl">
                    <a:srgbClr val="000000">
                      <a:alpha val="43137"/>
                    </a:srgbClr>
                  </a:outerShdw>
                </a:effectLst>
              </a:rPr>
              <a:t>Tipične formulacije životnih pravila:</a:t>
            </a:r>
          </a:p>
          <a:p>
            <a:pPr>
              <a:buAutoNum type="arabicPeriod"/>
            </a:pPr>
            <a:r>
              <a:rPr lang="hr-HR" sz="1900" dirty="0"/>
              <a:t>Pretpostavke</a:t>
            </a:r>
          </a:p>
          <a:p>
            <a:pPr>
              <a:buAutoNum type="arabicPeriod"/>
            </a:pPr>
            <a:r>
              <a:rPr lang="hr-HR" sz="1900" dirty="0"/>
              <a:t>Pravila</a:t>
            </a:r>
          </a:p>
          <a:p>
            <a:pPr>
              <a:buAutoNum type="arabicPeriod"/>
            </a:pPr>
            <a:r>
              <a:rPr lang="hr-HR" sz="1900" dirty="0"/>
              <a:t>Stavovi</a:t>
            </a:r>
          </a:p>
          <a:p>
            <a:pPr>
              <a:buAutoNum type="arabicPeriod"/>
            </a:pPr>
            <a:endParaRPr lang="hr-HR" sz="1900" dirty="0"/>
          </a:p>
          <a:p>
            <a:pPr marL="0" indent="0">
              <a:buNone/>
            </a:pPr>
            <a:r>
              <a:rPr lang="hr-HR" sz="1900" dirty="0">
                <a:effectLst>
                  <a:outerShdw blurRad="38100" dist="38100" dir="2700000" algn="tl">
                    <a:srgbClr val="000000">
                      <a:alpha val="43137"/>
                    </a:srgbClr>
                  </a:outerShdw>
                </a:effectLst>
              </a:rPr>
              <a:t>Izvori informacija za identifikaciju pravila:</a:t>
            </a:r>
          </a:p>
          <a:p>
            <a:pPr>
              <a:buAutoNum type="arabicPeriod"/>
            </a:pPr>
            <a:r>
              <a:rPr lang="hr-HR" sz="1900" dirty="0"/>
              <a:t>Izjave</a:t>
            </a:r>
          </a:p>
          <a:p>
            <a:pPr>
              <a:buAutoNum type="arabicPeriod"/>
            </a:pPr>
            <a:r>
              <a:rPr lang="hr-HR" sz="1900" dirty="0"/>
              <a:t>Osobne teme</a:t>
            </a:r>
          </a:p>
          <a:p>
            <a:pPr>
              <a:buAutoNum type="arabicPeriod"/>
            </a:pPr>
            <a:r>
              <a:rPr lang="hr-HR" sz="1900" dirty="0"/>
              <a:t>Prosudbe sebe i drugih</a:t>
            </a:r>
          </a:p>
          <a:p>
            <a:pPr>
              <a:buAutoNum type="arabicPeriod"/>
            </a:pPr>
            <a:r>
              <a:rPr lang="hr-HR" sz="1900" dirty="0"/>
              <a:t>Sjećanja, obiteljske izreke</a:t>
            </a:r>
          </a:p>
          <a:p>
            <a:pPr>
              <a:buAutoNum type="arabicPeriod"/>
            </a:pPr>
            <a:r>
              <a:rPr lang="hr-HR" sz="1900" dirty="0"/>
              <a:t>Praćenje suprotnog</a:t>
            </a:r>
          </a:p>
          <a:p>
            <a:pPr>
              <a:buAutoNum type="arabicPeriod"/>
            </a:pPr>
            <a:r>
              <a:rPr lang="hr-HR" sz="1900" dirty="0"/>
              <a:t>Tehnika silazne strelice</a:t>
            </a:r>
            <a:endParaRPr lang="hr-HR" dirty="0"/>
          </a:p>
        </p:txBody>
      </p:sp>
    </p:spTree>
    <p:extLst>
      <p:ext uri="{BB962C8B-B14F-4D97-AF65-F5344CB8AC3E}">
        <p14:creationId xmlns:p14="http://schemas.microsoft.com/office/powerpoint/2010/main" val="12574977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FF2B5-F399-4682-9BDE-7159835DD2F4}"/>
              </a:ext>
            </a:extLst>
          </p:cNvPr>
          <p:cNvSpPr>
            <a:spLocks noGrp="1"/>
          </p:cNvSpPr>
          <p:nvPr>
            <p:ph type="title"/>
          </p:nvPr>
        </p:nvSpPr>
        <p:spPr/>
        <p:txBody>
          <a:bodyPr/>
          <a:lstStyle/>
          <a:p>
            <a:r>
              <a:rPr lang="hr-HR" dirty="0"/>
              <a:t>Promjena pravila</a:t>
            </a:r>
          </a:p>
        </p:txBody>
      </p:sp>
      <p:graphicFrame>
        <p:nvGraphicFramePr>
          <p:cNvPr id="4" name="Table 3">
            <a:extLst>
              <a:ext uri="{FF2B5EF4-FFF2-40B4-BE49-F238E27FC236}">
                <a16:creationId xmlns:a16="http://schemas.microsoft.com/office/drawing/2014/main" id="{9A3A985D-A00B-4668-873E-72BAB29E2C69}"/>
              </a:ext>
            </a:extLst>
          </p:cNvPr>
          <p:cNvGraphicFramePr>
            <a:graphicFrameLocks noGrp="1"/>
          </p:cNvGraphicFramePr>
          <p:nvPr>
            <p:extLst>
              <p:ext uri="{D42A27DB-BD31-4B8C-83A1-F6EECF244321}">
                <p14:modId xmlns:p14="http://schemas.microsoft.com/office/powerpoint/2010/main" val="3127623604"/>
              </p:ext>
            </p:extLst>
          </p:nvPr>
        </p:nvGraphicFramePr>
        <p:xfrm>
          <a:off x="1736035" y="1381714"/>
          <a:ext cx="9965634" cy="5364299"/>
        </p:xfrm>
        <a:graphic>
          <a:graphicData uri="http://schemas.openxmlformats.org/drawingml/2006/table">
            <a:tbl>
              <a:tblPr firstRow="1" bandRow="1">
                <a:tableStyleId>{5C22544A-7EE6-4342-B048-85BDC9FD1C3A}</a:tableStyleId>
              </a:tblPr>
              <a:tblGrid>
                <a:gridCol w="4200391">
                  <a:extLst>
                    <a:ext uri="{9D8B030D-6E8A-4147-A177-3AD203B41FA5}">
                      <a16:colId xmlns:a16="http://schemas.microsoft.com/office/drawing/2014/main" val="20000"/>
                    </a:ext>
                  </a:extLst>
                </a:gridCol>
                <a:gridCol w="5765243">
                  <a:extLst>
                    <a:ext uri="{9D8B030D-6E8A-4147-A177-3AD203B41FA5}">
                      <a16:colId xmlns:a16="http://schemas.microsoft.com/office/drawing/2014/main" val="20001"/>
                    </a:ext>
                  </a:extLst>
                </a:gridCol>
              </a:tblGrid>
              <a:tr h="480332">
                <a:tc>
                  <a:txBody>
                    <a:bodyPr/>
                    <a:lstStyle/>
                    <a:p>
                      <a:r>
                        <a:rPr lang="hr-HR" b="1" dirty="0"/>
                        <a:t>Moje staro pravilo glasi:</a:t>
                      </a:r>
                    </a:p>
                  </a:txBody>
                  <a:tcPr/>
                </a:tc>
                <a:tc>
                  <a:txBody>
                    <a:bodyPr/>
                    <a:lstStyle/>
                    <a:p>
                      <a:r>
                        <a:rPr lang="hr-HR" dirty="0"/>
                        <a:t>Navesti ga svojim riječima</a:t>
                      </a:r>
                    </a:p>
                  </a:txBody>
                  <a:tcPr/>
                </a:tc>
                <a:extLst>
                  <a:ext uri="{0D108BD9-81ED-4DB2-BD59-A6C34878D82A}">
                    <a16:rowId xmlns:a16="http://schemas.microsoft.com/office/drawing/2014/main" val="10000"/>
                  </a:ext>
                </a:extLst>
              </a:tr>
              <a:tr h="615430">
                <a:tc>
                  <a:txBody>
                    <a:bodyPr/>
                    <a:lstStyle/>
                    <a:p>
                      <a:r>
                        <a:rPr lang="hr-HR" b="1" dirty="0"/>
                        <a:t>Pravilo utječe</a:t>
                      </a:r>
                      <a:r>
                        <a:rPr lang="hr-HR" b="1" baseline="0" dirty="0"/>
                        <a:t> na moj život na sljedeći način:</a:t>
                      </a:r>
                      <a:endParaRPr lang="hr-HR" b="1" dirty="0"/>
                    </a:p>
                  </a:txBody>
                  <a:tcPr/>
                </a:tc>
                <a:tc>
                  <a:txBody>
                    <a:bodyPr/>
                    <a:lstStyle/>
                    <a:p>
                      <a:r>
                        <a:rPr lang="hr-HR" dirty="0"/>
                        <a:t>Sažeti</a:t>
                      </a:r>
                      <a:r>
                        <a:rPr lang="hr-HR" baseline="0" dirty="0"/>
                        <a:t> načine na koje staro pravilo pogađa osobu</a:t>
                      </a:r>
                      <a:endParaRPr lang="hr-HR" dirty="0"/>
                    </a:p>
                  </a:txBody>
                  <a:tcPr/>
                </a:tc>
                <a:extLst>
                  <a:ext uri="{0D108BD9-81ED-4DB2-BD59-A6C34878D82A}">
                    <a16:rowId xmlns:a16="http://schemas.microsoft.com/office/drawing/2014/main" val="10001"/>
                  </a:ext>
                </a:extLst>
              </a:tr>
              <a:tr h="677727">
                <a:tc>
                  <a:txBody>
                    <a:bodyPr/>
                    <a:lstStyle/>
                    <a:p>
                      <a:r>
                        <a:rPr lang="hr-HR" b="1" dirty="0"/>
                        <a:t>Znam da pravilo djeluje jer:</a:t>
                      </a:r>
                    </a:p>
                  </a:txBody>
                  <a:tcPr/>
                </a:tc>
                <a:tc>
                  <a:txBody>
                    <a:bodyPr/>
                    <a:lstStyle/>
                    <a:p>
                      <a:r>
                        <a:rPr lang="hr-HR" dirty="0"/>
                        <a:t>Navesti znakove koji upućuju na to da je staro pravilo aktivno (misli, osjećaji, obrasci ponašanja)</a:t>
                      </a:r>
                    </a:p>
                  </a:txBody>
                  <a:tcPr/>
                </a:tc>
                <a:extLst>
                  <a:ext uri="{0D108BD9-81ED-4DB2-BD59-A6C34878D82A}">
                    <a16:rowId xmlns:a16="http://schemas.microsoft.com/office/drawing/2014/main" val="10002"/>
                  </a:ext>
                </a:extLst>
              </a:tr>
              <a:tr h="615430">
                <a:tc>
                  <a:txBody>
                    <a:bodyPr/>
                    <a:lstStyle/>
                    <a:p>
                      <a:r>
                        <a:rPr lang="hr-HR" b="1" dirty="0"/>
                        <a:t>Razumljivo je da živim</a:t>
                      </a:r>
                      <a:r>
                        <a:rPr lang="hr-HR" b="1" baseline="0" dirty="0"/>
                        <a:t> po ovom pravilu jer:</a:t>
                      </a:r>
                      <a:endParaRPr lang="hr-HR" b="1" dirty="0"/>
                    </a:p>
                  </a:txBody>
                  <a:tcPr/>
                </a:tc>
                <a:tc>
                  <a:txBody>
                    <a:bodyPr/>
                    <a:lstStyle/>
                    <a:p>
                      <a:r>
                        <a:rPr lang="hr-HR" dirty="0"/>
                        <a:t>Sažeti iskustva koja su dovela do kreiranja ovakvog pravila i potkrepljivala ga</a:t>
                      </a:r>
                    </a:p>
                  </a:txBody>
                  <a:tcPr/>
                </a:tc>
                <a:extLst>
                  <a:ext uri="{0D108BD9-81ED-4DB2-BD59-A6C34878D82A}">
                    <a16:rowId xmlns:a16="http://schemas.microsoft.com/office/drawing/2014/main" val="10003"/>
                  </a:ext>
                </a:extLst>
              </a:tr>
              <a:tr h="615430">
                <a:tc>
                  <a:txBody>
                    <a:bodyPr/>
                    <a:lstStyle/>
                    <a:p>
                      <a:r>
                        <a:rPr lang="hr-HR" b="1" dirty="0"/>
                        <a:t>Međutim, pravilo je nerazumno</a:t>
                      </a:r>
                      <a:r>
                        <a:rPr lang="hr-HR" b="1" baseline="0" dirty="0"/>
                        <a:t> jer:</a:t>
                      </a:r>
                      <a:endParaRPr lang="hr-HR" b="1" dirty="0"/>
                    </a:p>
                  </a:txBody>
                  <a:tcPr/>
                </a:tc>
                <a:tc>
                  <a:txBody>
                    <a:bodyPr/>
                    <a:lstStyle/>
                    <a:p>
                      <a:r>
                        <a:rPr lang="hr-HR" dirty="0"/>
                        <a:t>Sažeti kako se pravilo ne uklapa u način na koji funkcionira svijet.</a:t>
                      </a:r>
                    </a:p>
                  </a:txBody>
                  <a:tcPr/>
                </a:tc>
                <a:extLst>
                  <a:ext uri="{0D108BD9-81ED-4DB2-BD59-A6C34878D82A}">
                    <a16:rowId xmlns:a16="http://schemas.microsoft.com/office/drawing/2014/main" val="10004"/>
                  </a:ext>
                </a:extLst>
              </a:tr>
              <a:tr h="615430">
                <a:tc>
                  <a:txBody>
                    <a:bodyPr/>
                    <a:lstStyle/>
                    <a:p>
                      <a:r>
                        <a:rPr lang="hr-HR" b="1" dirty="0"/>
                        <a:t>Koristi od življenja</a:t>
                      </a:r>
                      <a:r>
                        <a:rPr lang="hr-HR" b="1" baseline="0" dirty="0"/>
                        <a:t> po tom pravilu:</a:t>
                      </a:r>
                      <a:endParaRPr lang="hr-HR" b="1" dirty="0"/>
                    </a:p>
                  </a:txBody>
                  <a:tcPr/>
                </a:tc>
                <a:tc>
                  <a:txBody>
                    <a:bodyPr/>
                    <a:lstStyle/>
                    <a:p>
                      <a:r>
                        <a:rPr lang="hr-HR" dirty="0"/>
                        <a:t>Sažeti prednosti od pravila i rizike od napuštanja pravila.</a:t>
                      </a:r>
                    </a:p>
                  </a:txBody>
                  <a:tcPr/>
                </a:tc>
                <a:extLst>
                  <a:ext uri="{0D108BD9-81ED-4DB2-BD59-A6C34878D82A}">
                    <a16:rowId xmlns:a16="http://schemas.microsoft.com/office/drawing/2014/main" val="10005"/>
                  </a:ext>
                </a:extLst>
              </a:tr>
              <a:tr h="351674">
                <a:tc>
                  <a:txBody>
                    <a:bodyPr/>
                    <a:lstStyle/>
                    <a:p>
                      <a:r>
                        <a:rPr lang="hr-HR" b="1" dirty="0"/>
                        <a:t>No, nedostaci su:</a:t>
                      </a:r>
                    </a:p>
                  </a:txBody>
                  <a:tcPr/>
                </a:tc>
                <a:tc>
                  <a:txBody>
                    <a:bodyPr/>
                    <a:lstStyle/>
                    <a:p>
                      <a:r>
                        <a:rPr lang="hr-HR" dirty="0"/>
                        <a:t>Sažeti</a:t>
                      </a:r>
                      <a:r>
                        <a:rPr lang="hr-HR" baseline="0" dirty="0"/>
                        <a:t> štetne strane življenja prema pravilu</a:t>
                      </a:r>
                      <a:endParaRPr lang="hr-HR" dirty="0"/>
                    </a:p>
                  </a:txBody>
                  <a:tcPr/>
                </a:tc>
                <a:extLst>
                  <a:ext uri="{0D108BD9-81ED-4DB2-BD59-A6C34878D82A}">
                    <a16:rowId xmlns:a16="http://schemas.microsoft.com/office/drawing/2014/main" val="10006"/>
                  </a:ext>
                </a:extLst>
              </a:tr>
              <a:tr h="615430">
                <a:tc>
                  <a:txBody>
                    <a:bodyPr/>
                    <a:lstStyle/>
                    <a:p>
                      <a:r>
                        <a:rPr lang="hr-HR" b="1" dirty="0"/>
                        <a:t>Realističnije i korisnije pravilo bi glasilo:</a:t>
                      </a:r>
                    </a:p>
                  </a:txBody>
                  <a:tcPr/>
                </a:tc>
                <a:tc>
                  <a:txBody>
                    <a:bodyPr/>
                    <a:lstStyle/>
                    <a:p>
                      <a:r>
                        <a:rPr lang="hr-HR" dirty="0"/>
                        <a:t>Navesti novo pravilo</a:t>
                      </a:r>
                    </a:p>
                  </a:txBody>
                  <a:tcPr/>
                </a:tc>
                <a:extLst>
                  <a:ext uri="{0D108BD9-81ED-4DB2-BD59-A6C34878D82A}">
                    <a16:rowId xmlns:a16="http://schemas.microsoft.com/office/drawing/2014/main" val="10007"/>
                  </a:ext>
                </a:extLst>
              </a:tr>
              <a:tr h="615430">
                <a:tc>
                  <a:txBody>
                    <a:bodyPr/>
                    <a:lstStyle/>
                    <a:p>
                      <a:r>
                        <a:rPr lang="hr-HR" b="1" dirty="0"/>
                        <a:t>Testiranje</a:t>
                      </a:r>
                      <a:r>
                        <a:rPr lang="hr-HR" b="1" baseline="0" dirty="0"/>
                        <a:t> novog pravila:</a:t>
                      </a:r>
                      <a:endParaRPr lang="hr-HR" b="1" dirty="0"/>
                    </a:p>
                  </a:txBody>
                  <a:tcPr/>
                </a:tc>
                <a:tc>
                  <a:txBody>
                    <a:bodyPr/>
                    <a:lstStyle/>
                    <a:p>
                      <a:r>
                        <a:rPr lang="hr-HR" dirty="0"/>
                        <a:t>Opisati</a:t>
                      </a:r>
                      <a:r>
                        <a:rPr lang="hr-HR" baseline="0" dirty="0"/>
                        <a:t> plan jačanja novog pravila i stavljanja u funkciju u svakodnevnom životu</a:t>
                      </a:r>
                      <a:endParaRPr lang="hr-HR" dirty="0"/>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3032607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1CEBC-5504-4FC4-A7D6-E8E76A7CF8A1}"/>
              </a:ext>
            </a:extLst>
          </p:cNvPr>
          <p:cNvSpPr>
            <a:spLocks noGrp="1"/>
          </p:cNvSpPr>
          <p:nvPr>
            <p:ph type="title"/>
          </p:nvPr>
        </p:nvSpPr>
        <p:spPr/>
        <p:txBody>
          <a:bodyPr/>
          <a:lstStyle/>
          <a:p>
            <a:r>
              <a:rPr lang="hr-HR" dirty="0"/>
              <a:t>Testiranje i usvajanje novog pravila</a:t>
            </a:r>
          </a:p>
        </p:txBody>
      </p:sp>
      <p:sp>
        <p:nvSpPr>
          <p:cNvPr id="3" name="Content Placeholder 2">
            <a:extLst>
              <a:ext uri="{FF2B5EF4-FFF2-40B4-BE49-F238E27FC236}">
                <a16:creationId xmlns:a16="http://schemas.microsoft.com/office/drawing/2014/main" id="{2AC6F16B-54B9-477D-84EB-51DF305BC6BF}"/>
              </a:ext>
            </a:extLst>
          </p:cNvPr>
          <p:cNvSpPr>
            <a:spLocks noGrp="1"/>
          </p:cNvSpPr>
          <p:nvPr>
            <p:ph idx="1"/>
          </p:nvPr>
        </p:nvSpPr>
        <p:spPr>
          <a:xfrm>
            <a:off x="1669774" y="1444487"/>
            <a:ext cx="10071652" cy="5234609"/>
          </a:xfrm>
        </p:spPr>
        <p:txBody>
          <a:bodyPr>
            <a:normAutofit fontScale="85000" lnSpcReduction="20000"/>
          </a:bodyPr>
          <a:lstStyle/>
          <a:p>
            <a:pPr marL="0" indent="0">
              <a:buNone/>
            </a:pPr>
            <a:endParaRPr lang="hr-HR" dirty="0"/>
          </a:p>
          <a:p>
            <a:pPr>
              <a:buAutoNum type="arabicPeriod"/>
            </a:pPr>
            <a:r>
              <a:rPr lang="hr-HR" sz="2200" dirty="0"/>
              <a:t>Napisati i redovito čitati „pisani sažetak promjene pravila”</a:t>
            </a:r>
          </a:p>
          <a:p>
            <a:pPr>
              <a:buAutoNum type="arabicPeriod"/>
            </a:pPr>
            <a:r>
              <a:rPr lang="hr-HR" sz="2200" dirty="0"/>
              <a:t>Napisati samo formulaciju novog pravila na karticu i čitati više puta dnevno</a:t>
            </a:r>
          </a:p>
          <a:p>
            <a:pPr>
              <a:buAutoNum type="arabicPeriod"/>
            </a:pPr>
            <a:r>
              <a:rPr lang="hr-HR" sz="2200" dirty="0"/>
              <a:t>Smanjiti broj sati rada i isplanirati ugodne, socijalne interakcije</a:t>
            </a:r>
          </a:p>
          <a:p>
            <a:pPr>
              <a:buAutoNum type="arabicPeriod"/>
            </a:pPr>
            <a:r>
              <a:rPr lang="hr-HR" sz="2200" dirty="0"/>
              <a:t>Odvojiti vrijeme za sebe</a:t>
            </a:r>
          </a:p>
          <a:p>
            <a:pPr>
              <a:buAutoNum type="arabicPeriod"/>
            </a:pPr>
            <a:r>
              <a:rPr lang="hr-HR" sz="2200" dirty="0"/>
              <a:t>Revidirati stare standarde i priznati si uspjeh i za ono što nije savršeno obavljeno</a:t>
            </a:r>
          </a:p>
          <a:p>
            <a:pPr>
              <a:buAutoNum type="arabicPeriod"/>
            </a:pPr>
            <a:r>
              <a:rPr lang="hr-HR" sz="2200" dirty="0"/>
              <a:t>Eksperimentirati s pogreškom i pratiti ishod.  (Npr. vježbati reći „ne znam”, kada me ljudi nešto pitaju.)</a:t>
            </a:r>
          </a:p>
          <a:p>
            <a:pPr>
              <a:buAutoNum type="arabicPeriod"/>
            </a:pPr>
            <a:r>
              <a:rPr lang="hr-HR" sz="2200" dirty="0"/>
              <a:t>Planirati dan unaprijed i isplanirati manje obaveza od onog što pretpostavljam da bih trebao moći obaviti.</a:t>
            </a:r>
          </a:p>
          <a:p>
            <a:pPr>
              <a:buAutoNum type="arabicPeriod"/>
            </a:pPr>
            <a:r>
              <a:rPr lang="hr-HR" sz="2200" dirty="0"/>
              <a:t>Fokusirati se na ono što sam postigao, a ne na ono što nisam. Sutra je novi dan.</a:t>
            </a:r>
          </a:p>
          <a:p>
            <a:pPr>
              <a:buAutoNum type="arabicPeriod"/>
            </a:pPr>
            <a:r>
              <a:rPr lang="hr-HR" sz="2200" dirty="0"/>
              <a:t>Sjetiti se: kritike su korisne – one ne znače da sam sasvim neuspješan.</a:t>
            </a:r>
          </a:p>
          <a:p>
            <a:pPr>
              <a:buAutoNum type="arabicPeriod"/>
            </a:pPr>
            <a:r>
              <a:rPr lang="hr-HR" sz="2200" dirty="0"/>
              <a:t>Opažati znakove stresa – oni upućuju na to da je moje staro pravilo na djelu.</a:t>
            </a:r>
          </a:p>
          <a:p>
            <a:pPr>
              <a:buAutoNum type="arabicPeriod"/>
            </a:pPr>
            <a:r>
              <a:rPr lang="hr-HR" sz="2200" dirty="0"/>
              <a:t>Suočiti se sa starim pravilom kada se pojavi primjenom tehnika za suzbijanje anksioznih predviđanja i samokritičnosti.</a:t>
            </a:r>
          </a:p>
          <a:p>
            <a:endParaRPr lang="hr-HR" dirty="0"/>
          </a:p>
        </p:txBody>
      </p:sp>
    </p:spTree>
    <p:extLst>
      <p:ext uri="{BB962C8B-B14F-4D97-AF65-F5344CB8AC3E}">
        <p14:creationId xmlns:p14="http://schemas.microsoft.com/office/powerpoint/2010/main" val="27474408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73012-442A-47E0-9692-773E79018AD0}"/>
              </a:ext>
            </a:extLst>
          </p:cNvPr>
          <p:cNvSpPr>
            <a:spLocks noGrp="1"/>
          </p:cNvSpPr>
          <p:nvPr>
            <p:ph type="title"/>
          </p:nvPr>
        </p:nvSpPr>
        <p:spPr>
          <a:xfrm>
            <a:off x="2592925" y="624110"/>
            <a:ext cx="8911687" cy="767368"/>
          </a:xfrm>
        </p:spPr>
        <p:txBody>
          <a:bodyPr>
            <a:normAutofit/>
          </a:bodyPr>
          <a:lstStyle/>
          <a:p>
            <a:r>
              <a:rPr lang="hr-HR" sz="3200" dirty="0"/>
              <a:t>Promjena (prilagodba) bazičnih vjerovanja</a:t>
            </a:r>
          </a:p>
        </p:txBody>
      </p:sp>
      <p:sp>
        <p:nvSpPr>
          <p:cNvPr id="3" name="Content Placeholder 2">
            <a:extLst>
              <a:ext uri="{FF2B5EF4-FFF2-40B4-BE49-F238E27FC236}">
                <a16:creationId xmlns:a16="http://schemas.microsoft.com/office/drawing/2014/main" id="{F0E2A89A-141E-4051-9289-73C9FD5C4BA4}"/>
              </a:ext>
            </a:extLst>
          </p:cNvPr>
          <p:cNvSpPr>
            <a:spLocks noGrp="1"/>
          </p:cNvSpPr>
          <p:nvPr>
            <p:ph idx="1"/>
          </p:nvPr>
        </p:nvSpPr>
        <p:spPr>
          <a:xfrm>
            <a:off x="2186609" y="1550503"/>
            <a:ext cx="9318003" cy="5075584"/>
          </a:xfrm>
        </p:spPr>
        <p:txBody>
          <a:bodyPr>
            <a:normAutofit lnSpcReduction="10000"/>
          </a:bodyPr>
          <a:lstStyle/>
          <a:p>
            <a:r>
              <a:rPr lang="hr-HR" sz="2000" b="1" dirty="0"/>
              <a:t>IDENTIFIKACIJA BAZIČNIH VJEROVANJA O SEBI</a:t>
            </a:r>
          </a:p>
          <a:p>
            <a:pPr marL="0" indent="0">
              <a:buNone/>
            </a:pPr>
            <a:r>
              <a:rPr lang="hr-HR" sz="2000" dirty="0"/>
              <a:t>Izvori informacija:</a:t>
            </a:r>
          </a:p>
          <a:p>
            <a:pPr>
              <a:buAutoNum type="arabicPeriod"/>
            </a:pPr>
            <a:r>
              <a:rPr lang="hr-HR" sz="2000" dirty="0"/>
              <a:t>Osobna povijest</a:t>
            </a:r>
          </a:p>
          <a:p>
            <a:pPr>
              <a:buAutoNum type="arabicPeriod"/>
            </a:pPr>
            <a:r>
              <a:rPr lang="hr-HR" sz="2000" dirty="0"/>
              <a:t>Strahovi iskazani u anksioznim pretpostavkama</a:t>
            </a:r>
          </a:p>
          <a:p>
            <a:pPr>
              <a:buAutoNum type="arabicPeriod"/>
            </a:pPr>
            <a:r>
              <a:rPr lang="hr-HR" sz="2000" dirty="0"/>
              <a:t>Samokritične misli</a:t>
            </a:r>
          </a:p>
          <a:p>
            <a:pPr>
              <a:buAutoNum type="arabicPeriod"/>
            </a:pPr>
            <a:r>
              <a:rPr lang="hr-HR" sz="2000" dirty="0"/>
              <a:t>Misli koje otežavaju prihvaćanje vlastitih pozitivnih karakteristika</a:t>
            </a:r>
          </a:p>
          <a:p>
            <a:pPr>
              <a:buAutoNum type="arabicPeriod"/>
            </a:pPr>
            <a:r>
              <a:rPr lang="hr-HR" sz="2000" dirty="0"/>
              <a:t>Zamišljene posljedice napuštanja starih pravila i zaključaka o sebi</a:t>
            </a:r>
          </a:p>
          <a:p>
            <a:pPr>
              <a:buAutoNum type="arabicPeriod"/>
            </a:pPr>
            <a:r>
              <a:rPr lang="hr-HR" sz="2000" dirty="0"/>
              <a:t>Tehnika silazne strelice</a:t>
            </a:r>
          </a:p>
          <a:p>
            <a:pPr>
              <a:buAutoNum type="arabicPeriod"/>
            </a:pPr>
            <a:endParaRPr lang="hr-HR" sz="2000" dirty="0"/>
          </a:p>
          <a:p>
            <a:pPr>
              <a:buFont typeface="Wingdings" panose="05000000000000000000" pitchFamily="2" charset="2"/>
              <a:buChar char="ü"/>
            </a:pPr>
            <a:r>
              <a:rPr lang="hr-HR" sz="2000" b="1" dirty="0"/>
              <a:t>POTKOPAVANJE STARIH BAZIČNIH VJEROVANJA O SEBI</a:t>
            </a:r>
          </a:p>
          <a:p>
            <a:pPr>
              <a:buAutoNum type="arabicPeriod"/>
            </a:pPr>
            <a:r>
              <a:rPr lang="hr-HR" sz="2000" dirty="0"/>
              <a:t>Koji dokazi podržavaju staro bazično vjerovanje o sebi?</a:t>
            </a:r>
          </a:p>
          <a:p>
            <a:pPr>
              <a:buAutoNum type="arabicPeriod"/>
            </a:pPr>
            <a:r>
              <a:rPr lang="hr-HR" sz="2000" dirty="0"/>
              <a:t>Postoji li drugi način interpretacije ovih dokaza?</a:t>
            </a:r>
          </a:p>
        </p:txBody>
      </p:sp>
    </p:spTree>
    <p:extLst>
      <p:ext uri="{BB962C8B-B14F-4D97-AF65-F5344CB8AC3E}">
        <p14:creationId xmlns:p14="http://schemas.microsoft.com/office/powerpoint/2010/main" val="9552774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ica 1">
            <a:extLst>
              <a:ext uri="{FF2B5EF4-FFF2-40B4-BE49-F238E27FC236}">
                <a16:creationId xmlns:a16="http://schemas.microsoft.com/office/drawing/2014/main" id="{976DC5EE-7207-4753-B6ED-2245B79A89E2}"/>
              </a:ext>
            </a:extLst>
          </p:cNvPr>
          <p:cNvGraphicFramePr>
            <a:graphicFrameLocks noGrp="1"/>
          </p:cNvGraphicFramePr>
          <p:nvPr>
            <p:extLst>
              <p:ext uri="{D42A27DB-BD31-4B8C-83A1-F6EECF244321}">
                <p14:modId xmlns:p14="http://schemas.microsoft.com/office/powerpoint/2010/main" val="188513494"/>
              </p:ext>
            </p:extLst>
          </p:nvPr>
        </p:nvGraphicFramePr>
        <p:xfrm>
          <a:off x="1722783" y="198783"/>
          <a:ext cx="10376452" cy="6549955"/>
        </p:xfrm>
        <a:graphic>
          <a:graphicData uri="http://schemas.openxmlformats.org/drawingml/2006/table">
            <a:tbl>
              <a:tblPr firstRow="1" bandRow="1">
                <a:tableStyleId>{5C22544A-7EE6-4342-B048-85BDC9FD1C3A}</a:tableStyleId>
              </a:tblPr>
              <a:tblGrid>
                <a:gridCol w="431193">
                  <a:extLst>
                    <a:ext uri="{9D8B030D-6E8A-4147-A177-3AD203B41FA5}">
                      <a16:colId xmlns:a16="http://schemas.microsoft.com/office/drawing/2014/main" val="20000"/>
                    </a:ext>
                  </a:extLst>
                </a:gridCol>
                <a:gridCol w="1557859">
                  <a:extLst>
                    <a:ext uri="{9D8B030D-6E8A-4147-A177-3AD203B41FA5}">
                      <a16:colId xmlns:a16="http://schemas.microsoft.com/office/drawing/2014/main" val="20001"/>
                    </a:ext>
                  </a:extLst>
                </a:gridCol>
                <a:gridCol w="1808228">
                  <a:extLst>
                    <a:ext uri="{9D8B030D-6E8A-4147-A177-3AD203B41FA5}">
                      <a16:colId xmlns:a16="http://schemas.microsoft.com/office/drawing/2014/main" val="20002"/>
                    </a:ext>
                  </a:extLst>
                </a:gridCol>
                <a:gridCol w="3769711">
                  <a:extLst>
                    <a:ext uri="{9D8B030D-6E8A-4147-A177-3AD203B41FA5}">
                      <a16:colId xmlns:a16="http://schemas.microsoft.com/office/drawing/2014/main" val="20003"/>
                    </a:ext>
                  </a:extLst>
                </a:gridCol>
                <a:gridCol w="2809461">
                  <a:extLst>
                    <a:ext uri="{9D8B030D-6E8A-4147-A177-3AD203B41FA5}">
                      <a16:colId xmlns:a16="http://schemas.microsoft.com/office/drawing/2014/main" val="429344033"/>
                    </a:ext>
                  </a:extLst>
                </a:gridCol>
              </a:tblGrid>
              <a:tr h="449659">
                <a:tc gridSpan="5">
                  <a:txBody>
                    <a:bodyPr/>
                    <a:lstStyle/>
                    <a:p>
                      <a:pPr algn="ctr"/>
                      <a:r>
                        <a:rPr lang="hr-HR" dirty="0"/>
                        <a:t>NOV</a:t>
                      </a:r>
                      <a:r>
                        <a:rPr lang="en-GB" dirty="0"/>
                        <a:t>A </a:t>
                      </a:r>
                      <a:r>
                        <a:rPr lang="hr-HR" dirty="0"/>
                        <a:t>BAZIČN</a:t>
                      </a:r>
                      <a:r>
                        <a:rPr lang="en-GB" dirty="0"/>
                        <a:t>A VJEROVANJA</a:t>
                      </a:r>
                      <a:r>
                        <a:rPr lang="hr-HR" dirty="0"/>
                        <a:t> O SEBI I NJIHOV RAZVOJ</a:t>
                      </a:r>
                    </a:p>
                  </a:txBody>
                  <a:tcPr/>
                </a:tc>
                <a:tc hMerge="1">
                  <a:txBody>
                    <a:bodyPr/>
                    <a:lstStyle/>
                    <a:p>
                      <a:endParaRPr lang="hr-HR" dirty="0"/>
                    </a:p>
                  </a:txBody>
                  <a:tcPr/>
                </a:tc>
                <a:tc hMerge="1">
                  <a:txBody>
                    <a:bodyPr/>
                    <a:lstStyle/>
                    <a:p>
                      <a:endParaRPr lang="hr-HR" dirty="0"/>
                    </a:p>
                  </a:txBody>
                  <a:tcPr/>
                </a:tc>
                <a:tc hMerge="1">
                  <a:txBody>
                    <a:bodyPr/>
                    <a:lstStyle/>
                    <a:p>
                      <a:endParaRPr lang="hr-HR" dirty="0"/>
                    </a:p>
                  </a:txBody>
                  <a:tcPr/>
                </a:tc>
                <a:tc hMerge="1">
                  <a:txBody>
                    <a:bodyPr/>
                    <a:lstStyle/>
                    <a:p>
                      <a:endParaRPr lang="hr-HR"/>
                    </a:p>
                  </a:txBody>
                  <a:tcPr/>
                </a:tc>
                <a:extLst>
                  <a:ext uri="{0D108BD9-81ED-4DB2-BD59-A6C34878D82A}">
                    <a16:rowId xmlns:a16="http://schemas.microsoft.com/office/drawing/2014/main" val="10000"/>
                  </a:ext>
                </a:extLst>
              </a:tr>
              <a:tr h="786905">
                <a:tc>
                  <a:txBody>
                    <a:bodyPr/>
                    <a:lstStyle/>
                    <a:p>
                      <a:pPr algn="ctr"/>
                      <a:endParaRPr lang="hr-HR" b="1" dirty="0"/>
                    </a:p>
                  </a:txBody>
                  <a:tcPr/>
                </a:tc>
                <a:tc>
                  <a:txBody>
                    <a:bodyPr/>
                    <a:lstStyle/>
                    <a:p>
                      <a:pPr algn="ctr"/>
                      <a:r>
                        <a:rPr lang="hr-HR" b="1" dirty="0"/>
                        <a:t>Star</a:t>
                      </a:r>
                      <a:r>
                        <a:rPr lang="en-GB" b="1" dirty="0"/>
                        <a:t>o</a:t>
                      </a:r>
                      <a:r>
                        <a:rPr lang="en-GB" b="1" baseline="0" dirty="0"/>
                        <a:t> BV</a:t>
                      </a:r>
                      <a:endParaRPr lang="hr-HR"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hr-HR" b="1" dirty="0"/>
                        <a:t>Nov</a:t>
                      </a:r>
                      <a:r>
                        <a:rPr lang="en-GB" b="1" dirty="0"/>
                        <a:t>o BV</a:t>
                      </a:r>
                      <a:endParaRPr lang="hr-HR" b="1" dirty="0"/>
                    </a:p>
                  </a:txBody>
                  <a:tcPr/>
                </a:tc>
                <a:tc>
                  <a:txBody>
                    <a:bodyPr/>
                    <a:lstStyle/>
                    <a:p>
                      <a:pPr algn="ctr"/>
                      <a:r>
                        <a:rPr lang="hr-HR" b="1" dirty="0"/>
                        <a:t>Podržavajući</a:t>
                      </a:r>
                      <a:r>
                        <a:rPr lang="hr-HR" b="1" baseline="0" dirty="0"/>
                        <a:t> dokazi koje je važno pronaći</a:t>
                      </a:r>
                      <a:endParaRPr lang="hr-HR" b="1" dirty="0"/>
                    </a:p>
                  </a:txBody>
                  <a:tcPr/>
                </a:tc>
                <a:tc>
                  <a:txBody>
                    <a:bodyPr/>
                    <a:lstStyle/>
                    <a:p>
                      <a:pPr algn="ctr"/>
                      <a:r>
                        <a:rPr lang="hr-HR" b="1" dirty="0"/>
                        <a:t>Eksperiment</a:t>
                      </a:r>
                    </a:p>
                  </a:txBody>
                  <a:tcPr/>
                </a:tc>
                <a:extLst>
                  <a:ext uri="{0D108BD9-81ED-4DB2-BD59-A6C34878D82A}">
                    <a16:rowId xmlns:a16="http://schemas.microsoft.com/office/drawing/2014/main" val="10001"/>
                  </a:ext>
                </a:extLst>
              </a:tr>
              <a:tr h="1555074">
                <a:tc>
                  <a:txBody>
                    <a:bodyPr/>
                    <a:lstStyle/>
                    <a:p>
                      <a:pPr algn="ctr"/>
                      <a:r>
                        <a:rPr lang="hr-HR" sz="1400" dirty="0"/>
                        <a:t>1.</a:t>
                      </a:r>
                    </a:p>
                  </a:txBody>
                  <a:tcPr anchor="ctr"/>
                </a:tc>
                <a:tc>
                  <a:txBody>
                    <a:bodyPr/>
                    <a:lstStyle/>
                    <a:p>
                      <a:r>
                        <a:rPr lang="hr-HR" sz="1500" dirty="0"/>
                        <a:t>Loš sam</a:t>
                      </a:r>
                    </a:p>
                  </a:txBody>
                  <a:tcPr anchor="ctr"/>
                </a:tc>
                <a:tc>
                  <a:txBody>
                    <a:bodyPr/>
                    <a:lstStyle/>
                    <a:p>
                      <a:pPr algn="ctr"/>
                      <a:r>
                        <a:rPr lang="hr-HR" sz="1400" dirty="0"/>
                        <a:t>Vrijedim</a:t>
                      </a:r>
                    </a:p>
                  </a:txBody>
                  <a:tcPr anchor="ctr"/>
                </a:tc>
                <a:tc>
                  <a:txBody>
                    <a:bodyPr/>
                    <a:lstStyle/>
                    <a:p>
                      <a:pPr algn="l"/>
                      <a:r>
                        <a:rPr lang="hr-HR" sz="1200" dirty="0"/>
                        <a:t>Ono što činim</a:t>
                      </a:r>
                      <a:r>
                        <a:rPr lang="hr-HR" sz="1200" baseline="0" dirty="0"/>
                        <a:t> za druge, za društvo (npr.</a:t>
                      </a:r>
                      <a:r>
                        <a:rPr lang="en-GB" sz="1200" baseline="0" dirty="0"/>
                        <a:t> </a:t>
                      </a:r>
                      <a:r>
                        <a:rPr lang="hr-HR" sz="1200" baseline="0" dirty="0"/>
                        <a:t>dobrotvorni rad, aktivizam). Moje dobre strane u svakodnevnom životu (sa popisa). Moji odnosi – znaci da me ljudi vole (npr. telefonski kontakti, pisma, pozivnice, ljudi koji me zaustavljaju da bi sa mnom popričali).</a:t>
                      </a:r>
                      <a:endParaRPr lang="hr-HR" sz="1200" dirty="0"/>
                    </a:p>
                  </a:txBody>
                  <a:tcPr/>
                </a:tc>
                <a:tc>
                  <a:txBody>
                    <a:bodyPr/>
                    <a:lstStyle/>
                    <a:p>
                      <a:pPr algn="l"/>
                      <a:r>
                        <a:rPr lang="hr-HR" sz="1200" dirty="0"/>
                        <a:t>Pristupa</a:t>
                      </a:r>
                      <a:r>
                        <a:rPr lang="hr-HR" sz="1200" baseline="0" dirty="0"/>
                        <a:t>t ću drugim osobama umjesto da čekam da drugi kontaktiraju mene. </a:t>
                      </a:r>
                    </a:p>
                    <a:p>
                      <a:pPr algn="l"/>
                      <a:r>
                        <a:rPr lang="hr-HR" sz="1200" baseline="0" dirty="0"/>
                        <a:t>Postat ću otvoreniji pred drugim ljudima, malo po malo.</a:t>
                      </a:r>
                    </a:p>
                    <a:p>
                      <a:pPr algn="l"/>
                      <a:r>
                        <a:rPr lang="hr-HR" sz="1200" baseline="0" dirty="0"/>
                        <a:t>Planirat ću nagrade i zadovoljstva za sebe.</a:t>
                      </a:r>
                      <a:endParaRPr lang="hr-HR" sz="1200" dirty="0"/>
                    </a:p>
                    <a:p>
                      <a:pPr algn="l"/>
                      <a:endParaRPr lang="hr-HR" sz="1400" dirty="0"/>
                    </a:p>
                  </a:txBody>
                  <a:tcPr/>
                </a:tc>
                <a:extLst>
                  <a:ext uri="{0D108BD9-81ED-4DB2-BD59-A6C34878D82A}">
                    <a16:rowId xmlns:a16="http://schemas.microsoft.com/office/drawing/2014/main" val="10002"/>
                  </a:ext>
                </a:extLst>
              </a:tr>
              <a:tr h="2173357">
                <a:tc>
                  <a:txBody>
                    <a:bodyPr/>
                    <a:lstStyle/>
                    <a:p>
                      <a:pPr algn="ctr"/>
                      <a:r>
                        <a:rPr lang="hr-HR" sz="1400" dirty="0"/>
                        <a:t>2.</a:t>
                      </a:r>
                    </a:p>
                  </a:txBody>
                  <a:tcPr anchor="ctr"/>
                </a:tc>
                <a:tc>
                  <a:txBody>
                    <a:bodyPr/>
                    <a:lstStyle/>
                    <a:p>
                      <a:r>
                        <a:rPr lang="hr-HR" sz="1500" dirty="0"/>
                        <a:t>Nisam dovoljno dobar</a:t>
                      </a:r>
                    </a:p>
                  </a:txBody>
                  <a:tcPr anchor="ctr"/>
                </a:tc>
                <a:tc>
                  <a:txBody>
                    <a:bodyPr/>
                    <a:lstStyle/>
                    <a:p>
                      <a:pPr algn="ctr"/>
                      <a:r>
                        <a:rPr lang="hr-HR" sz="1400" dirty="0"/>
                        <a:t>OK sam takav kakav</a:t>
                      </a:r>
                      <a:r>
                        <a:rPr lang="hr-HR" sz="1400" baseline="0" dirty="0"/>
                        <a:t> jesam</a:t>
                      </a:r>
                      <a:endParaRPr lang="hr-HR" sz="1400" dirty="0"/>
                    </a:p>
                  </a:txBody>
                  <a:tcPr anchor="ctr"/>
                </a:tc>
                <a:tc>
                  <a:txBody>
                    <a:bodyPr/>
                    <a:lstStyle/>
                    <a:p>
                      <a:pPr algn="l"/>
                      <a:r>
                        <a:rPr lang="hr-HR" sz="1200" dirty="0"/>
                        <a:t>Znakovi da ljudi cijene to što radim (npr. pohvale, zahvale,</a:t>
                      </a:r>
                      <a:r>
                        <a:rPr lang="hr-HR" sz="1200" baseline="0" dirty="0"/>
                        <a:t> sva druga potkrepljenja) čak kad i ne postupam u skladu s mojim starim (izrazito visokim) standardima.</a:t>
                      </a:r>
                    </a:p>
                    <a:p>
                      <a:pPr algn="l"/>
                      <a:r>
                        <a:rPr lang="hr-HR" sz="1200" baseline="0" dirty="0"/>
                        <a:t>Moje dobre strane nepovezane s mojim radnim učinkom (npr. uživanje u druženju, ljubav prema glazbi). Moja prijateljstva – ono što ljudi kažu i čine, a što mi pokazuje da me vole zbog mene samog, a ne zbog toga što dobro obavljam svoj posao.</a:t>
                      </a:r>
                      <a:endParaRPr lang="hr-HR" sz="1200" dirty="0"/>
                    </a:p>
                  </a:txBody>
                  <a:tcPr/>
                </a:tc>
                <a:tc>
                  <a:txBody>
                    <a:bodyPr/>
                    <a:lstStyle/>
                    <a:p>
                      <a:pPr algn="l"/>
                      <a:r>
                        <a:rPr lang="hr-HR" sz="1200" dirty="0"/>
                        <a:t>Napustit</a:t>
                      </a:r>
                      <a:r>
                        <a:rPr lang="hr-HR" sz="1200" baseline="0" dirty="0"/>
                        <a:t> ću svoje standarde – provodit ću manje vremena pripremajući  se za zadatke i izrađujući dokumente. Zadržat ću manje greške i pratit ću njihov učinak.</a:t>
                      </a:r>
                    </a:p>
                    <a:p>
                      <a:pPr algn="l"/>
                      <a:r>
                        <a:rPr lang="hr-HR" sz="1200" baseline="0" dirty="0"/>
                        <a:t>Priznat ću neznanje. </a:t>
                      </a:r>
                    </a:p>
                    <a:p>
                      <a:pPr algn="l"/>
                      <a:r>
                        <a:rPr lang="hr-HR" sz="1200" baseline="0" dirty="0"/>
                        <a:t>Vježbat ću govoriti „Nemam stav o tome.”</a:t>
                      </a:r>
                      <a:endParaRPr lang="hr-HR" sz="1200" dirty="0"/>
                    </a:p>
                    <a:p>
                      <a:pPr algn="l"/>
                      <a:endParaRPr lang="hr-HR" sz="1400" dirty="0"/>
                    </a:p>
                  </a:txBody>
                  <a:tcPr/>
                </a:tc>
                <a:extLst>
                  <a:ext uri="{0D108BD9-81ED-4DB2-BD59-A6C34878D82A}">
                    <a16:rowId xmlns:a16="http://schemas.microsoft.com/office/drawing/2014/main" val="10003"/>
                  </a:ext>
                </a:extLst>
              </a:tr>
              <a:tr h="1555074">
                <a:tc>
                  <a:txBody>
                    <a:bodyPr/>
                    <a:lstStyle/>
                    <a:p>
                      <a:pPr algn="ctr"/>
                      <a:r>
                        <a:rPr lang="hr-HR" sz="1400" dirty="0"/>
                        <a:t>3.</a:t>
                      </a:r>
                    </a:p>
                  </a:txBody>
                  <a:tcPr anchor="ctr"/>
                </a:tc>
                <a:tc>
                  <a:txBody>
                    <a:bodyPr/>
                    <a:lstStyle/>
                    <a:p>
                      <a:r>
                        <a:rPr lang="hr-HR" sz="1500" dirty="0"/>
                        <a:t>Fizički sam neprivlačna</a:t>
                      </a:r>
                    </a:p>
                  </a:txBody>
                  <a:tcPr anchor="ctr"/>
                </a:tc>
                <a:tc>
                  <a:txBody>
                    <a:bodyPr/>
                    <a:lstStyle/>
                    <a:p>
                      <a:pPr algn="ctr"/>
                      <a:r>
                        <a:rPr lang="hr-HR" sz="1400" dirty="0"/>
                        <a:t>Privlačna sam</a:t>
                      </a:r>
                    </a:p>
                  </a:txBody>
                  <a:tcPr anchor="ctr"/>
                </a:tc>
                <a:tc>
                  <a:txBody>
                    <a:bodyPr/>
                    <a:lstStyle/>
                    <a:p>
                      <a:pPr algn="l"/>
                      <a:r>
                        <a:rPr lang="hr-HR" sz="1200" dirty="0"/>
                        <a:t>Sve moje kvalitete koje nisu povezane</a:t>
                      </a:r>
                      <a:r>
                        <a:rPr lang="hr-HR" sz="1200" baseline="0" dirty="0"/>
                        <a:t> s fizičkim izgledom (s popisa i svakodnevni primjeri). Znakovi da su muškarci zainteresirani za mene (npr. pozivi van, razgovori, pogledi). Znakovi da me ljudi prihvaćaju (npr. smiješe se, smiju mojim šalama, drago im je što me vide itd.)</a:t>
                      </a:r>
                      <a:endParaRPr lang="hr-HR" sz="1200" dirty="0"/>
                    </a:p>
                  </a:txBody>
                  <a:tcPr/>
                </a:tc>
                <a:tc>
                  <a:txBody>
                    <a:bodyPr/>
                    <a:lstStyle/>
                    <a:p>
                      <a:pPr algn="l"/>
                      <a:r>
                        <a:rPr lang="hr-HR" sz="1200" dirty="0"/>
                        <a:t>Otići ću na plivanje</a:t>
                      </a:r>
                      <a:r>
                        <a:rPr lang="hr-HR" sz="1200" baseline="0" dirty="0"/>
                        <a:t> čak i ako mislim da sam debela.</a:t>
                      </a:r>
                    </a:p>
                    <a:p>
                      <a:pPr algn="l"/>
                      <a:r>
                        <a:rPr lang="hr-HR" sz="1200" baseline="0" dirty="0"/>
                        <a:t>Nosit ću svijetlu odjeću koja mi pristaje umjesto da se skrivam iza velike, tamne odjeće.</a:t>
                      </a:r>
                      <a:endParaRPr lang="hr-HR" sz="1200" dirty="0"/>
                    </a:p>
                    <a:p>
                      <a:pPr algn="l"/>
                      <a:endParaRPr lang="hr-HR" sz="1400"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8307848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2C4B1-32CA-4E12-BD48-DF022D59A75B}"/>
              </a:ext>
            </a:extLst>
          </p:cNvPr>
          <p:cNvSpPr>
            <a:spLocks noGrp="1"/>
          </p:cNvSpPr>
          <p:nvPr>
            <p:ph type="title"/>
          </p:nvPr>
        </p:nvSpPr>
        <p:spPr/>
        <p:txBody>
          <a:bodyPr/>
          <a:lstStyle/>
          <a:p>
            <a:r>
              <a:rPr lang="hr-HR" dirty="0"/>
              <a:t>Integracija i planiranje budućnosti</a:t>
            </a:r>
          </a:p>
        </p:txBody>
      </p:sp>
      <p:sp>
        <p:nvSpPr>
          <p:cNvPr id="3" name="Content Placeholder 2">
            <a:extLst>
              <a:ext uri="{FF2B5EF4-FFF2-40B4-BE49-F238E27FC236}">
                <a16:creationId xmlns:a16="http://schemas.microsoft.com/office/drawing/2014/main" id="{10CDE751-0BA3-4755-A6C6-568B4DFE5DF2}"/>
              </a:ext>
            </a:extLst>
          </p:cNvPr>
          <p:cNvSpPr>
            <a:spLocks noGrp="1"/>
          </p:cNvSpPr>
          <p:nvPr>
            <p:ph idx="1"/>
          </p:nvPr>
        </p:nvSpPr>
        <p:spPr>
          <a:xfrm>
            <a:off x="2589212" y="1905000"/>
            <a:ext cx="8915400" cy="4328890"/>
          </a:xfrm>
        </p:spPr>
        <p:txBody>
          <a:bodyPr>
            <a:normAutofit/>
          </a:bodyPr>
          <a:lstStyle/>
          <a:p>
            <a:r>
              <a:rPr lang="hr-HR" sz="2000" dirty="0"/>
              <a:t>Izraditi akcijski plan za budućnost</a:t>
            </a:r>
          </a:p>
          <a:p>
            <a:endParaRPr lang="hr-HR" sz="2000" dirty="0"/>
          </a:p>
          <a:p>
            <a:r>
              <a:rPr lang="hr-HR" sz="2000" dirty="0"/>
              <a:t>SMART kriteriji</a:t>
            </a:r>
          </a:p>
          <a:p>
            <a:pPr>
              <a:buAutoNum type="arabicPeriod"/>
            </a:pPr>
            <a:r>
              <a:rPr lang="hr-HR" sz="2000" dirty="0"/>
              <a:t>Je li plan jednostavan i specifičan?</a:t>
            </a:r>
          </a:p>
          <a:p>
            <a:pPr>
              <a:buAutoNum type="arabicPeriod"/>
            </a:pPr>
            <a:r>
              <a:rPr lang="hr-HR" sz="2000" dirty="0"/>
              <a:t>Je li plan mjerljiv?</a:t>
            </a:r>
          </a:p>
          <a:p>
            <a:pPr>
              <a:buAutoNum type="arabicPeriod"/>
            </a:pPr>
            <a:r>
              <a:rPr lang="hr-HR" sz="2000" dirty="0"/>
              <a:t>Je li plan ostvariv s obzirom na druge uključene ljude i okolnosti?</a:t>
            </a:r>
          </a:p>
          <a:p>
            <a:pPr>
              <a:buAutoNum type="arabicPeriod"/>
            </a:pPr>
            <a:r>
              <a:rPr lang="hr-HR" sz="2000" dirty="0"/>
              <a:t>Je li plan realan?</a:t>
            </a:r>
          </a:p>
          <a:p>
            <a:pPr>
              <a:buAutoNum type="arabicPeriod"/>
            </a:pPr>
            <a:r>
              <a:rPr lang="hr-HR" sz="2000" dirty="0"/>
              <a:t>Je li plan vremenski određen?</a:t>
            </a:r>
          </a:p>
        </p:txBody>
      </p:sp>
    </p:spTree>
    <p:extLst>
      <p:ext uri="{BB962C8B-B14F-4D97-AF65-F5344CB8AC3E}">
        <p14:creationId xmlns:p14="http://schemas.microsoft.com/office/powerpoint/2010/main" val="38546700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1B711-FE68-41A0-B8B3-0313864BF741}"/>
              </a:ext>
            </a:extLst>
          </p:cNvPr>
          <p:cNvSpPr>
            <a:spLocks noGrp="1"/>
          </p:cNvSpPr>
          <p:nvPr>
            <p:ph type="title"/>
          </p:nvPr>
        </p:nvSpPr>
        <p:spPr/>
        <p:txBody>
          <a:bodyPr/>
          <a:lstStyle/>
          <a:p>
            <a:r>
              <a:rPr lang="hr-HR" dirty="0"/>
              <a:t>Pitanja za izradu akcijskog plana</a:t>
            </a:r>
          </a:p>
        </p:txBody>
      </p:sp>
      <p:sp>
        <p:nvSpPr>
          <p:cNvPr id="3" name="Content Placeholder 2">
            <a:extLst>
              <a:ext uri="{FF2B5EF4-FFF2-40B4-BE49-F238E27FC236}">
                <a16:creationId xmlns:a16="http://schemas.microsoft.com/office/drawing/2014/main" id="{404C4E0A-15FE-47C8-9211-19338CB7EBA2}"/>
              </a:ext>
            </a:extLst>
          </p:cNvPr>
          <p:cNvSpPr>
            <a:spLocks noGrp="1"/>
          </p:cNvSpPr>
          <p:nvPr>
            <p:ph idx="1"/>
          </p:nvPr>
        </p:nvSpPr>
        <p:spPr/>
        <p:txBody>
          <a:bodyPr>
            <a:normAutofit fontScale="92500" lnSpcReduction="20000"/>
          </a:bodyPr>
          <a:lstStyle/>
          <a:p>
            <a:r>
              <a:rPr lang="hr-HR" sz="2400" dirty="0"/>
              <a:t>Kako se moje nisko samopoštovanje razvilo?</a:t>
            </a:r>
          </a:p>
          <a:p>
            <a:r>
              <a:rPr lang="hr-HR" sz="2400" dirty="0"/>
              <a:t>Što ga održava?</a:t>
            </a:r>
          </a:p>
          <a:p>
            <a:r>
              <a:rPr lang="hr-HR" sz="2400" dirty="0"/>
              <a:t>Što sam naučio koristeći BKT tehnike za nisko samopoštovanje?</a:t>
            </a:r>
          </a:p>
          <a:p>
            <a:r>
              <a:rPr lang="hr-HR" sz="2400" dirty="0"/>
              <a:t>Koje su moje najvažnije nepomažuće misli, pravila i uvjerenja? Koje su njihove alternative?</a:t>
            </a:r>
          </a:p>
          <a:p>
            <a:r>
              <a:rPr lang="hr-HR" sz="2400" dirty="0"/>
              <a:t>Kako mogu nadograđivati ovo što sam naučio?</a:t>
            </a:r>
          </a:p>
          <a:p>
            <a:r>
              <a:rPr lang="hr-HR" sz="2400" dirty="0"/>
              <a:t>Što me može vratiti na staro, lošije stanje?</a:t>
            </a:r>
          </a:p>
          <a:p>
            <a:r>
              <a:rPr lang="hr-HR" sz="2400" dirty="0"/>
              <a:t>Ukoliko se dogodi povratak na lošije stanje, što mogu učiniti po tom pitanju?</a:t>
            </a:r>
          </a:p>
        </p:txBody>
      </p:sp>
    </p:spTree>
    <p:extLst>
      <p:ext uri="{BB962C8B-B14F-4D97-AF65-F5344CB8AC3E}">
        <p14:creationId xmlns:p14="http://schemas.microsoft.com/office/powerpoint/2010/main" val="16096506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D8181-5BFC-419B-8808-8DFD6BCEEB4E}"/>
              </a:ext>
            </a:extLst>
          </p:cNvPr>
          <p:cNvSpPr>
            <a:spLocks noGrp="1"/>
          </p:cNvSpPr>
          <p:nvPr>
            <p:ph type="title"/>
          </p:nvPr>
        </p:nvSpPr>
        <p:spPr/>
        <p:txBody>
          <a:bodyPr/>
          <a:lstStyle/>
          <a:p>
            <a:r>
              <a:rPr lang="hr-HR" dirty="0"/>
              <a:t>Hvala na pažnji!</a:t>
            </a:r>
          </a:p>
        </p:txBody>
      </p:sp>
    </p:spTree>
    <p:extLst>
      <p:ext uri="{BB962C8B-B14F-4D97-AF65-F5344CB8AC3E}">
        <p14:creationId xmlns:p14="http://schemas.microsoft.com/office/powerpoint/2010/main" val="1270990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8C2C2-2897-47F9-BE02-388AF1DD79BD}"/>
              </a:ext>
            </a:extLst>
          </p:cNvPr>
          <p:cNvSpPr>
            <a:spLocks noGrp="1"/>
          </p:cNvSpPr>
          <p:nvPr>
            <p:ph type="title"/>
          </p:nvPr>
        </p:nvSpPr>
        <p:spPr/>
        <p:txBody>
          <a:bodyPr/>
          <a:lstStyle/>
          <a:p>
            <a:r>
              <a:rPr lang="hr-HR" dirty="0"/>
              <a:t>Što je samopoštovanje?</a:t>
            </a:r>
          </a:p>
        </p:txBody>
      </p:sp>
      <p:sp>
        <p:nvSpPr>
          <p:cNvPr id="3" name="Content Placeholder 2">
            <a:extLst>
              <a:ext uri="{FF2B5EF4-FFF2-40B4-BE49-F238E27FC236}">
                <a16:creationId xmlns:a16="http://schemas.microsoft.com/office/drawing/2014/main" id="{612C761B-4DC7-4A0C-A8DC-1DC9CD837E1B}"/>
              </a:ext>
            </a:extLst>
          </p:cNvPr>
          <p:cNvSpPr>
            <a:spLocks noGrp="1"/>
          </p:cNvSpPr>
          <p:nvPr>
            <p:ph idx="1"/>
          </p:nvPr>
        </p:nvSpPr>
        <p:spPr>
          <a:xfrm>
            <a:off x="2398644" y="1834168"/>
            <a:ext cx="9329530" cy="4399722"/>
          </a:xfrm>
        </p:spPr>
        <p:txBody>
          <a:bodyPr>
            <a:normAutofit/>
          </a:bodyPr>
          <a:lstStyle/>
          <a:p>
            <a:r>
              <a:rPr lang="hr-HR" sz="2200" dirty="0"/>
              <a:t>Sveobuhvatno, središnje mišljenje koje imamo o sebi i vrijednost koju pripisujemo sebi kao osobi</a:t>
            </a:r>
          </a:p>
          <a:p>
            <a:r>
              <a:rPr lang="hr-HR" sz="2200" dirty="0"/>
              <a:t>Generalni ton može biti pozitivan („Ja sam dobar.”, „Ja sam vrijedan”) ili negativan („Ja sam loš”, „Ja sam bezvrijedan”)</a:t>
            </a:r>
          </a:p>
          <a:p>
            <a:r>
              <a:rPr lang="hr-HR" sz="2200" dirty="0"/>
              <a:t>Ukoliko je ton negativan, govorimo o lošem samopoštovanju</a:t>
            </a:r>
          </a:p>
          <a:p>
            <a:r>
              <a:rPr lang="hr-HR" sz="2200" dirty="0"/>
              <a:t>Zaključak koji je stvoren na temelju prošlih iskustava i poruka koje smo primali tijekom života, a koje su govorile o tome kakvi smo</a:t>
            </a:r>
          </a:p>
          <a:p>
            <a:r>
              <a:rPr lang="hr-HR" sz="2200" dirty="0"/>
              <a:t>Izražava se u obliku činjenične izjave ili istine o sebi (mada je zapravo samo mišljenje)</a:t>
            </a:r>
          </a:p>
          <a:p>
            <a:r>
              <a:rPr lang="hr-HR" sz="2200" dirty="0"/>
              <a:t>Utječe na mnoge aspekte života</a:t>
            </a:r>
            <a:endParaRPr lang="hr-HR" sz="2800" dirty="0"/>
          </a:p>
        </p:txBody>
      </p:sp>
    </p:spTree>
    <p:extLst>
      <p:ext uri="{BB962C8B-B14F-4D97-AF65-F5344CB8AC3E}">
        <p14:creationId xmlns:p14="http://schemas.microsoft.com/office/powerpoint/2010/main" val="308768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16640-B11F-4A3D-AB83-01361FF15D47}"/>
              </a:ext>
            </a:extLst>
          </p:cNvPr>
          <p:cNvSpPr>
            <a:spLocks noGrp="1"/>
          </p:cNvSpPr>
          <p:nvPr>
            <p:ph type="title"/>
          </p:nvPr>
        </p:nvSpPr>
        <p:spPr/>
        <p:txBody>
          <a:bodyPr>
            <a:normAutofit/>
          </a:bodyPr>
          <a:lstStyle/>
          <a:p>
            <a:r>
              <a:rPr lang="hr-HR" sz="3200" dirty="0"/>
              <a:t>Utjecaj niskog samopoštovanja na osobu</a:t>
            </a:r>
          </a:p>
        </p:txBody>
      </p:sp>
      <p:sp>
        <p:nvSpPr>
          <p:cNvPr id="3" name="Content Placeholder 2">
            <a:extLst>
              <a:ext uri="{FF2B5EF4-FFF2-40B4-BE49-F238E27FC236}">
                <a16:creationId xmlns:a16="http://schemas.microsoft.com/office/drawing/2014/main" id="{25F65EDB-051B-4CF6-8CF3-30AAA05BED2F}"/>
              </a:ext>
            </a:extLst>
          </p:cNvPr>
          <p:cNvSpPr>
            <a:spLocks noGrp="1"/>
          </p:cNvSpPr>
          <p:nvPr>
            <p:ph idx="1"/>
          </p:nvPr>
        </p:nvSpPr>
        <p:spPr>
          <a:xfrm>
            <a:off x="1762539" y="1470991"/>
            <a:ext cx="9846365" cy="5155096"/>
          </a:xfrm>
        </p:spPr>
        <p:txBody>
          <a:bodyPr>
            <a:normAutofit fontScale="92500"/>
          </a:bodyPr>
          <a:lstStyle/>
          <a:p>
            <a:r>
              <a:rPr lang="hr-HR" sz="2400" dirty="0">
                <a:effectLst>
                  <a:outerShdw blurRad="38100" dist="38100" dir="2700000" algn="tl">
                    <a:srgbClr val="000000">
                      <a:alpha val="43137"/>
                    </a:srgbClr>
                  </a:outerShdw>
                </a:effectLst>
              </a:rPr>
              <a:t>MISLI I IZJAVE O SEBI</a:t>
            </a:r>
          </a:p>
          <a:p>
            <a:pPr marL="0" indent="0">
              <a:buNone/>
            </a:pPr>
            <a:r>
              <a:rPr lang="hr-HR" sz="2400" dirty="0"/>
              <a:t>- samokritičnost, samookrivljavanje, sumnja u sebe i svoje sposobnosti, bezvrijednost, usmjeravanje na negativno (na slabosti i mane)</a:t>
            </a:r>
          </a:p>
          <a:p>
            <a:r>
              <a:rPr lang="hr-HR" sz="2400" dirty="0">
                <a:effectLst>
                  <a:outerShdw blurRad="38100" dist="38100" dir="2700000" algn="tl">
                    <a:srgbClr val="000000">
                      <a:alpha val="43137"/>
                    </a:srgbClr>
                  </a:outerShdw>
                </a:effectLst>
              </a:rPr>
              <a:t>PONAŠANJE</a:t>
            </a:r>
          </a:p>
          <a:p>
            <a:pPr marL="0" indent="0">
              <a:buNone/>
            </a:pPr>
            <a:r>
              <a:rPr lang="hr-HR" sz="2400" dirty="0"/>
              <a:t>- poteškoće u asertivnom izražavanju svojih potreba, ispričavanje, propuštanje izazova i prilika, pognuta postura tijela, spuštena glava, izbjagavanje kontakta očima, tih i nesiguran govor</a:t>
            </a:r>
          </a:p>
          <a:p>
            <a:r>
              <a:rPr lang="hr-HR" sz="2400" dirty="0">
                <a:effectLst>
                  <a:outerShdw blurRad="38100" dist="38100" dir="2700000" algn="tl">
                    <a:srgbClr val="000000">
                      <a:alpha val="43137"/>
                    </a:srgbClr>
                  </a:outerShdw>
                </a:effectLst>
              </a:rPr>
              <a:t>EMOCIJE</a:t>
            </a:r>
          </a:p>
          <a:p>
            <a:pPr marL="0" indent="0">
              <a:buNone/>
            </a:pPr>
            <a:r>
              <a:rPr lang="hr-HR" sz="2400" dirty="0"/>
              <a:t>- tuga, anksioznost, krivnja, frustracija, ljutnja</a:t>
            </a:r>
          </a:p>
          <a:p>
            <a:r>
              <a:rPr lang="hr-HR" sz="2400" dirty="0">
                <a:effectLst>
                  <a:outerShdw blurRad="38100" dist="38100" dir="2700000" algn="tl">
                    <a:srgbClr val="000000">
                      <a:alpha val="43137"/>
                    </a:srgbClr>
                  </a:outerShdw>
                </a:effectLst>
              </a:rPr>
              <a:t>TJELESNO STANJE</a:t>
            </a:r>
          </a:p>
          <a:p>
            <a:pPr marL="0" indent="0">
              <a:buNone/>
            </a:pPr>
            <a:r>
              <a:rPr lang="hr-HR" sz="2400" dirty="0"/>
              <a:t>- neugodne tjelesne senzacije, niska razina energije, napetost, umor</a:t>
            </a:r>
          </a:p>
        </p:txBody>
      </p:sp>
    </p:spTree>
    <p:extLst>
      <p:ext uri="{BB962C8B-B14F-4D97-AF65-F5344CB8AC3E}">
        <p14:creationId xmlns:p14="http://schemas.microsoft.com/office/powerpoint/2010/main" val="1307515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DA9A1-798F-4D87-93CF-1D89408BA677}"/>
              </a:ext>
            </a:extLst>
          </p:cNvPr>
          <p:cNvSpPr>
            <a:spLocks noGrp="1"/>
          </p:cNvSpPr>
          <p:nvPr>
            <p:ph type="title"/>
          </p:nvPr>
        </p:nvSpPr>
        <p:spPr/>
        <p:txBody>
          <a:bodyPr>
            <a:normAutofit/>
          </a:bodyPr>
          <a:lstStyle/>
          <a:p>
            <a:r>
              <a:rPr lang="hr-HR" sz="3200" dirty="0"/>
              <a:t>Utjecaj niskog samopoštovanja na život</a:t>
            </a:r>
          </a:p>
        </p:txBody>
      </p:sp>
      <p:sp>
        <p:nvSpPr>
          <p:cNvPr id="3" name="Content Placeholder 2">
            <a:extLst>
              <a:ext uri="{FF2B5EF4-FFF2-40B4-BE49-F238E27FC236}">
                <a16:creationId xmlns:a16="http://schemas.microsoft.com/office/drawing/2014/main" id="{BC3C1720-205E-4CF0-9073-8880522CE649}"/>
              </a:ext>
            </a:extLst>
          </p:cNvPr>
          <p:cNvSpPr>
            <a:spLocks noGrp="1"/>
          </p:cNvSpPr>
          <p:nvPr>
            <p:ph idx="1"/>
          </p:nvPr>
        </p:nvSpPr>
        <p:spPr>
          <a:xfrm>
            <a:off x="1696278" y="1364974"/>
            <a:ext cx="10164417" cy="5261113"/>
          </a:xfrm>
        </p:spPr>
        <p:txBody>
          <a:bodyPr>
            <a:normAutofit fontScale="92500" lnSpcReduction="10000"/>
          </a:bodyPr>
          <a:lstStyle/>
          <a:p>
            <a:r>
              <a:rPr lang="hr-HR" sz="1900" dirty="0">
                <a:effectLst>
                  <a:outerShdw blurRad="38100" dist="38100" dir="2700000" algn="tl">
                    <a:srgbClr val="000000">
                      <a:alpha val="43137"/>
                    </a:srgbClr>
                  </a:outerShdw>
                </a:effectLst>
              </a:rPr>
              <a:t>ŠKOLA I POSAO</a:t>
            </a:r>
          </a:p>
          <a:p>
            <a:pPr>
              <a:buFontTx/>
              <a:buChar char="-"/>
            </a:pPr>
            <a:r>
              <a:rPr lang="hr-HR" sz="1900" dirty="0"/>
              <a:t>Stalan obrazac postizanja niskog uspjeha, izbjegavanje izazova ili pak rigorozan perfekcionizam i izrazito težak rad praćen strahom od neuspjeha</a:t>
            </a:r>
          </a:p>
          <a:p>
            <a:pPr>
              <a:buFontTx/>
              <a:buChar char="-"/>
            </a:pPr>
            <a:r>
              <a:rPr lang="hr-HR" sz="1900" dirty="0"/>
              <a:t>atribucija neuspjeha unutarnjim faktorima, a uspjeha vanjskim</a:t>
            </a:r>
          </a:p>
          <a:p>
            <a:r>
              <a:rPr lang="hr-HR" sz="1900" dirty="0">
                <a:effectLst>
                  <a:outerShdw blurRad="38100" dist="38100" dir="2700000" algn="tl">
                    <a:srgbClr val="000000">
                      <a:alpha val="43137"/>
                    </a:srgbClr>
                  </a:outerShdw>
                </a:effectLst>
              </a:rPr>
              <a:t>MEĐULJUDSKI ODNOSI</a:t>
            </a:r>
          </a:p>
          <a:p>
            <a:pPr>
              <a:buFontTx/>
              <a:buChar char="-"/>
            </a:pPr>
            <a:r>
              <a:rPr lang="hr-HR" sz="1900" dirty="0"/>
              <a:t>preizražena svjesnost sebe, preosjetljivost na kritiku ili neodobravanje, pretjerana potreba za ugađanjem drugima izbjegavanje bliskosti i kontakta</a:t>
            </a:r>
          </a:p>
          <a:p>
            <a:pPr>
              <a:buFontTx/>
              <a:buChar char="-"/>
            </a:pPr>
            <a:r>
              <a:rPr lang="hr-HR" sz="1900" dirty="0"/>
              <a:t>strategije: stavljanje drugih na prvo mjesto pod svaku cijenu ili pak ostavljanje dojma samouvjerenosti i držanja stvari pod kontrolom</a:t>
            </a:r>
          </a:p>
          <a:p>
            <a:r>
              <a:rPr lang="hr-HR" sz="1900" dirty="0">
                <a:effectLst>
                  <a:outerShdw blurRad="38100" dist="38100" dir="2700000" algn="tl">
                    <a:srgbClr val="000000">
                      <a:alpha val="43137"/>
                    </a:srgbClr>
                  </a:outerShdw>
                </a:effectLst>
              </a:rPr>
              <a:t>SLOBODNO VRIJEME</a:t>
            </a:r>
          </a:p>
          <a:p>
            <a:pPr>
              <a:buFontTx/>
              <a:buChar char="-"/>
            </a:pPr>
            <a:r>
              <a:rPr lang="hr-HR" sz="1900" dirty="0"/>
              <a:t>Izbjegavanje aktivnosti zbog straha od procjene od strane drugih, vjerovanje da ne zaslužuju nagradu ili priznanje</a:t>
            </a:r>
          </a:p>
          <a:p>
            <a:r>
              <a:rPr lang="hr-HR" sz="1900" dirty="0">
                <a:effectLst>
                  <a:outerShdw blurRad="38100" dist="38100" dir="2700000" algn="tl">
                    <a:srgbClr val="000000">
                      <a:alpha val="43137"/>
                    </a:srgbClr>
                  </a:outerShdw>
                </a:effectLst>
              </a:rPr>
              <a:t>BRIGA O SEBI</a:t>
            </a:r>
          </a:p>
          <a:p>
            <a:pPr>
              <a:buFontTx/>
              <a:buChar char="-"/>
            </a:pPr>
            <a:r>
              <a:rPr lang="hr-HR" sz="1900" dirty="0"/>
              <a:t>Poteškoće u brizi o sebi, posebice tijekom bolesti, odgađanje odlaska liječniku, zubaru, u kupovinu, često konzumiraju alkohol, drogu ili cigarete ili pak troše previše vremena na uređivanje i dotjerivanje vjerujući da je to jedini način da ih drugi prihvate</a:t>
            </a:r>
          </a:p>
          <a:p>
            <a:pPr>
              <a:buFontTx/>
              <a:buChar char="-"/>
            </a:pPr>
            <a:endParaRPr lang="hr-HR" dirty="0"/>
          </a:p>
        </p:txBody>
      </p:sp>
    </p:spTree>
    <p:extLst>
      <p:ext uri="{BB962C8B-B14F-4D97-AF65-F5344CB8AC3E}">
        <p14:creationId xmlns:p14="http://schemas.microsoft.com/office/powerpoint/2010/main" val="3490053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0938E-8CDF-4903-AD3C-05EE22E92B32}"/>
              </a:ext>
            </a:extLst>
          </p:cNvPr>
          <p:cNvSpPr>
            <a:spLocks noGrp="1"/>
          </p:cNvSpPr>
          <p:nvPr>
            <p:ph type="title"/>
          </p:nvPr>
        </p:nvSpPr>
        <p:spPr/>
        <p:txBody>
          <a:bodyPr/>
          <a:lstStyle/>
          <a:p>
            <a:r>
              <a:rPr lang="hr-HR" dirty="0"/>
              <a:t>Varijacije u utjecaju niskog samopoštovanja na osobu</a:t>
            </a:r>
          </a:p>
        </p:txBody>
      </p:sp>
      <p:sp>
        <p:nvSpPr>
          <p:cNvPr id="4" name="Rectangle 3">
            <a:extLst>
              <a:ext uri="{FF2B5EF4-FFF2-40B4-BE49-F238E27FC236}">
                <a16:creationId xmlns:a16="http://schemas.microsoft.com/office/drawing/2014/main" id="{40B297BD-5B20-49EE-A996-830A6B9EC439}"/>
              </a:ext>
            </a:extLst>
          </p:cNvPr>
          <p:cNvSpPr/>
          <p:nvPr/>
        </p:nvSpPr>
        <p:spPr>
          <a:xfrm>
            <a:off x="2266123" y="2531164"/>
            <a:ext cx="3829877" cy="416118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hr-HR" dirty="0"/>
              <a:t>Sumnja u sebe i samokritičnost javljaju se u većini svakodnevnih situacija.</a:t>
            </a:r>
          </a:p>
          <a:p>
            <a:pPr lvl="0"/>
            <a:endParaRPr lang="hr-HR" dirty="0"/>
          </a:p>
          <a:p>
            <a:pPr lvl="0"/>
            <a:r>
              <a:rPr lang="hr-HR" dirty="0"/>
              <a:t>Velik su izvor stresa i onesposobljavajući za osobu.</a:t>
            </a:r>
          </a:p>
          <a:p>
            <a:pPr lvl="0"/>
            <a:endParaRPr lang="hr-HR" dirty="0"/>
          </a:p>
          <a:p>
            <a:pPr lvl="0"/>
            <a:r>
              <a:rPr lang="hr-HR" dirty="0"/>
              <a:t>Negativan slika o sebi prihvaća se kao činjenica, pozitivno ne postoji.</a:t>
            </a:r>
          </a:p>
          <a:p>
            <a:pPr lvl="0"/>
            <a:endParaRPr lang="hr-HR" dirty="0"/>
          </a:p>
          <a:p>
            <a:pPr lvl="0"/>
            <a:r>
              <a:rPr lang="hr-HR" dirty="0"/>
              <a:t>Svakodnevni problemi predstavljaju dio selfa.</a:t>
            </a:r>
          </a:p>
          <a:p>
            <a:pPr lvl="0"/>
            <a:endParaRPr lang="hr-HR" dirty="0"/>
          </a:p>
          <a:p>
            <a:pPr lvl="0"/>
            <a:r>
              <a:rPr lang="hr-HR" dirty="0"/>
              <a:t>Mala vjerojatnost promjene.</a:t>
            </a:r>
          </a:p>
        </p:txBody>
      </p:sp>
      <p:sp>
        <p:nvSpPr>
          <p:cNvPr id="5" name="Rectangle 4">
            <a:extLst>
              <a:ext uri="{FF2B5EF4-FFF2-40B4-BE49-F238E27FC236}">
                <a16:creationId xmlns:a16="http://schemas.microsoft.com/office/drawing/2014/main" id="{3973CA61-25AA-4D65-AB94-D090E3BBA56E}"/>
              </a:ext>
            </a:extLst>
          </p:cNvPr>
          <p:cNvSpPr/>
          <p:nvPr/>
        </p:nvSpPr>
        <p:spPr>
          <a:xfrm>
            <a:off x="6639339" y="2531163"/>
            <a:ext cx="3961013" cy="4161183"/>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hr-HR" dirty="0"/>
              <a:t>Sumnja u sebe izazvana malim brojem izrazito izazovnih situacija.</a:t>
            </a:r>
          </a:p>
          <a:p>
            <a:pPr lvl="0"/>
            <a:endParaRPr lang="hr-HR" dirty="0"/>
          </a:p>
          <a:p>
            <a:pPr lvl="0"/>
            <a:r>
              <a:rPr lang="hr-HR" dirty="0"/>
              <a:t>Sumnja se prevladava bez većih teškoća. </a:t>
            </a:r>
          </a:p>
          <a:p>
            <a:pPr lvl="0"/>
            <a:endParaRPr lang="hr-HR" dirty="0"/>
          </a:p>
          <a:p>
            <a:pPr lvl="0"/>
            <a:r>
              <a:rPr lang="hr-HR" dirty="0"/>
              <a:t>Puno pozitivnih zaključaka o sebi.</a:t>
            </a:r>
          </a:p>
          <a:p>
            <a:pPr lvl="0"/>
            <a:endParaRPr lang="hr-HR" dirty="0"/>
          </a:p>
          <a:p>
            <a:pPr lvl="0"/>
            <a:r>
              <a:rPr lang="hr-HR" dirty="0"/>
              <a:t>Problemi se doživljavaju potencijalno rješivima, nisu dio identiteta osobe.</a:t>
            </a:r>
          </a:p>
          <a:p>
            <a:pPr lvl="0"/>
            <a:endParaRPr lang="hr-HR" dirty="0"/>
          </a:p>
          <a:p>
            <a:pPr lvl="0"/>
            <a:r>
              <a:rPr lang="hr-HR" dirty="0"/>
              <a:t>Promjena se događa relativno lako.</a:t>
            </a:r>
          </a:p>
        </p:txBody>
      </p:sp>
      <p:sp>
        <p:nvSpPr>
          <p:cNvPr id="8" name="Arrow: Left-Right 7">
            <a:extLst>
              <a:ext uri="{FF2B5EF4-FFF2-40B4-BE49-F238E27FC236}">
                <a16:creationId xmlns:a16="http://schemas.microsoft.com/office/drawing/2014/main" id="{9DCBE7F3-B60A-45D8-AE71-F4FA9BBE66A4}"/>
              </a:ext>
            </a:extLst>
          </p:cNvPr>
          <p:cNvSpPr/>
          <p:nvPr/>
        </p:nvSpPr>
        <p:spPr>
          <a:xfrm>
            <a:off x="2782957" y="1937202"/>
            <a:ext cx="7301947" cy="395181"/>
          </a:xfrm>
          <a:prstGeom prst="lef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9" name="Plus Sign 8">
            <a:extLst>
              <a:ext uri="{FF2B5EF4-FFF2-40B4-BE49-F238E27FC236}">
                <a16:creationId xmlns:a16="http://schemas.microsoft.com/office/drawing/2014/main" id="{AC0ABF01-0711-44CC-99E2-F2825249AD35}"/>
              </a:ext>
            </a:extLst>
          </p:cNvPr>
          <p:cNvSpPr/>
          <p:nvPr/>
        </p:nvSpPr>
        <p:spPr>
          <a:xfrm>
            <a:off x="10126051" y="1782879"/>
            <a:ext cx="622852" cy="641803"/>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0" name="Minus Sign 9">
            <a:extLst>
              <a:ext uri="{FF2B5EF4-FFF2-40B4-BE49-F238E27FC236}">
                <a16:creationId xmlns:a16="http://schemas.microsoft.com/office/drawing/2014/main" id="{7D3E4E4F-73C2-4CDB-AFE3-AF6D3FD3E2D1}"/>
              </a:ext>
            </a:extLst>
          </p:cNvPr>
          <p:cNvSpPr/>
          <p:nvPr/>
        </p:nvSpPr>
        <p:spPr>
          <a:xfrm>
            <a:off x="2086884" y="1798750"/>
            <a:ext cx="634714" cy="672084"/>
          </a:xfrm>
          <a:prstGeom prst="mathMinus">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3417716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AFE1E-423B-490E-8792-BE3B49F7E099}"/>
              </a:ext>
            </a:extLst>
          </p:cNvPr>
          <p:cNvSpPr>
            <a:spLocks noGrp="1"/>
          </p:cNvSpPr>
          <p:nvPr>
            <p:ph type="title"/>
          </p:nvPr>
        </p:nvSpPr>
        <p:spPr>
          <a:xfrm>
            <a:off x="2592925" y="624110"/>
            <a:ext cx="8911687" cy="740864"/>
          </a:xfrm>
        </p:spPr>
        <p:txBody>
          <a:bodyPr/>
          <a:lstStyle/>
          <a:p>
            <a:r>
              <a:rPr lang="hr-HR" dirty="0"/>
              <a:t>Kako se razvija nisko samopoštovanje?</a:t>
            </a:r>
          </a:p>
        </p:txBody>
      </p:sp>
      <p:graphicFrame>
        <p:nvGraphicFramePr>
          <p:cNvPr id="4" name="Content Placeholder 3">
            <a:extLst>
              <a:ext uri="{FF2B5EF4-FFF2-40B4-BE49-F238E27FC236}">
                <a16:creationId xmlns:a16="http://schemas.microsoft.com/office/drawing/2014/main" id="{15AD436B-198D-4A36-9797-22EDE03CE97E}"/>
              </a:ext>
            </a:extLst>
          </p:cNvPr>
          <p:cNvGraphicFramePr>
            <a:graphicFrameLocks noGrp="1"/>
          </p:cNvGraphicFramePr>
          <p:nvPr>
            <p:ph idx="1"/>
            <p:extLst>
              <p:ext uri="{D42A27DB-BD31-4B8C-83A1-F6EECF244321}">
                <p14:modId xmlns:p14="http://schemas.microsoft.com/office/powerpoint/2010/main" val="11938429"/>
              </p:ext>
            </p:extLst>
          </p:nvPr>
        </p:nvGraphicFramePr>
        <p:xfrm>
          <a:off x="2591068" y="161573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oup 4">
            <a:extLst>
              <a:ext uri="{FF2B5EF4-FFF2-40B4-BE49-F238E27FC236}">
                <a16:creationId xmlns:a16="http://schemas.microsoft.com/office/drawing/2014/main" id="{7C9BFC2C-31A5-4B3C-84AB-42630A4AB616}"/>
              </a:ext>
            </a:extLst>
          </p:cNvPr>
          <p:cNvGrpSpPr/>
          <p:nvPr/>
        </p:nvGrpSpPr>
        <p:grpSpPr>
          <a:xfrm>
            <a:off x="2591068" y="5242270"/>
            <a:ext cx="972420" cy="1389171"/>
            <a:chOff x="1" y="2386753"/>
            <a:chExt cx="972420" cy="1389171"/>
          </a:xfrm>
          <a:solidFill>
            <a:schemeClr val="accent3">
              <a:lumMod val="75000"/>
            </a:schemeClr>
          </a:solidFill>
        </p:grpSpPr>
        <p:sp>
          <p:nvSpPr>
            <p:cNvPr id="6" name="Arrow: Chevron 5">
              <a:extLst>
                <a:ext uri="{FF2B5EF4-FFF2-40B4-BE49-F238E27FC236}">
                  <a16:creationId xmlns:a16="http://schemas.microsoft.com/office/drawing/2014/main" id="{FCF3D874-33B9-4B68-A0FE-D85058021106}"/>
                </a:ext>
              </a:extLst>
            </p:cNvPr>
            <p:cNvSpPr/>
            <p:nvPr/>
          </p:nvSpPr>
          <p:spPr>
            <a:xfrm rot="5400000">
              <a:off x="-208375" y="2595129"/>
              <a:ext cx="1389171" cy="972419"/>
            </a:xfrm>
            <a:prstGeom prst="chevron">
              <a:avLst/>
            </a:prstGeom>
            <a:grp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Arrow: Chevron 4">
              <a:extLst>
                <a:ext uri="{FF2B5EF4-FFF2-40B4-BE49-F238E27FC236}">
                  <a16:creationId xmlns:a16="http://schemas.microsoft.com/office/drawing/2014/main" id="{CBB88A77-6F76-4DBA-8FEA-00B249562165}"/>
                </a:ext>
              </a:extLst>
            </p:cNvPr>
            <p:cNvSpPr txBox="1"/>
            <p:nvPr/>
          </p:nvSpPr>
          <p:spPr>
            <a:xfrm>
              <a:off x="2" y="2872963"/>
              <a:ext cx="972419" cy="41675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hr-HR" sz="1400" dirty="0"/>
                <a:t>Okidači</a:t>
              </a:r>
              <a:endParaRPr lang="hr-HR" sz="1400" kern="1200" dirty="0"/>
            </a:p>
          </p:txBody>
        </p:sp>
      </p:grpSp>
      <p:grpSp>
        <p:nvGrpSpPr>
          <p:cNvPr id="8" name="Group 7">
            <a:extLst>
              <a:ext uri="{FF2B5EF4-FFF2-40B4-BE49-F238E27FC236}">
                <a16:creationId xmlns:a16="http://schemas.microsoft.com/office/drawing/2014/main" id="{54AC999E-94E2-4614-AABF-00D08E89964B}"/>
              </a:ext>
            </a:extLst>
          </p:cNvPr>
          <p:cNvGrpSpPr/>
          <p:nvPr/>
        </p:nvGrpSpPr>
        <p:grpSpPr>
          <a:xfrm>
            <a:off x="3583633" y="5242271"/>
            <a:ext cx="7942980" cy="902961"/>
            <a:chOff x="972420" y="2386754"/>
            <a:chExt cx="7942980" cy="902961"/>
          </a:xfrm>
        </p:grpSpPr>
        <p:sp>
          <p:nvSpPr>
            <p:cNvPr id="9" name="Rectangle: Top Corners Rounded 8">
              <a:extLst>
                <a:ext uri="{FF2B5EF4-FFF2-40B4-BE49-F238E27FC236}">
                  <a16:creationId xmlns:a16="http://schemas.microsoft.com/office/drawing/2014/main" id="{E40D4CD3-208E-4CA2-AC77-02AF35E8B8F8}"/>
                </a:ext>
              </a:extLst>
            </p:cNvPr>
            <p:cNvSpPr/>
            <p:nvPr/>
          </p:nvSpPr>
          <p:spPr>
            <a:xfrm rot="5400000">
              <a:off x="4492429" y="-1133255"/>
              <a:ext cx="902961" cy="7942980"/>
            </a:xfrm>
            <a:prstGeom prst="round2Same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Rectangle: Top Corners Rounded 4">
              <a:extLst>
                <a:ext uri="{FF2B5EF4-FFF2-40B4-BE49-F238E27FC236}">
                  <a16:creationId xmlns:a16="http://schemas.microsoft.com/office/drawing/2014/main" id="{CB526DB0-7C15-4CB0-8BA5-0B6A4D703687}"/>
                </a:ext>
              </a:extLst>
            </p:cNvPr>
            <p:cNvSpPr txBox="1"/>
            <p:nvPr/>
          </p:nvSpPr>
          <p:spPr>
            <a:xfrm>
              <a:off x="972420" y="2430833"/>
              <a:ext cx="7898901" cy="81480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hr-HR" sz="1600" dirty="0"/>
                <a:t>Situacije u kojima su životna pravila prekršena ili postoji mogućnost da će biti prekršena.</a:t>
              </a:r>
              <a:endParaRPr lang="hr-HR" sz="1600" kern="1200" dirty="0"/>
            </a:p>
            <a:p>
              <a:pPr marL="114300" lvl="1" indent="-114300" algn="l" defTabSz="577850">
                <a:lnSpc>
                  <a:spcPct val="90000"/>
                </a:lnSpc>
                <a:spcBef>
                  <a:spcPct val="0"/>
                </a:spcBef>
                <a:spcAft>
                  <a:spcPct val="15000"/>
                </a:spcAft>
                <a:buChar char="•"/>
              </a:pPr>
              <a:r>
                <a:rPr lang="hr-HR" sz="1600" kern="1200" dirty="0"/>
                <a:t>Npr. </a:t>
              </a:r>
              <a:r>
                <a:rPr lang="hr-HR" sz="1600" dirty="0"/>
                <a:t>gubitak kontrole, neuspjeh, odbačenost od strane drugih...</a:t>
              </a:r>
              <a:endParaRPr lang="hr-HR" sz="1600" kern="1200" dirty="0"/>
            </a:p>
          </p:txBody>
        </p:sp>
      </p:grpSp>
    </p:spTree>
    <p:extLst>
      <p:ext uri="{BB962C8B-B14F-4D97-AF65-F5344CB8AC3E}">
        <p14:creationId xmlns:p14="http://schemas.microsoft.com/office/powerpoint/2010/main" val="3335553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24E97-4A1E-4F85-9944-9A103FEDE467}"/>
              </a:ext>
            </a:extLst>
          </p:cNvPr>
          <p:cNvSpPr>
            <a:spLocks noGrp="1"/>
          </p:cNvSpPr>
          <p:nvPr>
            <p:ph type="title"/>
          </p:nvPr>
        </p:nvSpPr>
        <p:spPr>
          <a:xfrm>
            <a:off x="1736035" y="624110"/>
            <a:ext cx="9768578" cy="1280890"/>
          </a:xfrm>
        </p:spPr>
        <p:txBody>
          <a:bodyPr>
            <a:normAutofit/>
          </a:bodyPr>
          <a:lstStyle/>
          <a:p>
            <a:r>
              <a:rPr lang="hr-HR" sz="2800" dirty="0"/>
              <a:t>Iskustva koja doprinose razvoju niskog samopoštovanja</a:t>
            </a:r>
          </a:p>
        </p:txBody>
      </p:sp>
      <p:sp>
        <p:nvSpPr>
          <p:cNvPr id="3" name="Content Placeholder 2">
            <a:extLst>
              <a:ext uri="{FF2B5EF4-FFF2-40B4-BE49-F238E27FC236}">
                <a16:creationId xmlns:a16="http://schemas.microsoft.com/office/drawing/2014/main" id="{99784EAF-0E28-4B5D-B2B4-EA53D9F2D6F2}"/>
              </a:ext>
            </a:extLst>
          </p:cNvPr>
          <p:cNvSpPr>
            <a:spLocks noGrp="1"/>
          </p:cNvSpPr>
          <p:nvPr>
            <p:ph idx="1"/>
          </p:nvPr>
        </p:nvSpPr>
        <p:spPr>
          <a:xfrm>
            <a:off x="1828801" y="1523999"/>
            <a:ext cx="10137912" cy="4982817"/>
          </a:xfrm>
        </p:spPr>
        <p:txBody>
          <a:bodyPr>
            <a:normAutofit lnSpcReduction="10000"/>
          </a:bodyPr>
          <a:lstStyle/>
          <a:p>
            <a:r>
              <a:rPr lang="hr-HR" sz="2400" dirty="0"/>
              <a:t>RANA ISKUSTVA</a:t>
            </a:r>
          </a:p>
          <a:p>
            <a:pPr>
              <a:buFontTx/>
              <a:buChar char="-"/>
            </a:pPr>
            <a:r>
              <a:rPr lang="hr-HR" dirty="0"/>
              <a:t>Sustavno kažnjavanje, odbacivanje i zlostavljanje</a:t>
            </a:r>
          </a:p>
          <a:p>
            <a:pPr>
              <a:buFontTx/>
              <a:buChar char="-"/>
            </a:pPr>
            <a:r>
              <a:rPr lang="hr-HR" dirty="0"/>
              <a:t>Neispunjavanje roditeljskih očekivanja</a:t>
            </a:r>
          </a:p>
          <a:p>
            <a:pPr>
              <a:buFontTx/>
              <a:buChar char="-"/>
            </a:pPr>
            <a:r>
              <a:rPr lang="hr-HR" dirty="0"/>
              <a:t>Neispunjavanje očekivanja vršnjaka</a:t>
            </a:r>
          </a:p>
          <a:p>
            <a:pPr>
              <a:buFontTx/>
              <a:buChar char="-"/>
            </a:pPr>
            <a:r>
              <a:rPr lang="hr-HR" dirty="0"/>
              <a:t>Ispaštanje zbog tuđeg stresa</a:t>
            </a:r>
          </a:p>
          <a:p>
            <a:pPr>
              <a:buFontTx/>
              <a:buChar char="-"/>
            </a:pPr>
            <a:r>
              <a:rPr lang="hr-HR" dirty="0"/>
              <a:t>Pripadnost obitelji ili grupi koja je predmet predrasuda</a:t>
            </a:r>
          </a:p>
          <a:p>
            <a:pPr>
              <a:buFontTx/>
              <a:buChar char="-"/>
            </a:pPr>
            <a:r>
              <a:rPr lang="hr-HR" dirty="0"/>
              <a:t>Nedostatak pozitivnih stvari (pažnje, topline, interesa...)</a:t>
            </a:r>
          </a:p>
          <a:p>
            <a:pPr>
              <a:buFontTx/>
              <a:buChar char="-"/>
            </a:pPr>
            <a:r>
              <a:rPr lang="hr-HR" dirty="0"/>
              <a:t>„Čudak” u obitelji</a:t>
            </a:r>
          </a:p>
          <a:p>
            <a:pPr>
              <a:buFontTx/>
              <a:buChar char="-"/>
            </a:pPr>
            <a:r>
              <a:rPr lang="hr-HR" dirty="0"/>
              <a:t>„Čudak” u školi</a:t>
            </a:r>
          </a:p>
          <a:p>
            <a:pPr>
              <a:buFontTx/>
              <a:buChar char="-"/>
            </a:pPr>
            <a:endParaRPr lang="hr-HR" sz="2400" dirty="0"/>
          </a:p>
          <a:p>
            <a:r>
              <a:rPr lang="hr-HR" sz="2400" dirty="0"/>
              <a:t>KASNIJA ISKUSTVA</a:t>
            </a:r>
          </a:p>
          <a:p>
            <a:pPr>
              <a:buFontTx/>
              <a:buChar char="-"/>
            </a:pPr>
            <a:r>
              <a:rPr lang="hr-HR" dirty="0"/>
              <a:t>Iskustva bullinga na radnom mjestu, izloženost traumatskim iskustvima, trajan stres ili oskudica...</a:t>
            </a:r>
          </a:p>
          <a:p>
            <a:pPr>
              <a:buFontTx/>
              <a:buChar char="-"/>
            </a:pPr>
            <a:endParaRPr lang="hr-HR" sz="2000" dirty="0"/>
          </a:p>
        </p:txBody>
      </p:sp>
    </p:spTree>
    <p:extLst>
      <p:ext uri="{BB962C8B-B14F-4D97-AF65-F5344CB8AC3E}">
        <p14:creationId xmlns:p14="http://schemas.microsoft.com/office/powerpoint/2010/main" val="700591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911E1-EB7F-407F-9BEB-D1C5E9B6BFE6}"/>
              </a:ext>
            </a:extLst>
          </p:cNvPr>
          <p:cNvSpPr>
            <a:spLocks noGrp="1"/>
          </p:cNvSpPr>
          <p:nvPr>
            <p:ph type="title"/>
          </p:nvPr>
        </p:nvSpPr>
        <p:spPr>
          <a:xfrm>
            <a:off x="2592925" y="624110"/>
            <a:ext cx="8911687" cy="1058916"/>
          </a:xfrm>
        </p:spPr>
        <p:txBody>
          <a:bodyPr>
            <a:normAutofit/>
          </a:bodyPr>
          <a:lstStyle/>
          <a:p>
            <a:r>
              <a:rPr lang="hr-HR" sz="2800" dirty="0"/>
              <a:t>Nisko samopoštovanje: </a:t>
            </a:r>
            <a:br>
              <a:rPr lang="hr-HR" sz="2800" dirty="0"/>
            </a:br>
            <a:r>
              <a:rPr lang="hr-HR" sz="2800" dirty="0"/>
              <a:t>Pristranosti u mišljenju</a:t>
            </a:r>
          </a:p>
        </p:txBody>
      </p:sp>
      <p:graphicFrame>
        <p:nvGraphicFramePr>
          <p:cNvPr id="4" name="Content Placeholder 3">
            <a:extLst>
              <a:ext uri="{FF2B5EF4-FFF2-40B4-BE49-F238E27FC236}">
                <a16:creationId xmlns:a16="http://schemas.microsoft.com/office/drawing/2014/main" id="{6DD407F7-72DE-4DF6-A039-DEB5F6B83346}"/>
              </a:ext>
            </a:extLst>
          </p:cNvPr>
          <p:cNvGraphicFramePr>
            <a:graphicFrameLocks noGrp="1"/>
          </p:cNvGraphicFramePr>
          <p:nvPr>
            <p:ph idx="1"/>
            <p:extLst>
              <p:ext uri="{D42A27DB-BD31-4B8C-83A1-F6EECF244321}">
                <p14:modId xmlns:p14="http://schemas.microsoft.com/office/powerpoint/2010/main" val="2638087520"/>
              </p:ext>
            </p:extLst>
          </p:nvPr>
        </p:nvGraphicFramePr>
        <p:xfrm>
          <a:off x="4124739" y="2301742"/>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Arrow: Bent 4">
            <a:extLst>
              <a:ext uri="{FF2B5EF4-FFF2-40B4-BE49-F238E27FC236}">
                <a16:creationId xmlns:a16="http://schemas.microsoft.com/office/drawing/2014/main" id="{11AC9E68-4DDC-4208-82BB-3C047399F649}"/>
              </a:ext>
            </a:extLst>
          </p:cNvPr>
          <p:cNvSpPr/>
          <p:nvPr/>
        </p:nvSpPr>
        <p:spPr>
          <a:xfrm rot="16200000">
            <a:off x="4111622" y="3985459"/>
            <a:ext cx="695474" cy="2345633"/>
          </a:xfrm>
          <a:prstGeom prst="ben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
        <p:nvSpPr>
          <p:cNvPr id="6" name="Rectangle: Rounded Corners 5">
            <a:extLst>
              <a:ext uri="{FF2B5EF4-FFF2-40B4-BE49-F238E27FC236}">
                <a16:creationId xmlns:a16="http://schemas.microsoft.com/office/drawing/2014/main" id="{5D3BFB71-EDF8-42EF-B806-7D3A988CE36D}"/>
              </a:ext>
            </a:extLst>
          </p:cNvPr>
          <p:cNvSpPr/>
          <p:nvPr/>
        </p:nvSpPr>
        <p:spPr>
          <a:xfrm>
            <a:off x="2108754" y="3843130"/>
            <a:ext cx="2888974" cy="6954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400" dirty="0"/>
              <a:t>Negativna pristranost u vjerovanjima o samom sebi</a:t>
            </a:r>
          </a:p>
        </p:txBody>
      </p:sp>
      <p:sp>
        <p:nvSpPr>
          <p:cNvPr id="8" name="Arrow: Bent 7">
            <a:extLst>
              <a:ext uri="{FF2B5EF4-FFF2-40B4-BE49-F238E27FC236}">
                <a16:creationId xmlns:a16="http://schemas.microsoft.com/office/drawing/2014/main" id="{909F2D85-62B7-4DFD-82A2-24152B815BA4}"/>
              </a:ext>
            </a:extLst>
          </p:cNvPr>
          <p:cNvSpPr/>
          <p:nvPr/>
        </p:nvSpPr>
        <p:spPr>
          <a:xfrm>
            <a:off x="3286542" y="2613661"/>
            <a:ext cx="2345633" cy="815340"/>
          </a:xfrm>
          <a:prstGeom prst="bentArrow">
            <a:avLst>
              <a:gd name="adj1" fmla="val 23349"/>
              <a:gd name="adj2" fmla="val 25000"/>
              <a:gd name="adj3" fmla="val 25000"/>
              <a:gd name="adj4" fmla="val 43750"/>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Tree>
    <p:extLst>
      <p:ext uri="{BB962C8B-B14F-4D97-AF65-F5344CB8AC3E}">
        <p14:creationId xmlns:p14="http://schemas.microsoft.com/office/powerpoint/2010/main" val="336763672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361</TotalTime>
  <Words>2601</Words>
  <Application>Microsoft Office PowerPoint</Application>
  <PresentationFormat>Widescreen</PresentationFormat>
  <Paragraphs>366</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Century Gothic</vt:lpstr>
      <vt:lpstr>Wingdings</vt:lpstr>
      <vt:lpstr>Wingdings 3</vt:lpstr>
      <vt:lpstr>Wisp</vt:lpstr>
      <vt:lpstr>BKT niskog samopoštovanja</vt:lpstr>
      <vt:lpstr>Sadržaj</vt:lpstr>
      <vt:lpstr>Što je samopoštovanje?</vt:lpstr>
      <vt:lpstr>Utjecaj niskog samopoštovanja na osobu</vt:lpstr>
      <vt:lpstr>Utjecaj niskog samopoštovanja na život</vt:lpstr>
      <vt:lpstr>Varijacije u utjecaju niskog samopoštovanja na osobu</vt:lpstr>
      <vt:lpstr>Kako se razvija nisko samopoštovanje?</vt:lpstr>
      <vt:lpstr>Iskustva koja doprinose razvoju niskog samopoštovanja</vt:lpstr>
      <vt:lpstr>Nisko samopoštovanje:  Pristranosti u mišljenju</vt:lpstr>
      <vt:lpstr>Što održava nisko samopoštovanje?</vt:lpstr>
      <vt:lpstr>PowerPoint Presentation</vt:lpstr>
      <vt:lpstr>PowerPoint Presentation</vt:lpstr>
      <vt:lpstr>BKT TEHNIKE PREVLADAVANJA NISKOG SAMOPOŠTOVANJA </vt:lpstr>
      <vt:lpstr>Testiranje anksioznih pretpostavki</vt:lpstr>
      <vt:lpstr>Testiranje anksioznih pretpostavki</vt:lpstr>
      <vt:lpstr>PowerPoint Presentation</vt:lpstr>
      <vt:lpstr>Suzbijanje samokritičnosti</vt:lpstr>
      <vt:lpstr>PowerPoint Presentation</vt:lpstr>
      <vt:lpstr>Jačanje samoprihvaćanja</vt:lpstr>
      <vt:lpstr>Pitanja za identifikaciju jakih strana osobe</vt:lpstr>
      <vt:lpstr>Promjena pravila</vt:lpstr>
      <vt:lpstr>Promjena pravila</vt:lpstr>
      <vt:lpstr>Testiranje i usvajanje novog pravila</vt:lpstr>
      <vt:lpstr>Promjena (prilagodba) bazičnih vjerovanja</vt:lpstr>
      <vt:lpstr>PowerPoint Presentation</vt:lpstr>
      <vt:lpstr>Integracija i planiranje budućnosti</vt:lpstr>
      <vt:lpstr>Pitanja za izradu akcijskog plana</vt:lpstr>
      <vt:lpstr>Hvala na pažnji!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BKT niskog samopoštovanja</dc:title>
  <dc:creator>Davor Vinkovic</dc:creator>
  <cp:lastModifiedBy>Davor Vinkovic</cp:lastModifiedBy>
  <cp:revision>40</cp:revision>
  <dcterms:created xsi:type="dcterms:W3CDTF">2019-01-04T14:08:25Z</dcterms:created>
  <dcterms:modified xsi:type="dcterms:W3CDTF">2019-01-14T10:50:56Z</dcterms:modified>
</cp:coreProperties>
</file>