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CC"/>
    <a:srgbClr val="FFCC66"/>
    <a:srgbClr val="FFCC00"/>
    <a:srgbClr val="CC3399"/>
    <a:srgbClr val="FF0066"/>
    <a:srgbClr val="FF99FF"/>
    <a:srgbClr val="FF9900"/>
    <a:srgbClr val="FF66CC"/>
    <a:srgbClr val="00FF00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90F99-DF52-46B8-85A8-081B0DDDE69C}" type="datetimeFigureOut">
              <a:rPr lang="sr-Latn-CS" smtClean="0"/>
              <a:pPr/>
              <a:t>4.1.2019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30562-ACC4-4B11-95B6-0553224A8E1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772400" cy="1470025"/>
          </a:xfrm>
        </p:spPr>
        <p:txBody>
          <a:bodyPr>
            <a:normAutofit/>
          </a:bodyPr>
          <a:lstStyle/>
          <a:p>
            <a:r>
              <a:rPr lang="hr-HR" sz="4800" b="1" dirty="0" smtClean="0"/>
              <a:t>BAZIČNA VJEROVANJA</a:t>
            </a:r>
            <a:endParaRPr lang="hr-HR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0320"/>
          </a:xfrm>
        </p:spPr>
        <p:txBody>
          <a:bodyPr/>
          <a:lstStyle/>
          <a:p>
            <a:pPr algn="r"/>
            <a:r>
              <a:rPr lang="hr-HR" sz="2400" dirty="0" smtClean="0">
                <a:solidFill>
                  <a:schemeClr val="tx1"/>
                </a:solidFill>
              </a:rPr>
              <a:t>Angiada Prskalo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sz="1200" dirty="0" smtClean="0">
                <a:solidFill>
                  <a:schemeClr val="tx1"/>
                </a:solidFill>
              </a:rPr>
              <a:t>Osijek, siječanj 2019.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27649" name="Picture 1" descr="C:\Users\HP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500042"/>
            <a:ext cx="5357850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rgbClr val="00B050"/>
                </a:solidFill>
              </a:rPr>
              <a:t>MODIFICIRANJE BV I JAČANJE NOVIH</a:t>
            </a:r>
            <a:endParaRPr lang="hr-HR" sz="4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840303"/>
          </a:xfrm>
        </p:spPr>
        <p:txBody>
          <a:bodyPr>
            <a:normAutofit/>
          </a:bodyPr>
          <a:lstStyle/>
          <a:p>
            <a:pPr algn="ctr"/>
            <a:r>
              <a:rPr lang="hr-HR" b="1" dirty="0">
                <a:solidFill>
                  <a:srgbClr val="00B050"/>
                </a:solidFill>
              </a:rPr>
              <a:t>Sokratovski dijalog</a:t>
            </a: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Istraživanje prednosti </a:t>
            </a:r>
            <a:r>
              <a:rPr lang="hr-HR" b="1" dirty="0" smtClean="0">
                <a:solidFill>
                  <a:srgbClr val="00B050"/>
                </a:solidFill>
              </a:rPr>
              <a:t>i nedostataka</a:t>
            </a:r>
            <a:endParaRPr lang="hr-HR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</a:t>
            </a:r>
            <a:r>
              <a:rPr lang="hr-HR" b="1" dirty="0" smtClean="0">
                <a:solidFill>
                  <a:srgbClr val="00B050"/>
                </a:solidFill>
              </a:rPr>
              <a:t>Racionalno-emocionalno igranje </a:t>
            </a:r>
            <a:r>
              <a:rPr lang="hr-HR" b="1" dirty="0">
                <a:solidFill>
                  <a:srgbClr val="00B050"/>
                </a:solidFill>
              </a:rPr>
              <a:t>uloga</a:t>
            </a: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Ponašanja kao da</a:t>
            </a: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Ponašajni eksperiment</a:t>
            </a: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Samootkrivanje</a:t>
            </a:r>
          </a:p>
          <a:p>
            <a:pPr algn="ctr">
              <a:buNone/>
            </a:pPr>
            <a:r>
              <a:rPr lang="hr-HR" b="1" dirty="0">
                <a:solidFill>
                  <a:srgbClr val="00B050"/>
                </a:solidFill>
              </a:rPr>
              <a:t>• Kognitivni kontinuum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MODIFICIRANJE BV I JAČANJE NOVIH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Obrazac bazičnog </a:t>
            </a:r>
            <a:r>
              <a:rPr lang="hr-HR" b="1" dirty="0" smtClean="0">
                <a:solidFill>
                  <a:srgbClr val="FF0000"/>
                </a:solidFill>
              </a:rPr>
              <a:t>vjerovanja</a:t>
            </a:r>
          </a:p>
          <a:p>
            <a:pPr algn="ctr"/>
            <a:r>
              <a:rPr lang="hr-HR" b="1" dirty="0" smtClean="0">
                <a:solidFill>
                  <a:srgbClr val="FF0000"/>
                </a:solidFill>
              </a:rPr>
              <a:t>Korištenje </a:t>
            </a:r>
            <a:r>
              <a:rPr lang="hr-HR" b="1" dirty="0">
                <a:solidFill>
                  <a:srgbClr val="FF0000"/>
                </a:solidFill>
              </a:rPr>
              <a:t>ekstremnog </a:t>
            </a:r>
            <a:r>
              <a:rPr lang="hr-HR" b="1" dirty="0" smtClean="0">
                <a:solidFill>
                  <a:srgbClr val="FF0000"/>
                </a:solidFill>
              </a:rPr>
              <a:t>kontrasta</a:t>
            </a:r>
          </a:p>
          <a:p>
            <a:pPr algn="ctr"/>
            <a:r>
              <a:rPr lang="hr-HR" b="1" dirty="0" smtClean="0">
                <a:solidFill>
                  <a:srgbClr val="FF0000"/>
                </a:solidFill>
              </a:rPr>
              <a:t>Stvaranje metafora</a:t>
            </a:r>
          </a:p>
          <a:p>
            <a:pPr algn="ctr"/>
            <a:r>
              <a:rPr lang="hr-HR" b="1" dirty="0" smtClean="0">
                <a:solidFill>
                  <a:srgbClr val="FF0000"/>
                </a:solidFill>
              </a:rPr>
              <a:t>Povijesno </a:t>
            </a:r>
            <a:r>
              <a:rPr lang="hr-HR" b="1" dirty="0">
                <a:solidFill>
                  <a:srgbClr val="FF0000"/>
                </a:solidFill>
              </a:rPr>
              <a:t>testiranje </a:t>
            </a:r>
            <a:r>
              <a:rPr lang="hr-HR" b="1" dirty="0" smtClean="0">
                <a:solidFill>
                  <a:srgbClr val="FF0000"/>
                </a:solidFill>
              </a:rPr>
              <a:t>bazičnog vjerovanja</a:t>
            </a:r>
          </a:p>
          <a:p>
            <a:pPr algn="ctr"/>
            <a:r>
              <a:rPr lang="hr-HR" b="1" dirty="0" smtClean="0">
                <a:solidFill>
                  <a:srgbClr val="FF0000"/>
                </a:solidFill>
              </a:rPr>
              <a:t>Restrukturiranje </a:t>
            </a:r>
            <a:r>
              <a:rPr lang="hr-HR" b="1" dirty="0">
                <a:solidFill>
                  <a:srgbClr val="FF0000"/>
                </a:solidFill>
              </a:rPr>
              <a:t>ranih </a:t>
            </a:r>
            <a:r>
              <a:rPr lang="hr-HR" b="1" dirty="0" smtClean="0">
                <a:solidFill>
                  <a:srgbClr val="FF0000"/>
                </a:solidFill>
              </a:rPr>
              <a:t>sjećanja </a:t>
            </a:r>
          </a:p>
          <a:p>
            <a:pPr algn="ctr"/>
            <a:r>
              <a:rPr lang="hr-HR" b="1" dirty="0" smtClean="0">
                <a:solidFill>
                  <a:srgbClr val="FF0000"/>
                </a:solidFill>
              </a:rPr>
              <a:t>Kartice </a:t>
            </a:r>
            <a:r>
              <a:rPr lang="hr-HR" b="1" dirty="0">
                <a:solidFill>
                  <a:srgbClr val="FF0000"/>
                </a:solidFill>
              </a:rPr>
              <a:t>za suočavanje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hr-HR" sz="4000" dirty="0" smtClean="0"/>
              <a:t>OBRAZAC BAZIČNOG VJEROVANJA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S obrascem bazičnog vjerovanja počinje se kada je klijent uspješno naučio proces vrednovanja i mijenjanja automatskih misli.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Gornji dio obrasca vodi klijenta prema identifikaciji i procjenjivanju stupnja uvjerenosti u ‘’staro’’ disfunkcionalno vjerovanje i u ‘’novo’’ adaptivnije vjerovanje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Donji dio ispunjava klijent i na seansi i za domaću zadaću dok opaža djelovanje svojih vjerovanja i oblikuje dokaze koji podržavajo ‘’novo’’ vjerovanje.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Nakon toga traže se dokazi na lijevoj strani,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proturječe</a:t>
            </a:r>
            <a:r>
              <a:rPr lang="en-GB" dirty="0" smtClean="0"/>
              <a:t> </a:t>
            </a:r>
            <a:r>
              <a:rPr lang="en-GB" dirty="0" err="1" smtClean="0"/>
              <a:t>klijentovom</a:t>
            </a:r>
            <a:r>
              <a:rPr lang="en-GB" dirty="0" smtClean="0"/>
              <a:t> </a:t>
            </a:r>
            <a:r>
              <a:rPr lang="en-GB" dirty="0" err="1" smtClean="0"/>
              <a:t>vjerovanju</a:t>
            </a:r>
            <a:r>
              <a:rPr lang="hr-HR" dirty="0" smtClean="0"/>
              <a:t>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27000" contrast="36000"/>
          </a:blip>
          <a:srcRect/>
          <a:stretch>
            <a:fillRect/>
          </a:stretch>
        </p:blipFill>
        <p:spPr bwMode="auto">
          <a:xfrm>
            <a:off x="1142976" y="0"/>
            <a:ext cx="64294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hr-HR" sz="3200" dirty="0" smtClean="0"/>
              <a:t>NAČINI KAKO POMOĆI KLIJENTU DA PRONAĐE PODATKE ZA LIJEVU STRANU OBRASCA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dirty="0" smtClean="0"/>
              <a:t>Možete li se sjetiti nekoga koga smatrate da je </a:t>
            </a:r>
            <a:r>
              <a:rPr lang="hr-HR" sz="2400" i="1" dirty="0" smtClean="0"/>
              <a:t>uglavnom adekvatan?</a:t>
            </a:r>
            <a:r>
              <a:rPr lang="hr-HR" sz="2400" dirty="0" smtClean="0"/>
              <a:t>  Tko bi to bio? Bi li ta osoba bila adekvatna da je napravila ono što ste vi napravili?</a:t>
            </a:r>
          </a:p>
          <a:p>
            <a:r>
              <a:rPr lang="hr-HR" sz="2400" dirty="0" smtClean="0"/>
              <a:t>Koje podatke bi neka </a:t>
            </a:r>
            <a:r>
              <a:rPr lang="hr-HR" sz="2400" i="1" dirty="0" smtClean="0"/>
              <a:t>druga relevantna osoba </a:t>
            </a:r>
            <a:r>
              <a:rPr lang="hr-HR" sz="2400" dirty="0" smtClean="0"/>
              <a:t>navela kao pozitivne dokaze; Što ste danas napravili što bih ja smatrao adekvatnim?</a:t>
            </a:r>
          </a:p>
          <a:p>
            <a:r>
              <a:rPr lang="hr-HR" sz="2400" dirty="0" smtClean="0"/>
              <a:t>Usporedba s </a:t>
            </a:r>
            <a:r>
              <a:rPr lang="hr-HR" sz="2400" i="1" dirty="0" smtClean="0"/>
              <a:t>hipotetički negativnim modelom</a:t>
            </a:r>
            <a:r>
              <a:rPr lang="hr-HR" sz="2400" dirty="0" smtClean="0"/>
              <a:t>: Bi li neadekvatna osoba mogla završiti seminar? Bi li neadekvatna osoba dospjela dotle gdje ste vi došli?</a:t>
            </a:r>
          </a:p>
          <a:p>
            <a:r>
              <a:rPr lang="hr-HR" sz="2400" dirty="0" smtClean="0"/>
              <a:t>Ispuniti obrazac na početku seanse i pitati: Kada ste vjerovali najmanje snažno u svoju neadekvatnost, što se dogodilo? Trebamo li to staviti na dnevni red?</a:t>
            </a:r>
          </a:p>
          <a:p>
            <a:endParaRPr lang="hr-H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hr-HR" sz="3200" dirty="0" smtClean="0"/>
              <a:t>EKSTREMNI KONTRAST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Usporedba s nekom stvarnom ili zamišljenom osobom koja je na negativnom ekstremu kvalitete povezane s klijentovim BV.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/>
              <a:t>T: </a:t>
            </a:r>
            <a:r>
              <a:rPr lang="hr-HR" i="1" dirty="0"/>
              <a:t>Pitam se poznajete li nekog u školi stvarno neadekvatnog ili koji </a:t>
            </a:r>
            <a:r>
              <a:rPr lang="hr-HR" i="1" dirty="0" smtClean="0"/>
              <a:t>se barem </a:t>
            </a:r>
            <a:r>
              <a:rPr lang="hr-HR" i="1" dirty="0"/>
              <a:t>ponaša neadekvatno?</a:t>
            </a:r>
          </a:p>
          <a:p>
            <a:pPr>
              <a:buNone/>
            </a:pPr>
            <a:r>
              <a:rPr lang="hr-HR" dirty="0"/>
              <a:t>K</a:t>
            </a:r>
            <a:r>
              <a:rPr lang="hr-HR" i="1" dirty="0"/>
              <a:t>: Postoji jedan momak iz doma koji nikad ne ide na predavanja niti </a:t>
            </a:r>
            <a:r>
              <a:rPr lang="hr-HR" i="1" dirty="0" smtClean="0"/>
              <a:t>išta radi</a:t>
            </a:r>
            <a:r>
              <a:rPr lang="hr-HR" i="1" dirty="0"/>
              <a:t>. Samo se zabavlja.</a:t>
            </a:r>
          </a:p>
          <a:p>
            <a:pPr>
              <a:buNone/>
            </a:pPr>
            <a:r>
              <a:rPr lang="pl-PL" dirty="0"/>
              <a:t>T</a:t>
            </a:r>
            <a:r>
              <a:rPr lang="pl-PL" i="1" dirty="0"/>
              <a:t>: Dobro, u usporedbi s njim, koliko ste vi neadekvatni?</a:t>
            </a:r>
          </a:p>
          <a:p>
            <a:pPr>
              <a:buNone/>
            </a:pPr>
            <a:r>
              <a:rPr lang="hr-HR" dirty="0"/>
              <a:t>K</a:t>
            </a:r>
            <a:r>
              <a:rPr lang="hr-HR" i="1" dirty="0"/>
              <a:t>: Ne puno.</a:t>
            </a:r>
          </a:p>
          <a:p>
            <a:pPr>
              <a:buNone/>
            </a:pPr>
            <a:r>
              <a:rPr lang="hr-HR" dirty="0"/>
              <a:t>T</a:t>
            </a:r>
            <a:r>
              <a:rPr lang="hr-HR" i="1" dirty="0"/>
              <a:t>: Da ste stvarno neadekvatna osoba što biste drugačije radili?</a:t>
            </a:r>
          </a:p>
          <a:p>
            <a:pPr>
              <a:buNone/>
            </a:pPr>
            <a:r>
              <a:rPr lang="hr-HR" dirty="0"/>
              <a:t>K</a:t>
            </a:r>
            <a:r>
              <a:rPr lang="hr-HR" i="1" dirty="0"/>
              <a:t>: Vjerojatno bi napustila fakultet, lutala okolo cijeli dan, ne radila </a:t>
            </a:r>
            <a:r>
              <a:rPr lang="hr-HR" i="1" dirty="0" smtClean="0"/>
              <a:t>ništa </a:t>
            </a:r>
            <a:r>
              <a:rPr lang="fi-FI" i="1" dirty="0" smtClean="0"/>
              <a:t>korisno</a:t>
            </a:r>
            <a:r>
              <a:rPr lang="fi-FI" i="1" dirty="0"/>
              <a:t>, ne bih imala prijatelje ...</a:t>
            </a:r>
          </a:p>
          <a:p>
            <a:pPr>
              <a:buNone/>
            </a:pPr>
            <a:r>
              <a:rPr lang="hr-HR" dirty="0"/>
              <a:t>T</a:t>
            </a:r>
            <a:r>
              <a:rPr lang="hr-HR" i="1" dirty="0"/>
              <a:t>: Koliko ste blizu toga sada?</a:t>
            </a:r>
          </a:p>
          <a:p>
            <a:pPr>
              <a:buNone/>
            </a:pPr>
            <a:r>
              <a:rPr lang="hr-HR" dirty="0"/>
              <a:t>K</a:t>
            </a:r>
            <a:r>
              <a:rPr lang="hr-HR" i="1" dirty="0"/>
              <a:t>: Uopće nisam.</a:t>
            </a:r>
            <a:endParaRPr lang="hr-HR" i="1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solidFill>
                  <a:schemeClr val="accent6">
                    <a:lumMod val="75000"/>
                  </a:schemeClr>
                </a:solidFill>
              </a:rPr>
              <a:t>STVARANJE METAFORA</a:t>
            </a:r>
            <a:endParaRPr lang="hr-HR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0070C0"/>
                </a:solidFill>
              </a:rPr>
              <a:t>Pomaže se klijentu da se distancira od bazičnog vjerovanja tako da razmatra različite situacije, metafore</a:t>
            </a:r>
          </a:p>
          <a:p>
            <a:endParaRPr lang="hr-HR" sz="2800" dirty="0" smtClean="0">
              <a:solidFill>
                <a:srgbClr val="0070C0"/>
              </a:solidFill>
            </a:endParaRPr>
          </a:p>
          <a:p>
            <a:r>
              <a:rPr lang="hr-HR" sz="2800" dirty="0" smtClean="0">
                <a:solidFill>
                  <a:srgbClr val="0070C0"/>
                </a:solidFill>
              </a:rPr>
              <a:t>Npr.: klijent vjeruje da je loš jer ga je kao dijete majka loše tretirala – korisno je razmatrati priču o Pepeljugi</a:t>
            </a:r>
          </a:p>
          <a:p>
            <a:endParaRPr lang="hr-HR" sz="28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Slikovni rezultat za cinderel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500570"/>
            <a:ext cx="2857520" cy="21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hr-HR" sz="3600" dirty="0" smtClean="0"/>
              <a:t>POVIJESNO TESTIRANJE BAZIČNOG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00174"/>
            <a:ext cx="8501122" cy="4929222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hr-HR" sz="2800" dirty="0" smtClean="0"/>
              <a:t>Istražujemo na koji je način vjerovanje nastalo i održalo se do sada</a:t>
            </a:r>
          </a:p>
          <a:p>
            <a:pPr marL="457200" indent="-457200">
              <a:spcBef>
                <a:spcPts val="2400"/>
              </a:spcBef>
              <a:buAutoNum type="arabicPeriod"/>
            </a:pPr>
            <a:r>
              <a:rPr lang="hr-HR" sz="2400" dirty="0" smtClean="0"/>
              <a:t>korak: </a:t>
            </a:r>
            <a:r>
              <a:rPr lang="en-GB" sz="2400" dirty="0" smtClean="0"/>
              <a:t>m</a:t>
            </a:r>
            <a:r>
              <a:rPr lang="hr-HR" sz="2400" dirty="0" smtClean="0"/>
              <a:t>ože se koristiti obrazac bazičnog vjerovanja i u njega na desnu stranu </a:t>
            </a:r>
            <a:r>
              <a:rPr lang="hr-HR" sz="2400" i="1" dirty="0" smtClean="0"/>
              <a:t>zapisivati uspomene iz ranog djetinjstva i ostalih životnih razdoblja</a:t>
            </a:r>
            <a:r>
              <a:rPr lang="hr-HR" sz="2400" dirty="0" smtClean="0"/>
              <a:t> koje su doprinijele bazičnom vjerovanju.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sv-SE" sz="2400" dirty="0" smtClean="0"/>
              <a:t>K</a:t>
            </a:r>
            <a:r>
              <a:rPr lang="sv-SE" sz="2400" dirty="0"/>
              <a:t>: </a:t>
            </a:r>
            <a:r>
              <a:rPr lang="sv-SE" sz="2400" i="1" dirty="0"/>
              <a:t>Sjećam se vrtića. Nešto sam radila sa slagalicama i </a:t>
            </a:r>
            <a:r>
              <a:rPr lang="sv-SE" sz="2400" i="1" dirty="0" smtClean="0"/>
              <a:t>učitelj</a:t>
            </a:r>
            <a:r>
              <a:rPr lang="hr-HR" sz="2400" i="1" dirty="0" smtClean="0"/>
              <a:t> </a:t>
            </a:r>
            <a:r>
              <a:rPr lang="pl-PL" sz="2400" i="1" dirty="0" smtClean="0"/>
              <a:t>je </a:t>
            </a:r>
            <a:r>
              <a:rPr lang="pl-PL" sz="2400" i="1" dirty="0"/>
              <a:t>vikao na mene. Plakala sam i plakala</a:t>
            </a:r>
            <a:r>
              <a:rPr lang="pl-PL" sz="2400" dirty="0"/>
              <a:t>.</a:t>
            </a:r>
            <a:endParaRPr lang="hr-HR" sz="2400" dirty="0" smtClean="0"/>
          </a:p>
          <a:p>
            <a:pPr>
              <a:spcBef>
                <a:spcPts val="2400"/>
              </a:spcBef>
              <a:buNone/>
            </a:pPr>
            <a:r>
              <a:rPr lang="hr-HR" sz="2400" dirty="0" smtClean="0"/>
              <a:t>2. korak: </a:t>
            </a:r>
            <a:r>
              <a:rPr lang="hr-HR" sz="2400" i="1" dirty="0" smtClean="0"/>
              <a:t>traženje i zapisivanje dokaza </a:t>
            </a:r>
            <a:r>
              <a:rPr lang="hr-HR" sz="2400" dirty="0" smtClean="0"/>
              <a:t>koji podržavaju novo pozitivno vjerovanje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POVIJESNO TESTIRANJE BAZIČNOG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2400"/>
              </a:spcBef>
              <a:buNone/>
            </a:pPr>
            <a:r>
              <a:rPr lang="hr-HR" sz="3600" dirty="0" smtClean="0"/>
              <a:t>3.korak: </a:t>
            </a:r>
            <a:r>
              <a:rPr lang="hr-HR" sz="3600" i="1" dirty="0" smtClean="0"/>
              <a:t>preoblikovanje</a:t>
            </a:r>
            <a:r>
              <a:rPr lang="hr-HR" sz="3600" dirty="0" smtClean="0"/>
              <a:t> svakog negativnog dokaza</a:t>
            </a:r>
          </a:p>
          <a:p>
            <a:pPr>
              <a:spcBef>
                <a:spcPts val="2400"/>
              </a:spcBef>
              <a:buNone/>
            </a:pPr>
            <a:endParaRPr lang="hr-HR" sz="3600" dirty="0" smtClean="0"/>
          </a:p>
          <a:p>
            <a:pPr>
              <a:buNone/>
            </a:pPr>
            <a:r>
              <a:rPr lang="hr-HR" sz="3600" dirty="0" smtClean="0"/>
              <a:t>4.korak: </a:t>
            </a:r>
            <a:r>
              <a:rPr lang="hr-HR" sz="3600" i="1" dirty="0" smtClean="0"/>
              <a:t>sažimanje</a:t>
            </a:r>
            <a:r>
              <a:rPr lang="hr-HR" sz="3600" dirty="0" smtClean="0"/>
              <a:t> svakog životnog razdoblja</a:t>
            </a:r>
          </a:p>
          <a:p>
            <a:pPr>
              <a:buNone/>
            </a:pPr>
            <a:endParaRPr lang="hr-HR" sz="3600" dirty="0" smtClean="0"/>
          </a:p>
          <a:p>
            <a:pPr>
              <a:buNone/>
            </a:pPr>
            <a:r>
              <a:rPr lang="hr-HR" sz="3100" b="1" dirty="0" smtClean="0"/>
              <a:t>Npr. godine srednje škole:</a:t>
            </a:r>
          </a:p>
          <a:p>
            <a:pPr>
              <a:buNone/>
            </a:pPr>
            <a:r>
              <a:rPr lang="pl-PL" sz="3100" dirty="0" smtClean="0"/>
              <a:t>K: </a:t>
            </a:r>
            <a:r>
              <a:rPr lang="pl-PL" sz="3100" i="1" dirty="0" smtClean="0"/>
              <a:t>Mnoge sam stvari radila kompetentno, od sporta,</a:t>
            </a:r>
          </a:p>
          <a:p>
            <a:pPr>
              <a:buNone/>
            </a:pPr>
            <a:r>
              <a:rPr lang="hr-HR" sz="3100" i="1" dirty="0" smtClean="0"/>
              <a:t>odgovornog ponašanja kod kuće, do dobrog uspjeha u</a:t>
            </a:r>
          </a:p>
          <a:p>
            <a:pPr>
              <a:buNone/>
            </a:pPr>
            <a:r>
              <a:rPr lang="hr-HR" sz="3100" i="1" dirty="0" smtClean="0"/>
              <a:t>školi. Istina je da nisam dobivala sve petice, da nisam bila</a:t>
            </a:r>
          </a:p>
          <a:p>
            <a:pPr>
              <a:buNone/>
            </a:pPr>
            <a:r>
              <a:rPr lang="pl-PL" sz="3100" i="1" dirty="0" smtClean="0"/>
              <a:t>dobra u svemu i zbog toga sam se ponekad osjećala</a:t>
            </a:r>
          </a:p>
          <a:p>
            <a:pPr>
              <a:buNone/>
            </a:pPr>
            <a:r>
              <a:rPr lang="hr-HR" sz="3100" i="1" dirty="0" smtClean="0"/>
              <a:t>neadekvatno, ali općenito sam bila adekvatna.</a:t>
            </a:r>
          </a:p>
          <a:p>
            <a:pPr>
              <a:spcBef>
                <a:spcPts val="2400"/>
              </a:spcBef>
              <a:buNone/>
            </a:pPr>
            <a:endParaRPr lang="hr-HR" sz="3100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hr-HR" sz="4000" dirty="0" smtClean="0"/>
              <a:t>RESTRUKTURIRANJE RANIH SJEĆANJA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2400"/>
              </a:spcBef>
            </a:pPr>
            <a:r>
              <a:rPr lang="hr-HR" dirty="0" smtClean="0"/>
              <a:t>Nekim klijentima potrebne su „emocionalne” ili „iskustvene” tehnike kojima im se pobuđuju osjećaji, npr</a:t>
            </a:r>
            <a:r>
              <a:rPr lang="hr-HR" dirty="0"/>
              <a:t>. tehnika igranja uloga (Gestalt</a:t>
            </a:r>
            <a:r>
              <a:rPr lang="hr-HR" dirty="0" smtClean="0"/>
              <a:t>)</a:t>
            </a:r>
          </a:p>
          <a:p>
            <a:pPr>
              <a:spcBef>
                <a:spcPts val="2400"/>
              </a:spcBef>
              <a:buNone/>
            </a:pPr>
            <a:endParaRPr lang="hr-HR" dirty="0"/>
          </a:p>
          <a:p>
            <a:r>
              <a:rPr lang="hr-HR" sz="3100" dirty="0"/>
              <a:t>1. identificiranje uznemirujuće situacije koja je </a:t>
            </a:r>
            <a:r>
              <a:rPr lang="hr-HR" sz="3100" dirty="0" smtClean="0"/>
              <a:t>povezana </a:t>
            </a:r>
            <a:r>
              <a:rPr lang="hr-HR" sz="3100" dirty="0"/>
              <a:t>s BV</a:t>
            </a:r>
          </a:p>
          <a:p>
            <a:r>
              <a:rPr lang="hr-HR" sz="3100" dirty="0"/>
              <a:t>2. pojačavanje klijentovih osjećaja usmjeravajući se na AM,</a:t>
            </a:r>
          </a:p>
          <a:p>
            <a:pPr>
              <a:buNone/>
            </a:pPr>
            <a:r>
              <a:rPr lang="hr-HR" sz="3100" dirty="0" smtClean="0"/>
              <a:t>          emocije </a:t>
            </a:r>
            <a:r>
              <a:rPr lang="hr-HR" sz="3100" dirty="0"/>
              <a:t>i somatske senzacije</a:t>
            </a:r>
          </a:p>
          <a:p>
            <a:r>
              <a:rPr lang="hr-HR" sz="3100" dirty="0"/>
              <a:t>3. identifikacija i ponovno proživljavanje ranijeg iskustva</a:t>
            </a:r>
          </a:p>
          <a:p>
            <a:r>
              <a:rPr lang="vi-VN" sz="3100" dirty="0">
                <a:latin typeface="Calibri" pitchFamily="34" charset="0"/>
              </a:rPr>
              <a:t>4. razgovor s "mlađim" dijelom pacijenta radi identifikacije</a:t>
            </a:r>
          </a:p>
          <a:p>
            <a:pPr>
              <a:buNone/>
            </a:pPr>
            <a:r>
              <a:rPr lang="hr-HR" sz="3100" dirty="0" smtClean="0"/>
              <a:t>         AM</a:t>
            </a:r>
            <a:r>
              <a:rPr lang="hr-HR" sz="3100" dirty="0"/>
              <a:t>, emocija i vjerovanja</a:t>
            </a:r>
          </a:p>
          <a:p>
            <a:r>
              <a:rPr lang="hr-HR" sz="3100" dirty="0"/>
              <a:t>5. razvijanje razumijevanja tog iskustva </a:t>
            </a:r>
            <a:r>
              <a:rPr lang="hr-HR" sz="3100" dirty="0" smtClean="0"/>
              <a:t>pomoću imaginacija, sokratovskog </a:t>
            </a:r>
            <a:r>
              <a:rPr lang="hr-HR" sz="3100" dirty="0"/>
              <a:t>dijalog </a:t>
            </a:r>
            <a:r>
              <a:rPr lang="hr-HR" sz="3100" dirty="0" smtClean="0"/>
              <a:t> i/ili </a:t>
            </a:r>
            <a:r>
              <a:rPr lang="hr-HR" sz="3100" dirty="0"/>
              <a:t>igranje </a:t>
            </a:r>
            <a:r>
              <a:rPr lang="hr-HR" sz="3100" dirty="0" smtClean="0"/>
              <a:t>uloga</a:t>
            </a:r>
            <a:endParaRPr lang="hr-HR" sz="3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hr-HR" dirty="0" smtClean="0"/>
              <a:t>BAZIČNA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75775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C</a:t>
            </a:r>
            <a:r>
              <a:rPr lang="hr-HR" dirty="0" smtClean="0"/>
              <a:t>entralne ideje o sebi </a:t>
            </a:r>
            <a:r>
              <a:rPr lang="hr-HR" dirty="0" smtClean="0">
                <a:sym typeface="Wingdings" pitchFamily="2" charset="2"/>
              </a:rPr>
              <a:t> </a:t>
            </a:r>
            <a:r>
              <a:rPr lang="hr-HR" dirty="0" smtClean="0"/>
              <a:t>razvijaju </a:t>
            </a:r>
            <a:r>
              <a:rPr lang="hr-HR" dirty="0"/>
              <a:t>se u </a:t>
            </a:r>
            <a:r>
              <a:rPr lang="hr-HR" dirty="0" smtClean="0"/>
              <a:t>djetinjstvu</a:t>
            </a:r>
          </a:p>
          <a:p>
            <a:pPr>
              <a:buNone/>
            </a:pPr>
            <a:endParaRPr lang="hr-HR" dirty="0"/>
          </a:p>
          <a:p>
            <a:pPr marL="514350" indent="-514350">
              <a:buAutoNum type="arabicPeriod"/>
            </a:pPr>
            <a:r>
              <a:rPr lang="hr-HR" dirty="0" smtClean="0"/>
              <a:t>pozitivna </a:t>
            </a:r>
            <a:r>
              <a:rPr lang="hr-HR" dirty="0"/>
              <a:t>bazična vjerovanja (PBV</a:t>
            </a:r>
            <a:r>
              <a:rPr lang="hr-HR" dirty="0" smtClean="0"/>
              <a:t>)</a:t>
            </a:r>
          </a:p>
          <a:p>
            <a:pPr marL="514350" indent="-514350">
              <a:buNone/>
            </a:pPr>
            <a:r>
              <a:rPr lang="en-GB" dirty="0" err="1" smtClean="0"/>
              <a:t>npr</a:t>
            </a:r>
            <a:r>
              <a:rPr lang="en-GB" dirty="0" smtClean="0"/>
              <a:t>.</a:t>
            </a:r>
            <a:r>
              <a:rPr lang="hr-HR" dirty="0" smtClean="0"/>
              <a:t>: </a:t>
            </a:r>
            <a:r>
              <a:rPr lang="hr-HR" i="1" dirty="0" smtClean="0"/>
              <a:t>„Ja sam voljen, ja sam vrijedan”.</a:t>
            </a:r>
          </a:p>
          <a:p>
            <a:pPr marL="514350" indent="-514350">
              <a:buNone/>
            </a:pPr>
            <a:endParaRPr lang="hr-HR" dirty="0"/>
          </a:p>
          <a:p>
            <a:pPr marL="514350" indent="-514350">
              <a:buAutoNum type="arabicPeriod" startAt="2"/>
            </a:pPr>
            <a:r>
              <a:rPr lang="sv-SE" dirty="0" smtClean="0"/>
              <a:t>negativna </a:t>
            </a:r>
            <a:r>
              <a:rPr lang="sv-SE" dirty="0"/>
              <a:t>bazična vjerovanja (NBV</a:t>
            </a:r>
            <a:r>
              <a:rPr lang="sv-SE" dirty="0" smtClean="0"/>
              <a:t>)</a:t>
            </a:r>
            <a:r>
              <a:rPr lang="pl-PL" dirty="0"/>
              <a:t> </a:t>
            </a:r>
            <a:r>
              <a:rPr lang="hr-HR" dirty="0" smtClean="0"/>
              <a:t>obično su opća,pregeneralizirana i apsolutna</a:t>
            </a:r>
          </a:p>
          <a:p>
            <a:pPr marL="514350" indent="-514350">
              <a:buNone/>
            </a:pPr>
            <a:endParaRPr lang="hr-HR" dirty="0" smtClean="0"/>
          </a:p>
          <a:p>
            <a:pPr>
              <a:buNone/>
            </a:pPr>
            <a:r>
              <a:rPr lang="pl-PL" dirty="0" smtClean="0">
                <a:sym typeface="Wingdings" pitchFamily="2" charset="2"/>
              </a:rPr>
              <a:t></a:t>
            </a:r>
            <a:r>
              <a:rPr lang="pl-PL" dirty="0" smtClean="0"/>
              <a:t>aktiviraju se </a:t>
            </a:r>
            <a:r>
              <a:rPr lang="pl-PL" dirty="0"/>
              <a:t>samo u određenim </a:t>
            </a:r>
            <a:r>
              <a:rPr lang="pl-PL" dirty="0" smtClean="0"/>
              <a:t>situacijama (psihički </a:t>
            </a:r>
            <a:r>
              <a:rPr lang="pl-PL" dirty="0"/>
              <a:t>stres) ili stalno kod osoba </a:t>
            </a:r>
            <a:r>
              <a:rPr lang="pl-PL" dirty="0" smtClean="0"/>
              <a:t>s </a:t>
            </a:r>
            <a:r>
              <a:rPr lang="hr-HR" dirty="0" smtClean="0"/>
              <a:t>poremećajem ličnosti</a:t>
            </a:r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RESTRUKTURIRANJE RANIH SJEĆANJA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 smtClean="0"/>
              <a:t>Na kraju se zapisuje staro vjerovanje aktivirano u sjećanju i novo vjerovanje te postotak uvjerenosti u isto, te se onda preslikava na sadašnju uznemirujuću situaciju i pomaže u stvaranju adaptivnijeg zaključka.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hr-HR" dirty="0" smtClean="0"/>
              <a:t>ZAKLJUČAK: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hr-HR" dirty="0" smtClean="0"/>
              <a:t>Bazična vjerovanja zahtijevaju konstantan i sustavan rad.</a:t>
            </a:r>
          </a:p>
          <a:p>
            <a:pPr>
              <a:spcBef>
                <a:spcPts val="2400"/>
              </a:spcBef>
            </a:pPr>
            <a:r>
              <a:rPr lang="hr-HR" dirty="0" smtClean="0"/>
              <a:t>Za rad s BV koristimo iste tehnike kao i za rad na AM i PV</a:t>
            </a:r>
            <a:r>
              <a:rPr lang="en-GB" dirty="0" smtClean="0"/>
              <a:t>,</a:t>
            </a:r>
            <a:r>
              <a:rPr lang="hr-HR" dirty="0" smtClean="0"/>
              <a:t> uz nekoliko </a:t>
            </a:r>
            <a:r>
              <a:rPr lang="en-GB" dirty="0" err="1" smtClean="0"/>
              <a:t>dodatnih</a:t>
            </a:r>
            <a:r>
              <a:rPr lang="en-GB" dirty="0" smtClean="0"/>
              <a:t> </a:t>
            </a:r>
            <a:r>
              <a:rPr lang="hr-HR" dirty="0" smtClean="0"/>
              <a:t>specijaliziranih tehnika.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accent6">
                    <a:lumMod val="75000"/>
                  </a:schemeClr>
                </a:solidFill>
              </a:rPr>
              <a:t>Hvala na pažnji!</a:t>
            </a:r>
            <a:br>
              <a:rPr lang="hr-HR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hr-H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30722" name="AutoShape 2" descr="Slikovni rezultat za ti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0724" name="AutoShape 4" descr="Slikovni rezultat za ti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0726" name="AutoShape 6" descr="Slikovni rezultat za ti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0728" name="AutoShape 8" descr="Slikovni rezultat za ti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0729" name="Picture 9" descr="C:\Users\HP\Desktop\preuzm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398120"/>
            <a:ext cx="7000924" cy="52455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58246" cy="1143000"/>
          </a:xfrm>
          <a:solidFill>
            <a:srgbClr val="FFCC00"/>
          </a:solidFill>
        </p:spPr>
        <p:txBody>
          <a:bodyPr/>
          <a:lstStyle/>
          <a:p>
            <a:r>
              <a:rPr lang="hr-HR" dirty="0" smtClean="0"/>
              <a:t>BAZIČNA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768865"/>
          </a:xfrm>
          <a:solidFill>
            <a:srgbClr val="FFCC66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hr-HR" sz="2800" u="sng" dirty="0" smtClean="0"/>
              <a:t>Tri kategorije negativnih bazičnih vjerovanja:</a:t>
            </a:r>
          </a:p>
          <a:p>
            <a:r>
              <a:rPr lang="hr-HR" sz="2800" dirty="0" smtClean="0"/>
              <a:t>povezana s bespomoćnošću</a:t>
            </a:r>
          </a:p>
          <a:p>
            <a:r>
              <a:rPr lang="hr-HR" sz="2800" dirty="0" smtClean="0"/>
              <a:t>povezana s nevoljenošću</a:t>
            </a:r>
          </a:p>
          <a:p>
            <a:r>
              <a:rPr lang="hr-HR" sz="2800" dirty="0" smtClean="0"/>
              <a:t>vjerovanja povezana s obje kategorije</a:t>
            </a:r>
          </a:p>
          <a:p>
            <a:pPr>
              <a:buNone/>
            </a:pPr>
            <a:endParaRPr lang="hr-HR" sz="2800" dirty="0" smtClean="0"/>
          </a:p>
          <a:p>
            <a:r>
              <a:rPr lang="hr-HR" sz="2700" dirty="0" smtClean="0"/>
              <a:t>Klijenti mogu imati NBV i o ljudima i svijetu</a:t>
            </a:r>
            <a:r>
              <a:rPr lang="en-GB" sz="2700" dirty="0" smtClean="0"/>
              <a:t>, </a:t>
            </a:r>
            <a:r>
              <a:rPr lang="en-GB" sz="2700" dirty="0" err="1" smtClean="0"/>
              <a:t>npr</a:t>
            </a:r>
            <a:r>
              <a:rPr lang="en-GB" sz="2700" dirty="0" smtClean="0"/>
              <a:t>.</a:t>
            </a:r>
            <a:r>
              <a:rPr lang="hr-HR" sz="2700" dirty="0" smtClean="0"/>
              <a:t>:</a:t>
            </a:r>
            <a:r>
              <a:rPr lang="hr-HR" sz="2700" i="1" dirty="0" smtClean="0"/>
              <a:t> „Svijet je pokvareno mjesto; Ljudi će me povrijediti.”</a:t>
            </a:r>
            <a:endParaRPr lang="hr-HR" sz="2700" i="1" dirty="0"/>
          </a:p>
          <a:p>
            <a:pPr>
              <a:buNone/>
            </a:pPr>
            <a:r>
              <a:rPr lang="hr-HR" sz="2700" i="1" dirty="0" smtClean="0">
                <a:sym typeface="Wingdings" pitchFamily="2" charset="2"/>
              </a:rPr>
              <a:t> </a:t>
            </a:r>
            <a:r>
              <a:rPr lang="hr-HR" sz="2700" dirty="0" smtClean="0"/>
              <a:t>i njih je potrebno vrednovati i modificirati</a:t>
            </a:r>
          </a:p>
          <a:p>
            <a:endParaRPr lang="hr-HR" sz="2800" dirty="0" smtClean="0"/>
          </a:p>
          <a:p>
            <a:endParaRPr lang="hr-HR" sz="2900" dirty="0"/>
          </a:p>
          <a:p>
            <a:endParaRPr lang="hr-HR" sz="29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FFCC"/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OTKRIVANJE I MIJENJANJE BAZIČNIH VJEROVANJA: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757758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Kategoriziranje bazičnog vjerovanja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Određivanje vrste bazičnog vjerovanja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Pokazuje svoje pretpostavke klijentu (slaganje/ne slaganje) i dodatno ih dorađuje informacijama iz klijentova djetinjstva ili aktualnih situacija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Edukacija klijenta općenito o bazičnim vjerovanjima i njegovim vlastitim specifičnim bazičnim vjerovanjima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hr-HR" dirty="0" smtClean="0"/>
              <a:t>Vrednovanje i modificiranje bazičnih vjerovanja; određivanje novog adaptivnog vjerovanja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KATEGORIZIRANJE BAZIČNIH VJEROVANJA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Ja sam bespomoćna</a:t>
            </a:r>
          </a:p>
          <a:p>
            <a:pPr lvl="0"/>
            <a:r>
              <a:rPr lang="hr-HR" dirty="0" smtClean="0"/>
              <a:t>Ja sam  nemoćna</a:t>
            </a:r>
          </a:p>
          <a:p>
            <a:pPr lvl="0"/>
            <a:endParaRPr lang="hr-HR" dirty="0" smtClean="0"/>
          </a:p>
          <a:p>
            <a:endParaRPr lang="hr-HR" dirty="0"/>
          </a:p>
        </p:txBody>
      </p:sp>
      <p:sp>
        <p:nvSpPr>
          <p:cNvPr id="7" name="Rectangle 6"/>
          <p:cNvSpPr/>
          <p:nvPr/>
        </p:nvSpPr>
        <p:spPr>
          <a:xfrm>
            <a:off x="571472" y="1714488"/>
            <a:ext cx="392909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BV bespomoćnosti</a:t>
            </a:r>
            <a:endParaRPr lang="hr-HR" b="1" dirty="0"/>
          </a:p>
        </p:txBody>
      </p:sp>
      <p:sp>
        <p:nvSpPr>
          <p:cNvPr id="9" name="Rectangle 8"/>
          <p:cNvSpPr/>
          <p:nvPr/>
        </p:nvSpPr>
        <p:spPr>
          <a:xfrm>
            <a:off x="4714876" y="1714488"/>
            <a:ext cx="3500462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BV nevoljenosti</a:t>
            </a:r>
            <a:endParaRPr lang="hr-HR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42910" y="2714620"/>
            <a:ext cx="3714776" cy="364333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hr-HR" b="1" dirty="0" smtClean="0"/>
              <a:t>Ja sam bespomoćna</a:t>
            </a:r>
          </a:p>
          <a:p>
            <a:pPr>
              <a:buFontTx/>
              <a:buChar char="-"/>
            </a:pPr>
            <a:r>
              <a:rPr lang="hr-HR" b="1" dirty="0" smtClean="0"/>
              <a:t>Ja sam nemoćna</a:t>
            </a:r>
          </a:p>
          <a:p>
            <a:pPr>
              <a:buFontTx/>
              <a:buChar char="-"/>
            </a:pPr>
            <a:r>
              <a:rPr lang="hr-HR" b="1" dirty="0" smtClean="0"/>
              <a:t>Ja sam slaba</a:t>
            </a:r>
          </a:p>
          <a:p>
            <a:pPr>
              <a:buFontTx/>
              <a:buChar char="-"/>
            </a:pPr>
            <a:r>
              <a:rPr lang="hr-HR" b="1" dirty="0" smtClean="0"/>
              <a:t>Nemam kontrolu</a:t>
            </a:r>
          </a:p>
          <a:p>
            <a:pPr>
              <a:buFontTx/>
              <a:buChar char="-"/>
            </a:pPr>
            <a:r>
              <a:rPr lang="hr-HR" b="1" dirty="0" smtClean="0"/>
              <a:t>Ja sam ranjiva</a:t>
            </a:r>
          </a:p>
          <a:p>
            <a:pPr>
              <a:buFontTx/>
              <a:buChar char="-"/>
            </a:pPr>
            <a:r>
              <a:rPr lang="hr-HR" b="1" dirty="0" smtClean="0"/>
              <a:t>Ja sam neadekvatna</a:t>
            </a:r>
          </a:p>
          <a:p>
            <a:pPr>
              <a:buFontTx/>
              <a:buChar char="-"/>
            </a:pPr>
            <a:r>
              <a:rPr lang="hr-HR" b="1" dirty="0" smtClean="0"/>
              <a:t>Ja sam neodgovorna</a:t>
            </a:r>
          </a:p>
          <a:p>
            <a:pPr>
              <a:buFontTx/>
              <a:buChar char="-"/>
            </a:pPr>
            <a:r>
              <a:rPr lang="hr-HR" b="1" dirty="0" smtClean="0"/>
              <a:t>Ja nisam poštiovana</a:t>
            </a:r>
          </a:p>
          <a:p>
            <a:pPr>
              <a:buFontTx/>
              <a:buChar char="-"/>
            </a:pPr>
            <a:r>
              <a:rPr lang="hr-HR" b="1" dirty="0" smtClean="0"/>
              <a:t>Ja sam neuspješna</a:t>
            </a:r>
          </a:p>
          <a:p>
            <a:pPr>
              <a:buFontTx/>
              <a:buChar char="-"/>
            </a:pPr>
            <a:r>
              <a:rPr lang="hr-HR" b="1" dirty="0" smtClean="0"/>
              <a:t>Nisam dovoljno dobra (u terminima postignuća)</a:t>
            </a:r>
          </a:p>
          <a:p>
            <a:pPr>
              <a:buFontTx/>
              <a:buChar char="-"/>
            </a:pPr>
            <a:endParaRPr lang="hr-HR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4714876" y="2714620"/>
            <a:ext cx="3429024" cy="37147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 smtClean="0"/>
              <a:t>-Mene se ne može voljeti</a:t>
            </a:r>
          </a:p>
          <a:p>
            <a:r>
              <a:rPr lang="hr-HR" b="1" dirty="0" smtClean="0"/>
              <a:t>-Ja se ne mogu svidjeti</a:t>
            </a:r>
          </a:p>
          <a:p>
            <a:r>
              <a:rPr lang="hr-HR" b="1" dirty="0" smtClean="0"/>
              <a:t>-Ja sam nepoželjna</a:t>
            </a:r>
          </a:p>
          <a:p>
            <a:pPr>
              <a:buFontTx/>
              <a:buChar char="-"/>
            </a:pPr>
            <a:r>
              <a:rPr lang="hr-HR" b="1" dirty="0" smtClean="0"/>
              <a:t>Ja sam neprivlačna</a:t>
            </a:r>
          </a:p>
          <a:p>
            <a:pPr>
              <a:buFontTx/>
              <a:buChar char="-"/>
            </a:pPr>
            <a:r>
              <a:rPr lang="hr-HR" b="1" dirty="0" smtClean="0"/>
              <a:t>Za mene se ne može brinuti</a:t>
            </a:r>
          </a:p>
          <a:p>
            <a:pPr>
              <a:buFontTx/>
              <a:buChar char="-"/>
            </a:pPr>
            <a:r>
              <a:rPr lang="hr-HR" b="1" dirty="0" smtClean="0"/>
              <a:t>Ja sam loša</a:t>
            </a:r>
          </a:p>
          <a:p>
            <a:pPr>
              <a:buFontTx/>
              <a:buChar char="-"/>
            </a:pPr>
            <a:r>
              <a:rPr lang="hr-HR" b="1" dirty="0" smtClean="0"/>
              <a:t>Ja sam bezvrijedna</a:t>
            </a:r>
          </a:p>
          <a:p>
            <a:pPr>
              <a:buFontTx/>
              <a:buChar char="-"/>
            </a:pPr>
            <a:r>
              <a:rPr lang="hr-HR" b="1" dirty="0" smtClean="0"/>
              <a:t>Nisam dovoljno dobra (da bi me drugi voljeli)</a:t>
            </a:r>
          </a:p>
          <a:p>
            <a:pPr>
              <a:buFontTx/>
              <a:buChar char="-"/>
            </a:pPr>
            <a:r>
              <a:rPr lang="hr-HR" b="1" dirty="0" smtClean="0"/>
              <a:t>Sigurno ću biti napuštena</a:t>
            </a:r>
          </a:p>
          <a:p>
            <a:pPr>
              <a:buFontTx/>
              <a:buChar char="-"/>
            </a:pPr>
            <a:r>
              <a:rPr lang="hr-HR" b="1" dirty="0" smtClean="0"/>
              <a:t>Sigurno ću biti sama</a:t>
            </a:r>
          </a:p>
          <a:p>
            <a:pPr>
              <a:buFontTx/>
              <a:buChar char="-"/>
            </a:pP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CC"/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IDENTIFICIRANJE BAZIČNIH VJEROVANJA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2185974" cy="3900502"/>
          </a:xfrm>
          <a:prstGeom prst="downArrow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hr-HR" sz="2000" b="1" dirty="0" smtClean="0">
                <a:solidFill>
                  <a:schemeClr val="bg1"/>
                </a:solidFill>
              </a:rPr>
              <a:t>Tehnika</a:t>
            </a:r>
          </a:p>
          <a:p>
            <a:pPr algn="ctr">
              <a:buNone/>
            </a:pPr>
            <a:r>
              <a:rPr lang="hr-HR" sz="2000" b="1" dirty="0">
                <a:solidFill>
                  <a:schemeClr val="bg1"/>
                </a:solidFill>
              </a:rPr>
              <a:t>s</a:t>
            </a:r>
            <a:r>
              <a:rPr lang="hr-HR" sz="2000" b="1" dirty="0" smtClean="0">
                <a:solidFill>
                  <a:schemeClr val="bg1"/>
                </a:solidFill>
              </a:rPr>
              <a:t>ilazne</a:t>
            </a:r>
          </a:p>
          <a:p>
            <a:pPr algn="ctr">
              <a:buNone/>
            </a:pPr>
            <a:r>
              <a:rPr lang="hr-HR" sz="2000" b="1" dirty="0" smtClean="0">
                <a:solidFill>
                  <a:schemeClr val="bg1"/>
                </a:solidFill>
              </a:rPr>
              <a:t>strelice</a:t>
            </a:r>
            <a:endParaRPr lang="hr-HR" sz="20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285984" y="1643050"/>
            <a:ext cx="2787792" cy="1728171"/>
          </a:xfrm>
          <a:prstGeom prst="ellipse">
            <a:avLst/>
          </a:prstGeom>
          <a:solidFill>
            <a:srgbClr val="7030A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b="1" dirty="0">
                <a:solidFill>
                  <a:schemeClr val="bg1"/>
                </a:solidFill>
              </a:rPr>
              <a:t>Traženje centralne teme u pacijentovim </a:t>
            </a:r>
            <a:r>
              <a:rPr lang="hr-HR" sz="2000" b="1" dirty="0" smtClean="0">
                <a:solidFill>
                  <a:schemeClr val="bg1"/>
                </a:solidFill>
              </a:rPr>
              <a:t>AM</a:t>
            </a:r>
            <a:endParaRPr lang="hr-HR" sz="2000" b="1" dirty="0">
              <a:solidFill>
                <a:schemeClr val="bg1"/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643438" y="2643182"/>
            <a:ext cx="4261103" cy="1872208"/>
          </a:xfrm>
          <a:prstGeom prst="cloudCallou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sz="2000" b="1" dirty="0" smtClean="0"/>
              <a:t>BV izražena </a:t>
            </a:r>
            <a:r>
              <a:rPr lang="hr-HR" sz="2000" b="1" dirty="0"/>
              <a:t>u obliku automatskih misli</a:t>
            </a:r>
          </a:p>
        </p:txBody>
      </p:sp>
      <p:sp>
        <p:nvSpPr>
          <p:cNvPr id="7" name="7-Point Star 6"/>
          <p:cNvSpPr/>
          <p:nvPr/>
        </p:nvSpPr>
        <p:spPr>
          <a:xfrm>
            <a:off x="2571736" y="3714752"/>
            <a:ext cx="2714644" cy="2571768"/>
          </a:xfrm>
          <a:prstGeom prst="star7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b="1" dirty="0" smtClean="0"/>
              <a:t>Direktno izazivanje BV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71570"/>
          </a:xfrm>
          <a:solidFill>
            <a:srgbClr val="FF9900"/>
          </a:solidFill>
        </p:spPr>
        <p:txBody>
          <a:bodyPr>
            <a:normAutofit/>
          </a:bodyPr>
          <a:lstStyle/>
          <a:p>
            <a:r>
              <a:rPr lang="hr-HR" sz="4000" dirty="0"/>
              <a:t>PREDSTAVLJANJE BV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329642" cy="5143536"/>
          </a:xfrm>
        </p:spPr>
        <p:txBody>
          <a:bodyPr>
            <a:normAutofit fontScale="70000" lnSpcReduction="20000"/>
          </a:bodyPr>
          <a:lstStyle/>
          <a:p>
            <a:r>
              <a:rPr lang="hr-HR" u="sng" dirty="0"/>
              <a:t>DIREKTNO IZNOŠENJE </a:t>
            </a:r>
            <a:r>
              <a:rPr lang="hr-HR" u="sng" dirty="0" smtClean="0"/>
              <a:t>KONCEPTUALIZACIJE</a:t>
            </a:r>
            <a:endParaRPr lang="hr-HR" u="sng" dirty="0"/>
          </a:p>
          <a:p>
            <a:pPr>
              <a:buNone/>
            </a:pPr>
            <a:r>
              <a:rPr lang="hr-HR" dirty="0"/>
              <a:t>T: </a:t>
            </a:r>
            <a:r>
              <a:rPr lang="hr-HR" i="1" dirty="0"/>
              <a:t>Razgovarali smo o brojnim različitim problemima u proteklih </a:t>
            </a:r>
            <a:r>
              <a:rPr lang="hr-HR" i="1" dirty="0" smtClean="0"/>
              <a:t>nekoliko tjedana</a:t>
            </a:r>
            <a:r>
              <a:rPr lang="hr-HR" i="1" dirty="0"/>
              <a:t>: o Vašem školskom postignuću, volontiranju, honorarnom </a:t>
            </a:r>
            <a:r>
              <a:rPr lang="hr-HR" i="1" dirty="0" smtClean="0"/>
              <a:t>poslu. Čini </a:t>
            </a:r>
            <a:r>
              <a:rPr lang="hr-HR" i="1" dirty="0"/>
              <a:t>se nekako da je u pozadini svih tih problema ideja koju imate o </a:t>
            </a:r>
            <a:r>
              <a:rPr lang="hr-HR" i="1" dirty="0" smtClean="0"/>
              <a:t>sebi da </a:t>
            </a:r>
            <a:r>
              <a:rPr lang="hr-HR" i="1" dirty="0"/>
              <a:t>ste neadekvatni. Je li to točno</a:t>
            </a:r>
            <a:r>
              <a:rPr lang="hr-HR" i="1" dirty="0" smtClean="0"/>
              <a:t>?</a:t>
            </a:r>
          </a:p>
          <a:p>
            <a:endParaRPr lang="hr-HR" dirty="0"/>
          </a:p>
          <a:p>
            <a:r>
              <a:rPr lang="hr-HR" u="sng" dirty="0"/>
              <a:t>PREGLED POVEZANIH AM</a:t>
            </a:r>
          </a:p>
          <a:p>
            <a:pPr>
              <a:buNone/>
            </a:pPr>
            <a:r>
              <a:rPr lang="hr-HR" dirty="0"/>
              <a:t>T: </a:t>
            </a:r>
            <a:r>
              <a:rPr lang="hr-HR" i="1" dirty="0" smtClean="0"/>
              <a:t>Sally, Možete </a:t>
            </a:r>
            <a:r>
              <a:rPr lang="hr-HR" i="1" dirty="0"/>
              <a:t>li vidjeti uobičajene teme u tim automatskim mislima koje ste </a:t>
            </a:r>
            <a:r>
              <a:rPr lang="hr-HR" i="1" dirty="0" smtClean="0"/>
              <a:t>imali u </a:t>
            </a:r>
            <a:r>
              <a:rPr lang="hr-HR" i="1" dirty="0"/>
              <a:t>različitim situacijama? </a:t>
            </a:r>
            <a:endParaRPr lang="hr-HR" i="1" dirty="0" smtClean="0"/>
          </a:p>
          <a:p>
            <a:pPr>
              <a:buNone/>
            </a:pPr>
            <a:endParaRPr lang="hr-HR" i="1" dirty="0" smtClean="0"/>
          </a:p>
          <a:p>
            <a:r>
              <a:rPr lang="hr-HR" u="sng" dirty="0"/>
              <a:t>DIJAGRAM KOGNITIVNE </a:t>
            </a:r>
            <a:r>
              <a:rPr lang="hr-HR" u="sng" dirty="0" smtClean="0"/>
              <a:t>KONCEPTUALIZACIJE (podaci iz djetinjstva)</a:t>
            </a:r>
            <a:endParaRPr lang="hr-HR" u="sng" dirty="0"/>
          </a:p>
          <a:p>
            <a:pPr>
              <a:buNone/>
            </a:pPr>
            <a:r>
              <a:rPr lang="hr-HR" dirty="0" smtClean="0"/>
              <a:t>T: </a:t>
            </a:r>
            <a:r>
              <a:rPr lang="hr-HR" i="1" dirty="0" smtClean="0"/>
              <a:t>Sjećate li se ovakvog osjećaja neadekvatnosti u nekim drugim trenucima vašeg života. Možda u djetinjstvu?</a:t>
            </a:r>
            <a:endParaRPr lang="hr-HR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hr-HR" sz="3600" dirty="0" smtClean="0"/>
              <a:t>EDUCIRANJE KLIJENTA O BAZIČNIM VJEROVANJIMA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329642" cy="5072098"/>
          </a:xfrm>
        </p:spPr>
        <p:txBody>
          <a:bodyPr>
            <a:normAutofit fontScale="47500" lnSpcReduction="20000"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hr-HR" sz="4200" dirty="0" smtClean="0"/>
              <a:t>O svojem bazičnom vjerovanju klijent treba znati slijedeće: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je to samo ideja, ne nužno i istina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u nju može vjerovati snažno, čak je i ‘’osjećati’’ točnom, a da ipak bude većinom ili potpuno netočna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se može provjeriti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ima korijenje u djetinjstvu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se održava ovisno o podržavajućoj shemi kojom se ignoriraju ili krivo tumače informacije koje mu proturječe</a:t>
            </a:r>
          </a:p>
          <a:p>
            <a:pPr marL="514350" indent="-514350">
              <a:spcBef>
                <a:spcPts val="1000"/>
              </a:spcBef>
              <a:buAutoNum type="arabicPeriod"/>
            </a:pPr>
            <a:r>
              <a:rPr lang="hr-HR" sz="4200" dirty="0" smtClean="0"/>
              <a:t>Kako postoje različite strategije kojima se te ideje mogu promijeniti kako bi klijent mogao vidjeti sebe na realističniji način</a:t>
            </a:r>
          </a:p>
          <a:p>
            <a:pPr marL="514350" indent="-514350">
              <a:spcBef>
                <a:spcPts val="1000"/>
              </a:spcBef>
              <a:buNone/>
            </a:pPr>
            <a:endParaRPr lang="hr-HR" sz="3600" dirty="0" smtClean="0"/>
          </a:p>
          <a:p>
            <a:pPr marL="514350" indent="-514350">
              <a:spcBef>
                <a:spcPts val="1000"/>
              </a:spcBef>
              <a:buNone/>
            </a:pPr>
            <a:endParaRPr lang="hr-HR" dirty="0" smtClean="0"/>
          </a:p>
          <a:p>
            <a:pPr>
              <a:buNone/>
            </a:pPr>
            <a:r>
              <a:rPr lang="hr-HR" sz="3400" b="1" dirty="0" smtClean="0"/>
              <a:t>Biblioterapija može pojačati rad na bazičnim vjerovanjima:</a:t>
            </a:r>
            <a:endParaRPr lang="hr-HR" sz="3400" b="1" dirty="0"/>
          </a:p>
          <a:p>
            <a:r>
              <a:rPr lang="hr-HR" sz="3400" dirty="0"/>
              <a:t>Zarobljenici vjerovanja (Prisoners of Belief, McKay i Fanning, 1991.)</a:t>
            </a:r>
          </a:p>
          <a:p>
            <a:r>
              <a:rPr lang="hr-HR" sz="3400" dirty="0"/>
              <a:t>Ponovno pronalaženje vašeg života (Reinventing Yout Life, Young i </a:t>
            </a:r>
            <a:r>
              <a:rPr lang="hr-HR" sz="3400" dirty="0" smtClean="0"/>
              <a:t>Klosko,1994</a:t>
            </a:r>
            <a:r>
              <a:rPr lang="hr-HR" sz="3400" dirty="0"/>
              <a:t>.).</a:t>
            </a:r>
          </a:p>
          <a:p>
            <a:pPr marL="514350" indent="-514350">
              <a:spcBef>
                <a:spcPts val="1000"/>
              </a:spcBef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99FF"/>
          </a:solidFill>
        </p:spPr>
        <p:txBody>
          <a:bodyPr>
            <a:normAutofit/>
          </a:bodyPr>
          <a:lstStyle/>
          <a:p>
            <a:r>
              <a:rPr lang="pt-BR" sz="3600" dirty="0"/>
              <a:t>MODIFICIRANJE BV I JAČANJE NOVIH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r>
              <a:rPr lang="hr-HR" sz="2800" dirty="0" smtClean="0"/>
              <a:t>Identificirajući NBV, terapeut u sebi razvija novo, realističnije i funkcionalnije vjerovanje i vodi pacijenta prema njemu.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472" y="3929066"/>
            <a:ext cx="3571900" cy="250033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hr-HR" b="1" dirty="0" smtClean="0"/>
              <a:t>Potpuno sam nevoljen</a:t>
            </a:r>
          </a:p>
          <a:p>
            <a:pPr marL="342900" indent="-342900">
              <a:buAutoNum type="arabicPeriod"/>
            </a:pPr>
            <a:r>
              <a:rPr lang="hr-HR" b="1" dirty="0" smtClean="0"/>
              <a:t>Ja sam loš</a:t>
            </a:r>
          </a:p>
          <a:p>
            <a:pPr marL="342900" indent="-342900">
              <a:buAutoNum type="arabicPeriod"/>
            </a:pPr>
            <a:r>
              <a:rPr lang="hr-HR" b="1" dirty="0" smtClean="0"/>
              <a:t>Ja sam nemoćan</a:t>
            </a:r>
          </a:p>
          <a:p>
            <a:pPr marL="342900" indent="-342900">
              <a:buAutoNum type="arabicPeriod"/>
            </a:pPr>
            <a:r>
              <a:rPr lang="hr-HR" b="1" dirty="0" smtClean="0"/>
              <a:t>Ja sam nedostatan</a:t>
            </a:r>
            <a:endParaRPr lang="hr-HR" b="1" dirty="0"/>
          </a:p>
        </p:txBody>
      </p:sp>
      <p:sp>
        <p:nvSpPr>
          <p:cNvPr id="5" name="Rectangle 4"/>
          <p:cNvSpPr/>
          <p:nvPr/>
        </p:nvSpPr>
        <p:spPr>
          <a:xfrm>
            <a:off x="571472" y="2928934"/>
            <a:ext cx="3571900" cy="914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STARO BV</a:t>
            </a:r>
            <a:endParaRPr lang="hr-HR" b="1" dirty="0"/>
          </a:p>
        </p:txBody>
      </p:sp>
      <p:sp>
        <p:nvSpPr>
          <p:cNvPr id="6" name="Rectangle 5"/>
          <p:cNvSpPr/>
          <p:nvPr/>
        </p:nvSpPr>
        <p:spPr>
          <a:xfrm>
            <a:off x="4572000" y="2928934"/>
            <a:ext cx="35719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NOVO BV</a:t>
            </a:r>
            <a:endParaRPr lang="hr-HR" b="1" dirty="0"/>
          </a:p>
        </p:txBody>
      </p:sp>
      <p:sp>
        <p:nvSpPr>
          <p:cNvPr id="7" name="Rectangle 6"/>
          <p:cNvSpPr/>
          <p:nvPr/>
        </p:nvSpPr>
        <p:spPr>
          <a:xfrm>
            <a:off x="4572000" y="3929066"/>
            <a:ext cx="3571900" cy="2500330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hr-HR" dirty="0" smtClean="0"/>
              <a:t>1. </a:t>
            </a:r>
            <a:r>
              <a:rPr lang="hr-HR" b="1" dirty="0" smtClean="0"/>
              <a:t>Općenito sam voljena osoba</a:t>
            </a:r>
          </a:p>
          <a:p>
            <a:pPr marL="342900" indent="-342900"/>
            <a:r>
              <a:rPr lang="hr-HR" b="1" dirty="0" smtClean="0"/>
              <a:t>2. Ja sam vrijedna osoba s + i – osobinama</a:t>
            </a:r>
          </a:p>
          <a:p>
            <a:pPr marL="342900" indent="-342900"/>
            <a:r>
              <a:rPr lang="hr-HR" b="1" dirty="0" smtClean="0"/>
              <a:t>3. Imam kontrolu nad mnogim stvarima</a:t>
            </a:r>
          </a:p>
          <a:p>
            <a:pPr marL="342900" indent="-342900"/>
            <a:r>
              <a:rPr lang="hr-HR" b="1" dirty="0" smtClean="0"/>
              <a:t>4. Ja sam normalan sa slabostima i vrlinama</a:t>
            </a:r>
          </a:p>
          <a:p>
            <a:pPr marL="342900" indent="-342900"/>
            <a:endParaRPr lang="hr-H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1331</Words>
  <Application>Microsoft Office PowerPoint</Application>
  <PresentationFormat>On-screen Show (4:3)</PresentationFormat>
  <Paragraphs>171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BAZIČNA VJEROVANJA</vt:lpstr>
      <vt:lpstr>BAZIČNA VJEROVANJA</vt:lpstr>
      <vt:lpstr>BAZIČNA VJEROVANJA</vt:lpstr>
      <vt:lpstr>OTKRIVANJE I MIJENJANJE BAZIČNIH VJEROVANJA:</vt:lpstr>
      <vt:lpstr>KATEGORIZIRANJE BAZIČNIH VJEROVANJA</vt:lpstr>
      <vt:lpstr>IDENTIFICIRANJE BAZIČNIH VJEROVANJA</vt:lpstr>
      <vt:lpstr>PREDSTAVLJANJE BV</vt:lpstr>
      <vt:lpstr>EDUCIRANJE KLIJENTA O BAZIČNIM VJEROVANJIMA</vt:lpstr>
      <vt:lpstr>MODIFICIRANJE BV I JAČANJE NOVIH</vt:lpstr>
      <vt:lpstr>MODIFICIRANJE BV I JAČANJE NOVIH</vt:lpstr>
      <vt:lpstr>MODIFICIRANJE BV I JAČANJE NOVIH</vt:lpstr>
      <vt:lpstr>OBRAZAC BAZIČNOG VJEROVANJA</vt:lpstr>
      <vt:lpstr>Slide 13</vt:lpstr>
      <vt:lpstr>NAČINI KAKO POMOĆI KLIJENTU DA PRONAĐE PODATKE ZA LIJEVU STRANU OBRASCA</vt:lpstr>
      <vt:lpstr>EKSTREMNI KONTRAST</vt:lpstr>
      <vt:lpstr>STVARANJE METAFORA</vt:lpstr>
      <vt:lpstr>POVIJESNO TESTIRANJE BAZIČNOG VJEROVANJA</vt:lpstr>
      <vt:lpstr>POVIJESNO TESTIRANJE BAZIČNOG VJEROVANJA</vt:lpstr>
      <vt:lpstr>RESTRUKTURIRANJE RANIH SJEĆANJA</vt:lpstr>
      <vt:lpstr>RESTRUKTURIRANJE RANIH SJEĆANJA</vt:lpstr>
      <vt:lpstr>ZAKLJUČAK:</vt:lpstr>
      <vt:lpstr>Hvala na pažnji!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HP</dc:creator>
  <cp:lastModifiedBy>HP</cp:lastModifiedBy>
  <cp:revision>24</cp:revision>
  <dcterms:created xsi:type="dcterms:W3CDTF">2019-01-04T13:31:00Z</dcterms:created>
  <dcterms:modified xsi:type="dcterms:W3CDTF">2019-01-04T17:47:09Z</dcterms:modified>
</cp:coreProperties>
</file>