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B4606-7947-49C9-9A10-42748C801E4F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5F949-EBA0-4623-B7C6-686B8F50DE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3908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5F949-EBA0-4623-B7C6-686B8F50DE32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7037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5F949-EBA0-4623-B7C6-686B8F50DE32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5300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5F949-EBA0-4623-B7C6-686B8F50DE32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7695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2AEC25A-A397-4203-A03B-F6CC6C0216BD}" type="datetimeFigureOut">
              <a:rPr lang="sl-SI" smtClean="0"/>
              <a:t>15/01/19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0C4C3CA-017A-46D2-A3B1-7D554079880D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75656" y="1340768"/>
            <a:ext cx="5904656" cy="1112144"/>
          </a:xfrm>
        </p:spPr>
        <p:txBody>
          <a:bodyPr>
            <a:normAutofit/>
          </a:bodyPr>
          <a:lstStyle/>
          <a:p>
            <a:pPr algn="ctr"/>
            <a:r>
              <a:rPr lang="sl-SI" sz="4000" b="1" dirty="0" err="1" smtClean="0"/>
              <a:t>Imaginacija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408712" cy="1440160"/>
          </a:xfrm>
        </p:spPr>
        <p:txBody>
          <a:bodyPr>
            <a:normAutofit lnSpcReduction="10000"/>
          </a:bodyPr>
          <a:lstStyle/>
          <a:p>
            <a:pPr algn="ctr"/>
            <a:r>
              <a:rPr lang="sl-SI" sz="1800" b="1" dirty="0" err="1" smtClean="0"/>
              <a:t>Meliha</a:t>
            </a:r>
            <a:r>
              <a:rPr lang="sl-SI" sz="1800" b="1" dirty="0" smtClean="0"/>
              <a:t> Sever</a:t>
            </a:r>
          </a:p>
          <a:p>
            <a:pPr algn="ctr"/>
            <a:r>
              <a:rPr lang="sl-SI" sz="1400" dirty="0" smtClean="0"/>
              <a:t>univ.dipl. psih.</a:t>
            </a:r>
          </a:p>
          <a:p>
            <a:pPr algn="ctr"/>
            <a:endParaRPr lang="sl-SI" sz="1800" dirty="0"/>
          </a:p>
          <a:p>
            <a:pPr algn="ctr"/>
            <a:r>
              <a:rPr lang="sl-SI" sz="1600" dirty="0" smtClean="0"/>
              <a:t>Zagreb, 19.1.2019</a:t>
            </a:r>
          </a:p>
          <a:p>
            <a:pPr algn="ctr"/>
            <a:r>
              <a:rPr lang="sl-SI" sz="1600" dirty="0" smtClean="0"/>
              <a:t>15. radionica</a:t>
            </a:r>
            <a:endParaRPr lang="sl-SI" sz="1600" dirty="0"/>
          </a:p>
        </p:txBody>
      </p:sp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564904"/>
            <a:ext cx="2052000" cy="232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362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sl-SI" sz="2400" dirty="0" smtClean="0"/>
              <a:t>Testiranje stvarnosti </a:t>
            </a:r>
            <a:r>
              <a:rPr lang="sl-SI" sz="2400" dirty="0" err="1" smtClean="0"/>
              <a:t>predodžbe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63040" y="1988840"/>
            <a:ext cx="6196405" cy="373422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sl-SI" sz="1600" dirty="0" smtClean="0"/>
              <a:t>Tehnika u kojoj terapeut educira pacijenta da se prema predodžbi odnosi kao prema verbalnoj AM, koristeći sokratovski dijalog.</a:t>
            </a:r>
          </a:p>
          <a:p>
            <a:pPr marL="0" indent="0" algn="just">
              <a:buNone/>
            </a:pPr>
            <a:endParaRPr lang="sl-SI" sz="16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sl-SI" sz="1600" dirty="0" smtClean="0"/>
              <a:t>Npr.: “Koji su dokazi za... Imate li dokaze i za suprotno?” </a:t>
            </a:r>
            <a:r>
              <a:rPr lang="sl-SI" sz="1200" dirty="0" smtClean="0"/>
              <a:t>(Terapeut demonstrira pacijentu kako koristiti pitanja s dna zapisa disfunkcionalnih misli za vrednovanje svoje spontane predodžbe)</a:t>
            </a:r>
          </a:p>
          <a:p>
            <a:pPr marL="0" indent="0" algn="just">
              <a:buNone/>
            </a:pPr>
            <a:endParaRPr lang="sl-SI" sz="12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sl-SI" sz="1600" dirty="0" smtClean="0"/>
              <a:t>Terapeut treba učiti pacijenta usporedjivati spontanu predodžbu s onim što se stvarno dogadja.</a:t>
            </a:r>
          </a:p>
          <a:p>
            <a:pPr marL="0" indent="0" algn="just">
              <a:buNone/>
            </a:pPr>
            <a:endParaRPr lang="sl-SI" sz="16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sl-SI" sz="1600" dirty="0" err="1" smtClean="0"/>
              <a:t>Kada</a:t>
            </a:r>
            <a:r>
              <a:rPr lang="sl-SI" sz="1600" dirty="0" smtClean="0"/>
              <a:t> se radi o </a:t>
            </a:r>
            <a:r>
              <a:rPr lang="sl-SI" sz="1600" dirty="0" err="1" smtClean="0"/>
              <a:t>predodžbama</a:t>
            </a:r>
            <a:r>
              <a:rPr lang="sl-SI" sz="1600" dirty="0" smtClean="0"/>
              <a:t>, </a:t>
            </a:r>
            <a:r>
              <a:rPr lang="sl-SI" sz="1600" dirty="0" err="1" smtClean="0"/>
              <a:t>poželjnije</a:t>
            </a:r>
            <a:r>
              <a:rPr lang="sl-SI" sz="1600" dirty="0" smtClean="0"/>
              <a:t> je koristiti se tehnikama </a:t>
            </a:r>
            <a:r>
              <a:rPr lang="sl-SI" sz="1600" dirty="0" err="1" smtClean="0"/>
              <a:t>koje</a:t>
            </a:r>
            <a:r>
              <a:rPr lang="sl-SI" sz="1600" dirty="0" smtClean="0"/>
              <a:t> </a:t>
            </a:r>
            <a:r>
              <a:rPr lang="sl-SI" sz="1600" dirty="0" err="1" smtClean="0"/>
              <a:t>koriste</a:t>
            </a:r>
            <a:r>
              <a:rPr lang="sl-SI" sz="1600" dirty="0" smtClean="0"/>
              <a:t> </a:t>
            </a:r>
            <a:r>
              <a:rPr lang="sl-SI" sz="1600" u="sng" dirty="0" smtClean="0"/>
              <a:t>vizualne oblike</a:t>
            </a:r>
            <a:r>
              <a:rPr lang="sl-SI" sz="1600" dirty="0" smtClean="0"/>
              <a:t>, a ne verbalnim tehnikama jer na </a:t>
            </a:r>
            <a:r>
              <a:rPr lang="sl-SI" sz="1600" dirty="0" err="1" smtClean="0"/>
              <a:t>predodžbe</a:t>
            </a:r>
            <a:r>
              <a:rPr lang="sl-SI" sz="1600" dirty="0" smtClean="0"/>
              <a:t> bolje </a:t>
            </a:r>
            <a:r>
              <a:rPr lang="sl-SI" sz="1600" dirty="0" err="1" smtClean="0"/>
              <a:t>djeluju</a:t>
            </a:r>
            <a:r>
              <a:rPr lang="sl-SI" sz="1600" dirty="0" smtClean="0"/>
              <a:t> intervencije </a:t>
            </a:r>
            <a:r>
              <a:rPr lang="sl-SI" sz="1600" dirty="0" err="1" smtClean="0"/>
              <a:t>temeljene</a:t>
            </a:r>
            <a:r>
              <a:rPr lang="sl-SI" sz="1600" dirty="0" smtClean="0"/>
              <a:t> na sličnim </a:t>
            </a:r>
            <a:r>
              <a:rPr lang="sl-SI" sz="1600" dirty="0" err="1" smtClean="0"/>
              <a:t>procesima</a:t>
            </a:r>
            <a:r>
              <a:rPr lang="sl-SI" sz="1600" dirty="0" smtClean="0"/>
              <a:t> (</a:t>
            </a:r>
            <a:r>
              <a:rPr lang="sl-SI" sz="1600" dirty="0" err="1" smtClean="0"/>
              <a:t>osim</a:t>
            </a:r>
            <a:r>
              <a:rPr lang="sl-SI" sz="1600" dirty="0" smtClean="0"/>
              <a:t> kod </a:t>
            </a:r>
            <a:r>
              <a:rPr lang="sl-SI" sz="1600" dirty="0" err="1" smtClean="0"/>
              <a:t>pacijenata</a:t>
            </a:r>
            <a:r>
              <a:rPr lang="sl-SI" sz="1600" dirty="0" smtClean="0"/>
              <a:t> </a:t>
            </a:r>
            <a:r>
              <a:rPr lang="sl-SI" sz="1600" dirty="0" err="1" smtClean="0"/>
              <a:t>koji</a:t>
            </a:r>
            <a:r>
              <a:rPr lang="sl-SI" sz="1600" dirty="0" smtClean="0"/>
              <a:t> </a:t>
            </a:r>
            <a:r>
              <a:rPr lang="sl-SI" sz="1600" dirty="0" err="1" smtClean="0"/>
              <a:t>imaju</a:t>
            </a:r>
            <a:r>
              <a:rPr lang="sl-SI" sz="1600" dirty="0" smtClean="0"/>
              <a:t> žive, </a:t>
            </a:r>
            <a:r>
              <a:rPr lang="sl-SI" sz="1600" dirty="0" err="1" smtClean="0"/>
              <a:t>uznemirujuće</a:t>
            </a:r>
            <a:r>
              <a:rPr lang="sl-SI" sz="1600" dirty="0" smtClean="0"/>
              <a:t> </a:t>
            </a:r>
            <a:r>
              <a:rPr lang="sl-SI" sz="1600" dirty="0" err="1" smtClean="0"/>
              <a:t>predodžbe</a:t>
            </a:r>
            <a:r>
              <a:rPr lang="sl-SI" sz="1600" dirty="0" smtClean="0"/>
              <a:t>).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037913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sl-SI" sz="2400" dirty="0" smtClean="0"/>
              <a:t>Ponavljanje </a:t>
            </a:r>
            <a:r>
              <a:rPr lang="sl-SI" sz="2400" dirty="0" err="1" smtClean="0"/>
              <a:t>predodžbi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sl-SI" sz="1800" dirty="0" smtClean="0"/>
              <a:t>Tehnika ponavljanja se </a:t>
            </a:r>
            <a:r>
              <a:rPr lang="sl-SI" sz="1800" dirty="0" err="1" smtClean="0"/>
              <a:t>najčešće</a:t>
            </a:r>
            <a:r>
              <a:rPr lang="sl-SI" sz="1800" dirty="0" smtClean="0"/>
              <a:t> koristi u </a:t>
            </a:r>
            <a:r>
              <a:rPr lang="sl-SI" sz="1800" dirty="0" err="1" smtClean="0"/>
              <a:t>slučajevima</a:t>
            </a:r>
            <a:r>
              <a:rPr lang="sl-SI" sz="1800" dirty="0" smtClean="0"/>
              <a:t> </a:t>
            </a:r>
            <a:r>
              <a:rPr lang="sl-SI" sz="1800" dirty="0" err="1" smtClean="0"/>
              <a:t>kada</a:t>
            </a:r>
            <a:r>
              <a:rPr lang="sl-SI" sz="1800" dirty="0" smtClean="0"/>
              <a:t> </a:t>
            </a:r>
            <a:r>
              <a:rPr lang="sl-SI" sz="1800" dirty="0" err="1" smtClean="0"/>
              <a:t>pacijent</a:t>
            </a:r>
            <a:r>
              <a:rPr lang="sl-SI" sz="1800" dirty="0" smtClean="0"/>
              <a:t> jasno zamišlja </a:t>
            </a:r>
            <a:r>
              <a:rPr lang="sl-SI" sz="1800" dirty="0" err="1" smtClean="0"/>
              <a:t>pretjerane</a:t>
            </a:r>
            <a:r>
              <a:rPr lang="sl-SI" sz="1800" dirty="0" smtClean="0"/>
              <a:t>, </a:t>
            </a:r>
            <a:r>
              <a:rPr lang="sl-SI" sz="1800" dirty="0" err="1" smtClean="0"/>
              <a:t>iako</a:t>
            </a:r>
            <a:r>
              <a:rPr lang="sl-SI" sz="1800" dirty="0" smtClean="0"/>
              <a:t> </a:t>
            </a:r>
            <a:r>
              <a:rPr lang="sl-SI" sz="1800" dirty="0" err="1" smtClean="0"/>
              <a:t>nekatastrofične</a:t>
            </a:r>
            <a:r>
              <a:rPr lang="sl-SI" sz="1800" dirty="0" smtClean="0"/>
              <a:t> </a:t>
            </a:r>
            <a:r>
              <a:rPr lang="sl-SI" sz="1800" dirty="0" err="1" smtClean="0"/>
              <a:t>ishode</a:t>
            </a:r>
            <a:r>
              <a:rPr lang="sl-SI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sl-SI" sz="1800" dirty="0" smtClean="0"/>
              <a:t>Terapeut instruira pacijenta da nastavi zamišljati originalnu predodžbu (3-4 puta) i opaža jesu li se predodžbe i pacijentov nivo uznemirenosti promijenili</a:t>
            </a:r>
            <a:r>
              <a:rPr lang="sl-SI" sz="1800" dirty="0"/>
              <a:t> </a:t>
            </a:r>
            <a:r>
              <a:rPr lang="sl-SI" sz="1400" dirty="0" smtClean="0"/>
              <a:t>(obično pacijenti rade provjeru stvarnosti i svaku sljedeću sliku dočaravaju realističnije i s manje uznemirenosti).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2403633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sl-SI" sz="2400" dirty="0" smtClean="0"/>
              <a:t>Zamjenjivanje, zaustavljanje i </a:t>
            </a:r>
            <a:r>
              <a:rPr lang="sl-SI" sz="2400" dirty="0" err="1" smtClean="0"/>
              <a:t>skretanje</a:t>
            </a:r>
            <a:r>
              <a:rPr lang="sl-SI" sz="2400" dirty="0" smtClean="0"/>
              <a:t> </a:t>
            </a:r>
            <a:r>
              <a:rPr lang="sl-SI" sz="2400" dirty="0" err="1" smtClean="0"/>
              <a:t>pažnje</a:t>
            </a:r>
            <a:r>
              <a:rPr lang="sl-SI" sz="2400" dirty="0" smtClean="0"/>
              <a:t> od </a:t>
            </a:r>
            <a:r>
              <a:rPr lang="sl-SI" sz="2400" dirty="0" err="1" smtClean="0"/>
              <a:t>predodžbe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sl-SI" sz="1600" dirty="0" smtClean="0"/>
              <a:t>Tehnike  koje su osmišljene da bi donijele brzo olakšanje, ali općenito rezultiraju vrlo malom ili nikakvom kognitivnom restrukturacijom.</a:t>
            </a:r>
          </a:p>
          <a:p>
            <a:pPr marL="0" indent="0" algn="just">
              <a:buNone/>
            </a:pPr>
            <a:endParaRPr lang="sl-SI" sz="1600" dirty="0" smtClean="0"/>
          </a:p>
          <a:p>
            <a:pPr marL="342900" indent="-342900" algn="just">
              <a:buFont typeface="+mj-lt"/>
              <a:buAutoNum type="alphaLcParenR"/>
            </a:pPr>
            <a:r>
              <a:rPr lang="sl-SI" sz="1600" i="1" dirty="0" smtClean="0"/>
              <a:t>Zaustavljanje </a:t>
            </a:r>
            <a:r>
              <a:rPr lang="sl-SI" sz="1600" i="1" dirty="0" err="1" smtClean="0"/>
              <a:t>predodžbe</a:t>
            </a:r>
            <a:r>
              <a:rPr lang="sl-SI" sz="1600" i="1" dirty="0" smtClean="0"/>
              <a:t> </a:t>
            </a:r>
            <a:r>
              <a:rPr lang="sl-SI" sz="1600" dirty="0" smtClean="0"/>
              <a:t>je analogno zaustavljanju misli, može se koristiti </a:t>
            </a:r>
            <a:r>
              <a:rPr lang="sl-SI" sz="1600" dirty="0" err="1" smtClean="0"/>
              <a:t>samostalno</a:t>
            </a:r>
            <a:r>
              <a:rPr lang="sl-SI" sz="1600" dirty="0" smtClean="0"/>
              <a:t> </a:t>
            </a:r>
            <a:r>
              <a:rPr lang="sl-SI" sz="1600" dirty="0" err="1" smtClean="0"/>
              <a:t>ili</a:t>
            </a:r>
            <a:r>
              <a:rPr lang="sl-SI" sz="1600" dirty="0" smtClean="0"/>
              <a:t> </a:t>
            </a:r>
            <a:r>
              <a:rPr lang="sl-SI" sz="1600" dirty="0" err="1" smtClean="0"/>
              <a:t>uz</a:t>
            </a:r>
            <a:r>
              <a:rPr lang="sl-SI" sz="1600" dirty="0" smtClean="0"/>
              <a:t> </a:t>
            </a:r>
            <a:r>
              <a:rPr lang="sl-SI" sz="1600" dirty="0" err="1" smtClean="0"/>
              <a:t>zamjenjivanje</a:t>
            </a:r>
            <a:r>
              <a:rPr lang="sl-SI" sz="1600" dirty="0" smtClean="0"/>
              <a:t> i </a:t>
            </a:r>
            <a:r>
              <a:rPr lang="sl-SI" sz="1600" dirty="0" err="1" smtClean="0"/>
              <a:t>kretanje</a:t>
            </a:r>
            <a:r>
              <a:rPr lang="sl-SI" sz="1600" dirty="0" smtClean="0"/>
              <a:t> </a:t>
            </a:r>
            <a:r>
              <a:rPr lang="sl-SI" sz="1600" dirty="0" err="1" smtClean="0"/>
              <a:t>pažnje</a:t>
            </a:r>
            <a:r>
              <a:rPr lang="sl-SI" sz="1600" dirty="0" smtClean="0"/>
              <a:t> od </a:t>
            </a:r>
            <a:r>
              <a:rPr lang="sl-SI" sz="1600" dirty="0" err="1" smtClean="0"/>
              <a:t>predodžbe</a:t>
            </a:r>
            <a:r>
              <a:rPr lang="sl-SI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sl-SI" sz="1600" dirty="0" smtClean="0"/>
              <a:t>Sastoji se u prepoznavanju uznemirujuće predodžbe i pokušaju njenog isključivanja.</a:t>
            </a:r>
          </a:p>
          <a:p>
            <a:pPr marL="0" indent="0" algn="just">
              <a:buNone/>
            </a:pPr>
            <a:endParaRPr lang="sl-SI" sz="1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sl-SI" sz="1600" dirty="0" smtClean="0"/>
              <a:t>Npr.: Pacijent može zamisliti znak zaustavljanja i svaki put kad se predodžba pojavi u sebi viknuti “STOP” ili glasno pljesnuti rukama ili učiniti neki drugi pokret koji je nespojiv s održavanjem uznemirujeće predodžbe.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3854276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sl-SI" sz="2400" dirty="0"/>
              <a:t>Zamjenjivanje, zaustavljanje i </a:t>
            </a:r>
            <a:r>
              <a:rPr lang="sl-SI" sz="2400" dirty="0" err="1"/>
              <a:t>skretanje</a:t>
            </a:r>
            <a:r>
              <a:rPr lang="sl-SI" sz="2400" dirty="0"/>
              <a:t> </a:t>
            </a:r>
            <a:r>
              <a:rPr lang="sl-SI" sz="2400" dirty="0" err="1"/>
              <a:t>pažnje</a:t>
            </a:r>
            <a:r>
              <a:rPr lang="sl-SI" sz="2400" dirty="0"/>
              <a:t> od </a:t>
            </a:r>
            <a:r>
              <a:rPr lang="sl-SI" sz="2400" dirty="0" err="1"/>
              <a:t>predodžbe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lphaLcPeriod" startAt="2"/>
            </a:pPr>
            <a:r>
              <a:rPr lang="sl-SI" sz="1600" i="1" dirty="0" smtClean="0"/>
              <a:t>Tehnika zamjenjivanja ugodnijom </a:t>
            </a:r>
            <a:r>
              <a:rPr lang="sl-SI" sz="1600" dirty="0" smtClean="0"/>
              <a:t>se mora redovito uvježbavati da bi pacijent doživio olakšanje od uznemirujućih predodžbi.</a:t>
            </a:r>
          </a:p>
          <a:p>
            <a:pPr>
              <a:buFont typeface="Wingdings" charset="2"/>
              <a:buChar char="v"/>
            </a:pPr>
            <a:r>
              <a:rPr lang="sl-SI" sz="1600" dirty="0" smtClean="0"/>
              <a:t>Npr.: “Neki ljudi vole zamišljati kako je uznemirujuća predodžba poput slike na televiziji. Tada oni zamisle promjenu programa na drugu scenu...”.</a:t>
            </a:r>
          </a:p>
          <a:p>
            <a:pPr marL="342900" indent="-342900">
              <a:buFont typeface="+mj-lt"/>
              <a:buAutoNum type="alphaLcPeriod" startAt="3"/>
            </a:pPr>
            <a:endParaRPr lang="sl-SI" sz="1600" dirty="0" smtClean="0"/>
          </a:p>
          <a:p>
            <a:pPr marL="342900" indent="-342900">
              <a:buFont typeface="+mj-lt"/>
              <a:buAutoNum type="alphaLcPeriod" startAt="3"/>
            </a:pPr>
            <a:r>
              <a:rPr lang="sl-SI" sz="1600" dirty="0" smtClean="0"/>
              <a:t>Udruživanje ugodne imaginacije s vježbama relaksacije. </a:t>
            </a:r>
            <a:r>
              <a:rPr lang="sl-SI" sz="1600" dirty="0" err="1" smtClean="0"/>
              <a:t>Pacijenti</a:t>
            </a:r>
            <a:r>
              <a:rPr lang="sl-SI" sz="1600" dirty="0" smtClean="0"/>
              <a:t> </a:t>
            </a:r>
            <a:r>
              <a:rPr lang="sl-SI" sz="1600" dirty="0" err="1" smtClean="0"/>
              <a:t>često</a:t>
            </a:r>
            <a:r>
              <a:rPr lang="sl-SI" sz="1600" dirty="0" smtClean="0"/>
              <a:t> </a:t>
            </a:r>
            <a:r>
              <a:rPr lang="sl-SI" sz="1600" dirty="0" err="1" smtClean="0"/>
              <a:t>osjećaju</a:t>
            </a:r>
            <a:r>
              <a:rPr lang="sl-SI" sz="1600" dirty="0" smtClean="0"/>
              <a:t> </a:t>
            </a:r>
            <a:r>
              <a:rPr lang="sl-SI" sz="1600" dirty="0" err="1" smtClean="0"/>
              <a:t>olakšanje</a:t>
            </a:r>
            <a:r>
              <a:rPr lang="sl-SI" sz="1600" dirty="0" smtClean="0"/>
              <a:t> </a:t>
            </a:r>
            <a:r>
              <a:rPr lang="sl-SI" sz="1600" dirty="0" err="1" smtClean="0"/>
              <a:t>izazivanjem</a:t>
            </a:r>
            <a:r>
              <a:rPr lang="sl-SI" sz="1600" dirty="0" smtClean="0"/>
              <a:t> ugodnih </a:t>
            </a:r>
            <a:r>
              <a:rPr lang="sl-SI" sz="1600" dirty="0" err="1" smtClean="0"/>
              <a:t>predodžbi</a:t>
            </a:r>
            <a:r>
              <a:rPr lang="sl-SI" sz="1600" dirty="0" smtClean="0"/>
              <a:t>, ali samo u slučaju da je njihova </a:t>
            </a:r>
            <a:r>
              <a:rPr lang="sl-SI" sz="1600" dirty="0" err="1" smtClean="0"/>
              <a:t>uznemirenost</a:t>
            </a:r>
            <a:r>
              <a:rPr lang="sl-SI" sz="1600" dirty="0" smtClean="0"/>
              <a:t> bila </a:t>
            </a:r>
            <a:r>
              <a:rPr lang="sl-SI" sz="1600" dirty="0" err="1" smtClean="0"/>
              <a:t>niskog</a:t>
            </a:r>
            <a:r>
              <a:rPr lang="sl-SI" sz="1600" dirty="0" smtClean="0"/>
              <a:t> do </a:t>
            </a:r>
            <a:r>
              <a:rPr lang="sl-SI" sz="1600" dirty="0" err="1" smtClean="0"/>
              <a:t>srednjeg</a:t>
            </a:r>
            <a:r>
              <a:rPr lang="sl-SI" sz="1600" dirty="0" smtClean="0"/>
              <a:t> </a:t>
            </a:r>
            <a:r>
              <a:rPr lang="sl-SI" sz="1600" dirty="0" err="1" smtClean="0"/>
              <a:t>stupnja</a:t>
            </a:r>
            <a:r>
              <a:rPr lang="sl-SI" sz="1600" dirty="0" smtClean="0"/>
              <a:t>, ali ne i </a:t>
            </a:r>
            <a:r>
              <a:rPr lang="sl-SI" sz="1600" dirty="0" err="1" smtClean="0"/>
              <a:t>visokog</a:t>
            </a:r>
            <a:r>
              <a:rPr lang="sl-SI" sz="1600" dirty="0" smtClean="0"/>
              <a:t>.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4292933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Izazivanje predodžbi kao terapijski postupak</a:t>
            </a:r>
            <a:endParaRPr lang="sl-SI" sz="2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sl-SI" sz="1800" dirty="0" smtClean="0"/>
              <a:t>Ponekad terapeut nastoji </a:t>
            </a:r>
            <a:r>
              <a:rPr lang="sl-SI" sz="1800" i="1" dirty="0" smtClean="0"/>
              <a:t>izazvati</a:t>
            </a:r>
            <a:r>
              <a:rPr lang="sl-SI" sz="1800" dirty="0" smtClean="0"/>
              <a:t> suprotnu predodžbu kako bi pomogao pacijentu odgovoriti na spontanu predodžbu.</a:t>
            </a:r>
          </a:p>
          <a:p>
            <a:pPr marL="0" indent="0">
              <a:buNone/>
            </a:pPr>
            <a:endParaRPr lang="sl-SI" sz="1800" dirty="0" smtClean="0"/>
          </a:p>
          <a:p>
            <a:pPr>
              <a:buFont typeface="Wingdings" charset="2"/>
              <a:buChar char="v"/>
            </a:pPr>
            <a:r>
              <a:rPr lang="sl-SI" sz="1800" dirty="0" smtClean="0"/>
              <a:t>3 tehnike izazivanja predodžbe: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Uvježbavanje tehnika za suočavanje;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Udaljavanje;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1800" dirty="0" smtClean="0"/>
              <a:t>Smanjenje opažane prijetnje.</a:t>
            </a:r>
          </a:p>
          <a:p>
            <a:pPr marL="342900" indent="-342900">
              <a:buFont typeface="+mj-lt"/>
              <a:buAutoNum type="arabicPeriod"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1927109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Uvježbavanje</a:t>
            </a:r>
            <a:r>
              <a:rPr lang="en-US" sz="2400" dirty="0" smtClean="0"/>
              <a:t> </a:t>
            </a:r>
            <a:r>
              <a:rPr lang="en-US" sz="2400" dirty="0" err="1" smtClean="0"/>
              <a:t>tehnika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suočavanje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n-US" sz="1800" dirty="0" err="1" smtClean="0"/>
              <a:t>Terapeut</a:t>
            </a:r>
            <a:r>
              <a:rPr lang="en-US" sz="1800" dirty="0" smtClean="0"/>
              <a:t> se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seansi</a:t>
            </a:r>
            <a:r>
              <a:rPr lang="en-US" sz="1800" dirty="0" smtClean="0"/>
              <a:t> </a:t>
            </a:r>
            <a:r>
              <a:rPr lang="en-US" sz="1800" dirty="0" err="1" smtClean="0"/>
              <a:t>služi</a:t>
            </a:r>
            <a:r>
              <a:rPr lang="en-US" sz="1800" dirty="0" smtClean="0"/>
              <a:t> </a:t>
            </a:r>
            <a:r>
              <a:rPr lang="en-US" sz="1800" dirty="0" err="1" smtClean="0"/>
              <a:t>ovom</a:t>
            </a:r>
            <a:r>
              <a:rPr lang="en-US" sz="1800" dirty="0" smtClean="0"/>
              <a:t> </a:t>
            </a:r>
            <a:r>
              <a:rPr lang="en-US" sz="1800" dirty="0" err="1" smtClean="0"/>
              <a:t>tehnikom</a:t>
            </a:r>
            <a:r>
              <a:rPr lang="en-US" sz="1800" dirty="0" smtClean="0"/>
              <a:t> da bi </a:t>
            </a:r>
            <a:r>
              <a:rPr lang="en-US" sz="1800" dirty="0" err="1" smtClean="0"/>
              <a:t>pomogao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pacijentu</a:t>
            </a:r>
            <a:r>
              <a:rPr lang="en-US" sz="1800" dirty="0" smtClean="0"/>
              <a:t> da u </a:t>
            </a:r>
            <a:r>
              <a:rPr lang="en-US" sz="1800" dirty="0" err="1" smtClean="0"/>
              <a:t>sebi</a:t>
            </a:r>
            <a:r>
              <a:rPr lang="en-US" sz="1800" dirty="0" smtClean="0"/>
              <a:t>, </a:t>
            </a:r>
            <a:r>
              <a:rPr lang="en-US" sz="1800" dirty="0" err="1" smtClean="0"/>
              <a:t>imaginacijom</a:t>
            </a:r>
            <a:r>
              <a:rPr lang="en-US" sz="1800" dirty="0" smtClean="0"/>
              <a:t>, </a:t>
            </a:r>
            <a:r>
              <a:rPr lang="en-US" sz="1800" dirty="0" err="1" smtClean="0"/>
              <a:t>uvježbava</a:t>
            </a:r>
            <a:r>
              <a:rPr lang="en-US" sz="1800" dirty="0" smtClean="0"/>
              <a:t> </a:t>
            </a:r>
            <a:r>
              <a:rPr lang="en-US" sz="1800" dirty="0" err="1" smtClean="0"/>
              <a:t>strategije</a:t>
            </a:r>
            <a:r>
              <a:rPr lang="en-US" sz="1800" dirty="0" smtClean="0"/>
              <a:t> </a:t>
            </a:r>
            <a:r>
              <a:rPr lang="en-US" sz="1800" dirty="0" err="1" smtClean="0"/>
              <a:t>za</a:t>
            </a:r>
            <a:r>
              <a:rPr lang="en-US" sz="1800" dirty="0" smtClean="0"/>
              <a:t> </a:t>
            </a:r>
            <a:r>
              <a:rPr lang="en-US" sz="1800" dirty="0" err="1" smtClean="0"/>
              <a:t>suočavanje</a:t>
            </a:r>
            <a:r>
              <a:rPr lang="en-US" sz="1800" dirty="0" smtClean="0"/>
              <a:t>.</a:t>
            </a:r>
          </a:p>
          <a:p>
            <a:pPr>
              <a:buFont typeface="Wingdings" charset="2"/>
              <a:buChar char="v"/>
            </a:pPr>
            <a:r>
              <a:rPr lang="en-US" sz="1800" dirty="0" err="1" smtClean="0"/>
              <a:t>Tehnika</a:t>
            </a:r>
            <a:r>
              <a:rPr lang="en-US" sz="1800" dirty="0" smtClean="0"/>
              <a:t> se </a:t>
            </a:r>
            <a:r>
              <a:rPr lang="en-US" sz="1800" dirty="0" err="1" smtClean="0"/>
              <a:t>razlikuje</a:t>
            </a:r>
            <a:r>
              <a:rPr lang="en-US" sz="1800" dirty="0" smtClean="0"/>
              <a:t> od “</a:t>
            </a:r>
            <a:r>
              <a:rPr lang="en-US" sz="1800" dirty="0" err="1" smtClean="0"/>
              <a:t>suočavanje</a:t>
            </a:r>
            <a:r>
              <a:rPr lang="en-US" sz="1800" dirty="0" smtClean="0"/>
              <a:t> u </a:t>
            </a:r>
            <a:r>
              <a:rPr lang="en-US" sz="1800" dirty="0" err="1" smtClean="0"/>
              <a:t>imaginaciji</a:t>
            </a:r>
            <a:r>
              <a:rPr lang="en-US" sz="1800" dirty="0" smtClean="0"/>
              <a:t>” </a:t>
            </a:r>
            <a:r>
              <a:rPr lang="en-US" sz="1800" dirty="0" err="1" smtClean="0"/>
              <a:t>jer</a:t>
            </a:r>
            <a:r>
              <a:rPr lang="en-US" sz="1800" dirty="0" smtClean="0"/>
              <a:t> </a:t>
            </a:r>
            <a:r>
              <a:rPr lang="en-US" sz="1800" dirty="0" err="1" smtClean="0"/>
              <a:t>ovdje</a:t>
            </a:r>
            <a:r>
              <a:rPr lang="en-US" sz="1800" dirty="0" smtClean="0"/>
              <a:t> </a:t>
            </a:r>
            <a:r>
              <a:rPr lang="en-US" sz="1800" dirty="0" err="1" smtClean="0"/>
              <a:t>terapeut</a:t>
            </a:r>
            <a:r>
              <a:rPr lang="en-US" sz="1800" dirty="0" smtClean="0"/>
              <a:t> </a:t>
            </a:r>
            <a:r>
              <a:rPr lang="en-US" sz="1800" i="1" dirty="0" err="1" smtClean="0"/>
              <a:t>izaziva</a:t>
            </a:r>
            <a:r>
              <a:rPr lang="en-US" sz="1800" dirty="0" smtClean="0"/>
              <a:t> </a:t>
            </a:r>
            <a:r>
              <a:rPr lang="en-US" sz="1800" dirty="0" err="1" smtClean="0"/>
              <a:t>predožbu</a:t>
            </a:r>
            <a:r>
              <a:rPr lang="en-US" sz="1800" dirty="0" smtClean="0"/>
              <a:t> da bi </a:t>
            </a:r>
            <a:r>
              <a:rPr lang="en-US" sz="1800" dirty="0" err="1" smtClean="0"/>
              <a:t>vježbao</a:t>
            </a:r>
            <a:r>
              <a:rPr lang="en-US" sz="1800" dirty="0" smtClean="0"/>
              <a:t> </a:t>
            </a:r>
            <a:r>
              <a:rPr lang="en-US" sz="1800" dirty="0" err="1" smtClean="0"/>
              <a:t>tehnike</a:t>
            </a:r>
            <a:r>
              <a:rPr lang="en-US" sz="1800" dirty="0" smtClean="0"/>
              <a:t> </a:t>
            </a:r>
            <a:r>
              <a:rPr lang="en-US" sz="1800" dirty="0" err="1" smtClean="0"/>
              <a:t>kognitivne</a:t>
            </a:r>
            <a:r>
              <a:rPr lang="en-US" sz="1800" dirty="0" smtClean="0"/>
              <a:t> </a:t>
            </a:r>
            <a:r>
              <a:rPr lang="en-US" sz="1800" dirty="0" err="1" smtClean="0"/>
              <a:t>terapije</a:t>
            </a:r>
            <a:r>
              <a:rPr lang="en-US" sz="1800" dirty="0" smtClean="0"/>
              <a:t>, </a:t>
            </a:r>
            <a:r>
              <a:rPr lang="en-US" sz="1800" dirty="0" err="1" smtClean="0"/>
              <a:t>umjesto</a:t>
            </a:r>
            <a:r>
              <a:rPr lang="en-US" sz="1800" dirty="0" smtClean="0"/>
              <a:t> da </a:t>
            </a:r>
            <a:r>
              <a:rPr lang="en-US" sz="1800" dirty="0" err="1" smtClean="0"/>
              <a:t>pacijent</a:t>
            </a:r>
            <a:r>
              <a:rPr lang="en-US" sz="1800" dirty="0" smtClean="0"/>
              <a:t> </a:t>
            </a:r>
            <a:r>
              <a:rPr lang="en-US" sz="1800" dirty="0" err="1" smtClean="0"/>
              <a:t>zamišlja</a:t>
            </a:r>
            <a:r>
              <a:rPr lang="en-US" sz="1800" dirty="0" smtClean="0"/>
              <a:t> </a:t>
            </a:r>
            <a:r>
              <a:rPr lang="en-US" sz="1800" dirty="0" err="1" smtClean="0"/>
              <a:t>kako</a:t>
            </a:r>
            <a:r>
              <a:rPr lang="en-US" sz="1800" dirty="0" smtClean="0"/>
              <a:t> se </a:t>
            </a:r>
            <a:r>
              <a:rPr lang="en-US" sz="1800" dirty="0" err="1" smtClean="0"/>
              <a:t>suočava</a:t>
            </a:r>
            <a:r>
              <a:rPr lang="en-US" sz="1800" dirty="0" smtClean="0"/>
              <a:t> u </a:t>
            </a:r>
            <a:r>
              <a:rPr lang="en-US" sz="1800" dirty="0" err="1" smtClean="0"/>
              <a:t>spontanoj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predodžbi</a:t>
            </a:r>
            <a:r>
              <a:rPr lang="en-US" sz="1800" dirty="0" smtClean="0"/>
              <a:t>.</a:t>
            </a:r>
          </a:p>
          <a:p>
            <a:pPr>
              <a:buFont typeface="Wingdings" charset="2"/>
              <a:buChar char="v"/>
            </a:pPr>
            <a:r>
              <a:rPr lang="en-US" sz="1800" dirty="0" err="1" smtClean="0"/>
              <a:t>Pacijent</a:t>
            </a:r>
            <a:r>
              <a:rPr lang="en-US" sz="1800" dirty="0" smtClean="0"/>
              <a:t> </a:t>
            </a:r>
            <a:r>
              <a:rPr lang="en-US" sz="1800" dirty="0" err="1" smtClean="0"/>
              <a:t>zamišlja</a:t>
            </a:r>
            <a:r>
              <a:rPr lang="en-US" sz="1800" dirty="0" smtClean="0"/>
              <a:t> </a:t>
            </a:r>
            <a:r>
              <a:rPr lang="en-US" sz="1800" dirty="0" err="1" smtClean="0"/>
              <a:t>sebe</a:t>
            </a:r>
            <a:r>
              <a:rPr lang="en-US" sz="1800" dirty="0" smtClean="0"/>
              <a:t> </a:t>
            </a:r>
            <a:r>
              <a:rPr lang="en-US" sz="1800" dirty="0" err="1" smtClean="0"/>
              <a:t>kako</a:t>
            </a:r>
            <a:r>
              <a:rPr lang="en-US" sz="1800" dirty="0" smtClean="0"/>
              <a:t> se </a:t>
            </a:r>
            <a:r>
              <a:rPr lang="en-US" sz="1800" u="sng" dirty="0" err="1" smtClean="0"/>
              <a:t>realistično</a:t>
            </a:r>
            <a:r>
              <a:rPr lang="en-US" sz="1800" dirty="0" smtClean="0"/>
              <a:t> </a:t>
            </a:r>
            <a:r>
              <a:rPr lang="en-US" sz="1800" dirty="0" err="1" smtClean="0"/>
              <a:t>suočava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situacijom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zapisuje</a:t>
            </a:r>
            <a:r>
              <a:rPr lang="en-US" sz="1800" dirty="0" smtClean="0"/>
              <a:t> one </a:t>
            </a:r>
            <a:r>
              <a:rPr lang="en-US" sz="1800" dirty="0" err="1" smtClean="0"/>
              <a:t>tehnike</a:t>
            </a:r>
            <a:r>
              <a:rPr lang="en-US" sz="1800" dirty="0" smtClean="0"/>
              <a:t> </a:t>
            </a:r>
            <a:r>
              <a:rPr lang="en-US" sz="1800" dirty="0" err="1" smtClean="0"/>
              <a:t>za</a:t>
            </a:r>
            <a:r>
              <a:rPr lang="en-US" sz="1800" dirty="0" smtClean="0"/>
              <a:t> </a:t>
            </a:r>
            <a:r>
              <a:rPr lang="en-US" sz="1800" dirty="0" err="1" smtClean="0"/>
              <a:t>koje</a:t>
            </a:r>
            <a:r>
              <a:rPr lang="en-US" sz="1800" dirty="0" smtClean="0"/>
              <a:t> </a:t>
            </a:r>
            <a:r>
              <a:rPr lang="en-US" sz="1800" dirty="0" err="1" smtClean="0"/>
              <a:t>predvidja</a:t>
            </a:r>
            <a:r>
              <a:rPr lang="en-US" sz="1800" dirty="0" smtClean="0"/>
              <a:t> da bi mu </a:t>
            </a:r>
            <a:r>
              <a:rPr lang="en-US" sz="1800" dirty="0" err="1" smtClean="0"/>
              <a:t>mogle</a:t>
            </a:r>
            <a:r>
              <a:rPr lang="en-US" sz="1800" dirty="0" smtClean="0"/>
              <a:t> </a:t>
            </a:r>
            <a:r>
              <a:rPr lang="en-US" sz="1800" dirty="0" err="1" smtClean="0"/>
              <a:t>pomoći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6821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 err="1" smtClean="0"/>
              <a:t>Udaljavanje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2"/>
              <a:buChar char="v"/>
            </a:pPr>
            <a:r>
              <a:rPr lang="en-US" sz="1800" dirty="0" err="1" smtClean="0"/>
              <a:t>Tehnika</a:t>
            </a:r>
            <a:r>
              <a:rPr lang="en-US" sz="1800" dirty="0" smtClean="0"/>
              <a:t> </a:t>
            </a:r>
            <a:r>
              <a:rPr lang="en-US" sz="1800" dirty="0" err="1" smtClean="0"/>
              <a:t>izazivanja</a:t>
            </a:r>
            <a:r>
              <a:rPr lang="en-US" sz="1800" dirty="0" smtClean="0"/>
              <a:t> </a:t>
            </a:r>
            <a:r>
              <a:rPr lang="en-US" sz="1800" dirty="0" err="1" smtClean="0"/>
              <a:t>predožbe</a:t>
            </a:r>
            <a:r>
              <a:rPr lang="en-US" sz="1800" dirty="0" smtClean="0"/>
              <a:t> </a:t>
            </a:r>
            <a:r>
              <a:rPr lang="en-US" sz="1800" dirty="0" err="1" smtClean="0"/>
              <a:t>kojom</a:t>
            </a:r>
            <a:r>
              <a:rPr lang="en-US" sz="1800" dirty="0" smtClean="0"/>
              <a:t> se </a:t>
            </a:r>
            <a:r>
              <a:rPr lang="en-US" sz="1800" dirty="0" err="1" smtClean="0"/>
              <a:t>smanjuje</a:t>
            </a:r>
            <a:r>
              <a:rPr lang="en-US" sz="1800" dirty="0" smtClean="0"/>
              <a:t> </a:t>
            </a:r>
            <a:r>
              <a:rPr lang="en-US" sz="1800" dirty="0" err="1" smtClean="0"/>
              <a:t>uznemirenost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pomaže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pacijentima</a:t>
            </a:r>
            <a:r>
              <a:rPr lang="en-US" sz="1800" dirty="0" smtClean="0"/>
              <a:t> da problem vide u </a:t>
            </a:r>
            <a:r>
              <a:rPr lang="en-US" sz="1800" dirty="0" err="1" smtClean="0"/>
              <a:t>široj</a:t>
            </a:r>
            <a:r>
              <a:rPr lang="en-US" sz="1800" dirty="0" smtClean="0"/>
              <a:t> </a:t>
            </a:r>
            <a:r>
              <a:rPr lang="en-US" sz="1800" dirty="0" err="1" smtClean="0"/>
              <a:t>perpektivi</a:t>
            </a:r>
            <a:r>
              <a:rPr lang="en-US" sz="1800" dirty="0" smtClean="0"/>
              <a:t>.</a:t>
            </a:r>
          </a:p>
          <a:p>
            <a:pPr marL="0" indent="0" algn="just">
              <a:buNone/>
            </a:pPr>
            <a:endParaRPr lang="en-US" sz="1800" dirty="0" smtClean="0"/>
          </a:p>
          <a:p>
            <a:pPr algn="just">
              <a:buFont typeface="Wingdings" charset="2"/>
              <a:buChar char="v"/>
            </a:pPr>
            <a:r>
              <a:rPr lang="en-US" sz="1800" dirty="0" err="1" smtClean="0"/>
              <a:t>Često</a:t>
            </a:r>
            <a:r>
              <a:rPr lang="en-US" sz="1800" dirty="0" smtClean="0"/>
              <a:t> </a:t>
            </a:r>
            <a:r>
              <a:rPr lang="en-US" sz="1800" dirty="0" err="1" smtClean="0"/>
              <a:t>terapeut</a:t>
            </a:r>
            <a:r>
              <a:rPr lang="en-US" sz="1800" dirty="0" smtClean="0"/>
              <a:t> </a:t>
            </a:r>
            <a:r>
              <a:rPr lang="en-US" sz="1800" dirty="0" err="1" smtClean="0"/>
              <a:t>traži</a:t>
            </a:r>
            <a:r>
              <a:rPr lang="en-US" sz="1800" dirty="0" smtClean="0"/>
              <a:t> </a:t>
            </a:r>
            <a:r>
              <a:rPr lang="en-US" sz="1800" dirty="0" err="1" smtClean="0"/>
              <a:t>zamišljanje</a:t>
            </a:r>
            <a:r>
              <a:rPr lang="en-US" sz="1800" dirty="0" smtClean="0"/>
              <a:t> </a:t>
            </a:r>
            <a:r>
              <a:rPr lang="en-US" sz="1800" dirty="0" err="1" smtClean="0"/>
              <a:t>realne</a:t>
            </a:r>
            <a:r>
              <a:rPr lang="en-US" sz="1800" dirty="0" smtClean="0"/>
              <a:t> </a:t>
            </a:r>
            <a:r>
              <a:rPr lang="en-US" sz="1800" dirty="0" err="1" smtClean="0"/>
              <a:t>razine</a:t>
            </a:r>
            <a:r>
              <a:rPr lang="en-US" sz="1800" dirty="0" smtClean="0"/>
              <a:t> </a:t>
            </a:r>
            <a:r>
              <a:rPr lang="en-US" sz="1800" dirty="0" err="1" smtClean="0"/>
              <a:t>uznemirenosti</a:t>
            </a:r>
            <a:r>
              <a:rPr lang="en-US" sz="1800" dirty="0" smtClean="0"/>
              <a:t> u </a:t>
            </a:r>
            <a:r>
              <a:rPr lang="en-US" sz="1800" dirty="0" err="1" smtClean="0"/>
              <a:t>različitim</a:t>
            </a:r>
            <a:r>
              <a:rPr lang="en-US" sz="1800" dirty="0" smtClean="0"/>
              <a:t> </a:t>
            </a:r>
            <a:r>
              <a:rPr lang="en-US" sz="1800" dirty="0" err="1" smtClean="0"/>
              <a:t>vremenskim</a:t>
            </a:r>
            <a:r>
              <a:rPr lang="en-US" sz="1800" dirty="0" smtClean="0"/>
              <a:t> </a:t>
            </a:r>
            <a:r>
              <a:rPr lang="en-US" sz="1800" dirty="0" err="1" smtClean="0"/>
              <a:t>razdobljima</a:t>
            </a:r>
            <a:r>
              <a:rPr lang="en-US" sz="1800" dirty="0" smtClean="0"/>
              <a:t> </a:t>
            </a:r>
            <a:r>
              <a:rPr lang="en-US" sz="1800" dirty="0" err="1" smtClean="0"/>
              <a:t>umjesto</a:t>
            </a:r>
            <a:r>
              <a:rPr lang="en-US" sz="1800" dirty="0" smtClean="0"/>
              <a:t> </a:t>
            </a:r>
            <a:r>
              <a:rPr lang="en-US" sz="1800" dirty="0" err="1" smtClean="0"/>
              <a:t>samo</a:t>
            </a:r>
            <a:r>
              <a:rPr lang="en-US" sz="1800" dirty="0" smtClean="0"/>
              <a:t> u </a:t>
            </a:r>
            <a:r>
              <a:rPr lang="en-US" sz="1800" dirty="0" err="1" smtClean="0"/>
              <a:t>jednom</a:t>
            </a:r>
            <a:r>
              <a:rPr lang="en-US" sz="1800" dirty="0" smtClean="0"/>
              <a:t> </a:t>
            </a:r>
            <a:r>
              <a:rPr lang="en-US" sz="1800" dirty="0" err="1" smtClean="0"/>
              <a:t>trenutku</a:t>
            </a:r>
            <a:r>
              <a:rPr lang="en-US" sz="1800" dirty="0" smtClean="0"/>
              <a:t> </a:t>
            </a:r>
            <a:r>
              <a:rPr lang="en-US" sz="1200" dirty="0" smtClean="0"/>
              <a:t>(</a:t>
            </a:r>
            <a:r>
              <a:rPr lang="en-US" sz="1200" dirty="0" err="1" smtClean="0"/>
              <a:t>tehnika</a:t>
            </a:r>
            <a:r>
              <a:rPr lang="en-US" sz="1200" dirty="0" smtClean="0"/>
              <a:t> </a:t>
            </a:r>
            <a:r>
              <a:rPr lang="en-US" sz="1200" dirty="0" err="1" smtClean="0"/>
              <a:t>slična</a:t>
            </a:r>
            <a:r>
              <a:rPr lang="en-US" sz="1200" dirty="0" smtClean="0"/>
              <a:t> </a:t>
            </a:r>
            <a:r>
              <a:rPr lang="en-US" sz="1200" dirty="0" err="1" smtClean="0"/>
              <a:t>tehnici</a:t>
            </a:r>
            <a:r>
              <a:rPr lang="en-US" sz="1200" dirty="0" smtClean="0"/>
              <a:t> </a:t>
            </a:r>
            <a:r>
              <a:rPr lang="en-US" sz="1200" dirty="0" err="1" smtClean="0"/>
              <a:t>vremenskog</a:t>
            </a:r>
            <a:r>
              <a:rPr lang="en-US" sz="1200" dirty="0" smtClean="0"/>
              <a:t> </a:t>
            </a:r>
            <a:r>
              <a:rPr lang="en-US" sz="1200" dirty="0" err="1" smtClean="0"/>
              <a:t>skoka</a:t>
            </a:r>
            <a:r>
              <a:rPr lang="en-US" sz="1200" dirty="0" smtClean="0"/>
              <a:t> </a:t>
            </a:r>
            <a:r>
              <a:rPr lang="en-US" sz="1200" dirty="0" err="1" smtClean="0"/>
              <a:t>unaprijed</a:t>
            </a:r>
            <a:r>
              <a:rPr lang="en-US" sz="1200" dirty="0" smtClean="0"/>
              <a:t>; </a:t>
            </a:r>
            <a:r>
              <a:rPr lang="en-US" sz="1200" dirty="0" err="1" smtClean="0"/>
              <a:t>ona</a:t>
            </a:r>
            <a:r>
              <a:rPr lang="en-US" sz="1200" dirty="0" smtClean="0"/>
              <a:t> </a:t>
            </a:r>
            <a:r>
              <a:rPr lang="en-US" sz="1200" dirty="0" err="1" smtClean="0"/>
              <a:t>uključuje</a:t>
            </a:r>
            <a:r>
              <a:rPr lang="en-US" sz="1200" dirty="0" smtClean="0"/>
              <a:t> </a:t>
            </a:r>
            <a:r>
              <a:rPr lang="en-US" sz="1200" u="sng" dirty="0" err="1" smtClean="0"/>
              <a:t>veće</a:t>
            </a:r>
            <a:r>
              <a:rPr lang="en-US" sz="1200" u="sng" dirty="0" smtClean="0"/>
              <a:t> </a:t>
            </a:r>
            <a:r>
              <a:rPr lang="en-US" sz="1200" u="sng" dirty="0" err="1" smtClean="0"/>
              <a:t>vremensko</a:t>
            </a:r>
            <a:r>
              <a:rPr lang="en-US" sz="1200" u="sng" dirty="0" smtClean="0"/>
              <a:t> </a:t>
            </a:r>
            <a:r>
              <a:rPr lang="en-US" sz="1200" u="sng" dirty="0" err="1" smtClean="0"/>
              <a:t>razdoblje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to </a:t>
            </a:r>
            <a:r>
              <a:rPr lang="en-US" sz="1200" dirty="0" err="1" smtClean="0"/>
              <a:t>godine</a:t>
            </a:r>
            <a:r>
              <a:rPr lang="en-US" sz="1200" dirty="0" smtClean="0"/>
              <a:t> </a:t>
            </a:r>
            <a:r>
              <a:rPr lang="en-US" sz="1200" dirty="0" err="1" smtClean="0"/>
              <a:t>umjesto</a:t>
            </a:r>
            <a:r>
              <a:rPr lang="en-US" sz="1200" dirty="0" smtClean="0"/>
              <a:t> </a:t>
            </a:r>
            <a:r>
              <a:rPr lang="en-US" sz="1200" dirty="0" err="1" smtClean="0"/>
              <a:t>minuta</a:t>
            </a:r>
            <a:r>
              <a:rPr lang="en-US" sz="1200" dirty="0" smtClean="0"/>
              <a:t>, sati </a:t>
            </a:r>
            <a:r>
              <a:rPr lang="en-US" sz="1200" dirty="0" err="1" smtClean="0"/>
              <a:t>ili</a:t>
            </a:r>
            <a:r>
              <a:rPr lang="en-US" sz="1200" dirty="0" smtClean="0"/>
              <a:t> </a:t>
            </a:r>
            <a:r>
              <a:rPr lang="en-US" sz="1200" dirty="0" err="1" smtClean="0"/>
              <a:t>dana</a:t>
            </a:r>
            <a:r>
              <a:rPr lang="en-US" sz="1200" dirty="0" smtClean="0"/>
              <a:t>).</a:t>
            </a:r>
            <a:endParaRPr lang="en-US" sz="1800" u="sng" dirty="0"/>
          </a:p>
        </p:txBody>
      </p:sp>
    </p:spTree>
    <p:extLst>
      <p:ext uri="{BB962C8B-B14F-4D97-AF65-F5344CB8AC3E}">
        <p14:creationId xmlns:p14="http://schemas.microsoft.com/office/powerpoint/2010/main" val="3056031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dirty="0" err="1" smtClean="0"/>
              <a:t>Smanjenje</a:t>
            </a:r>
            <a:r>
              <a:rPr lang="en-US" sz="2400" dirty="0" smtClean="0"/>
              <a:t> </a:t>
            </a:r>
            <a:r>
              <a:rPr lang="en-US" sz="2400" dirty="0" err="1" smtClean="0"/>
              <a:t>opažane</a:t>
            </a:r>
            <a:r>
              <a:rPr lang="en-US" sz="2400" dirty="0" smtClean="0"/>
              <a:t> </a:t>
            </a:r>
            <a:r>
              <a:rPr lang="en-US" sz="2400" dirty="0" err="1" smtClean="0"/>
              <a:t>prijetnje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2"/>
              <a:buChar char="v"/>
            </a:pPr>
            <a:r>
              <a:rPr lang="en-US" sz="1800" dirty="0" err="1" smtClean="0"/>
              <a:t>Tehnika</a:t>
            </a:r>
            <a:r>
              <a:rPr lang="en-US" sz="1800" dirty="0" smtClean="0"/>
              <a:t> </a:t>
            </a:r>
            <a:r>
              <a:rPr lang="en-US" sz="1800" dirty="0" err="1" smtClean="0"/>
              <a:t>izazivanja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predodžbe</a:t>
            </a:r>
            <a:r>
              <a:rPr lang="en-US" sz="1800" dirty="0" smtClean="0"/>
              <a:t> u </a:t>
            </a:r>
            <a:r>
              <a:rPr lang="en-US" sz="1800" dirty="0" err="1" smtClean="0"/>
              <a:t>kojoj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</a:t>
            </a:r>
            <a:r>
              <a:rPr lang="en-US" sz="1800" dirty="0" smtClean="0"/>
              <a:t> </a:t>
            </a:r>
            <a:r>
              <a:rPr lang="en-US" sz="1800" dirty="0" err="1" smtClean="0"/>
              <a:t>razmotri</a:t>
            </a:r>
            <a:r>
              <a:rPr lang="en-US" sz="1800" dirty="0" smtClean="0"/>
              <a:t> </a:t>
            </a:r>
            <a:r>
              <a:rPr lang="en-US" sz="1800" dirty="0" err="1" smtClean="0"/>
              <a:t>situaciju</a:t>
            </a:r>
            <a:r>
              <a:rPr lang="en-US" sz="1800" dirty="0" smtClean="0"/>
              <a:t> s </a:t>
            </a:r>
            <a:r>
              <a:rPr lang="en-US" sz="1800" dirty="0" err="1" smtClean="0"/>
              <a:t>realističnijom</a:t>
            </a:r>
            <a:r>
              <a:rPr lang="en-US" sz="1800" dirty="0" smtClean="0"/>
              <a:t> </a:t>
            </a:r>
            <a:r>
              <a:rPr lang="en-US" sz="1800" dirty="0" err="1" smtClean="0"/>
              <a:t>procjenom</a:t>
            </a:r>
            <a:r>
              <a:rPr lang="en-US" sz="1800" dirty="0" smtClean="0"/>
              <a:t> </a:t>
            </a:r>
            <a:r>
              <a:rPr lang="en-US" sz="1800" dirty="0" err="1" smtClean="0"/>
              <a:t>stvarne</a:t>
            </a:r>
            <a:r>
              <a:rPr lang="en-US" sz="1800" dirty="0" smtClean="0"/>
              <a:t> </a:t>
            </a:r>
            <a:r>
              <a:rPr lang="en-US" sz="1800" dirty="0" err="1" smtClean="0"/>
              <a:t>prijetnje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pPr algn="just">
              <a:buFont typeface="Wingdings" charset="2"/>
              <a:buChar char="v"/>
            </a:pPr>
            <a:r>
              <a:rPr lang="en-US" sz="1800" dirty="0" err="1" smtClean="0"/>
              <a:t>Npr</a:t>
            </a:r>
            <a:r>
              <a:rPr lang="en-US" sz="1800" dirty="0" smtClean="0"/>
              <a:t>.: </a:t>
            </a:r>
            <a:r>
              <a:rPr lang="en-US" sz="1800" dirty="0" err="1" smtClean="0"/>
              <a:t>pacijentica</a:t>
            </a:r>
            <a:r>
              <a:rPr lang="en-US" sz="1800" dirty="0" smtClean="0"/>
              <a:t> je </a:t>
            </a:r>
            <a:r>
              <a:rPr lang="en-US" sz="1800" dirty="0" err="1" smtClean="0"/>
              <a:t>anksiozna</a:t>
            </a:r>
            <a:r>
              <a:rPr lang="en-US" sz="1800" dirty="0" smtClean="0"/>
              <a:t> </a:t>
            </a:r>
            <a:r>
              <a:rPr lang="en-US" sz="1800" dirty="0" err="1" smtClean="0"/>
              <a:t>pri</a:t>
            </a:r>
            <a:r>
              <a:rPr lang="en-US" sz="1800" dirty="0" smtClean="0"/>
              <a:t> </a:t>
            </a:r>
            <a:r>
              <a:rPr lang="en-US" sz="1800" dirty="0" err="1" smtClean="0"/>
              <a:t>izlaganju</a:t>
            </a:r>
            <a:r>
              <a:rPr lang="en-US" sz="1800" dirty="0" smtClean="0"/>
              <a:t> </a:t>
            </a:r>
            <a:r>
              <a:rPr lang="en-US" sz="1800" dirty="0" err="1" smtClean="0"/>
              <a:t>pred</a:t>
            </a:r>
            <a:r>
              <a:rPr lang="en-US" sz="1800" dirty="0" smtClean="0"/>
              <a:t> </a:t>
            </a:r>
            <a:r>
              <a:rPr lang="en-US" sz="1800" dirty="0" err="1" smtClean="0"/>
              <a:t>kolegama</a:t>
            </a:r>
            <a:r>
              <a:rPr lang="en-US" sz="1800" dirty="0" smtClean="0"/>
              <a:t>, </a:t>
            </a:r>
            <a:r>
              <a:rPr lang="en-US" sz="1800" dirty="0" err="1" smtClean="0"/>
              <a:t>terapeut</a:t>
            </a:r>
            <a:r>
              <a:rPr lang="en-US" sz="1800" dirty="0" smtClean="0"/>
              <a:t> </a:t>
            </a:r>
            <a:r>
              <a:rPr lang="en-US" sz="1800" dirty="0" err="1" smtClean="0"/>
              <a:t>ju</a:t>
            </a:r>
            <a:r>
              <a:rPr lang="en-US" sz="1800" dirty="0" smtClean="0"/>
              <a:t> </a:t>
            </a:r>
            <a:r>
              <a:rPr lang="en-US" sz="1800" dirty="0" err="1" smtClean="0"/>
              <a:t>potiče</a:t>
            </a:r>
            <a:r>
              <a:rPr lang="en-US" sz="1800" dirty="0" smtClean="0"/>
              <a:t> u </a:t>
            </a:r>
            <a:r>
              <a:rPr lang="en-US" sz="1800" dirty="0" err="1" smtClean="0"/>
              <a:t>mijenjanju</a:t>
            </a:r>
            <a:r>
              <a:rPr lang="en-US" sz="1800" dirty="0" smtClean="0"/>
              <a:t> </a:t>
            </a:r>
            <a:r>
              <a:rPr lang="en-US" sz="1800" dirty="0" err="1" smtClean="0"/>
              <a:t>njene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predodžbe</a:t>
            </a:r>
            <a:r>
              <a:rPr lang="en-US" sz="1800" dirty="0" smtClean="0"/>
              <a:t> o </a:t>
            </a:r>
            <a:r>
              <a:rPr lang="en-US" sz="1800" dirty="0" err="1" smtClean="0"/>
              <a:t>izlaganju</a:t>
            </a:r>
            <a:r>
              <a:rPr lang="en-US" sz="1800" dirty="0" smtClean="0"/>
              <a:t> </a:t>
            </a:r>
            <a:r>
              <a:rPr lang="en-US" sz="1800" dirty="0" err="1" smtClean="0"/>
              <a:t>pred</a:t>
            </a:r>
            <a:r>
              <a:rPr lang="en-US" sz="1800" dirty="0" smtClean="0"/>
              <a:t> </a:t>
            </a:r>
            <a:r>
              <a:rPr lang="en-US" sz="1800" dirty="0" err="1" smtClean="0"/>
              <a:t>kolegama</a:t>
            </a:r>
            <a:r>
              <a:rPr lang="en-US" sz="1800" dirty="0" smtClean="0"/>
              <a:t>, </a:t>
            </a:r>
            <a:r>
              <a:rPr lang="en-US" sz="1800" dirty="0" err="1" smtClean="0"/>
              <a:t>tako</a:t>
            </a:r>
            <a:r>
              <a:rPr lang="en-US" sz="1800" dirty="0" smtClean="0"/>
              <a:t> da </a:t>
            </a:r>
            <a:r>
              <a:rPr lang="en-US" sz="1800" dirty="0" err="1" smtClean="0"/>
              <a:t>zamišlja</a:t>
            </a:r>
            <a:r>
              <a:rPr lang="en-US" sz="1800" dirty="0" smtClean="0"/>
              <a:t> </a:t>
            </a:r>
            <a:r>
              <a:rPr lang="en-US" sz="1800" dirty="0" err="1" smtClean="0"/>
              <a:t>ohrabrujuća</a:t>
            </a:r>
            <a:r>
              <a:rPr lang="en-US" sz="1800" dirty="0" smtClean="0"/>
              <a:t> </a:t>
            </a:r>
            <a:r>
              <a:rPr lang="en-US" sz="1800" dirty="0" err="1" smtClean="0"/>
              <a:t>lica</a:t>
            </a:r>
            <a:r>
              <a:rPr lang="en-US" sz="1800" dirty="0" smtClean="0"/>
              <a:t> </a:t>
            </a:r>
            <a:r>
              <a:rPr lang="en-US" sz="1800" dirty="0" err="1" smtClean="0"/>
              <a:t>svojih</a:t>
            </a:r>
            <a:r>
              <a:rPr lang="en-US" sz="1800" dirty="0" smtClean="0"/>
              <a:t> </a:t>
            </a:r>
            <a:r>
              <a:rPr lang="en-US" sz="1800" dirty="0" err="1" smtClean="0"/>
              <a:t>prijatelja</a:t>
            </a:r>
            <a:r>
              <a:rPr lang="en-US" sz="1800" dirty="0" smtClean="0"/>
              <a:t> u </a:t>
            </a:r>
            <a:r>
              <a:rPr lang="en-US" sz="1800" dirty="0" err="1" smtClean="0"/>
              <a:t>učionici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12249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Zaključak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2"/>
              <a:buChar char="ü"/>
            </a:pPr>
            <a:r>
              <a:rPr lang="en-US" sz="1800" dirty="0" err="1" smtClean="0"/>
              <a:t>Mnogi</a:t>
            </a:r>
            <a:r>
              <a:rPr lang="en-US" sz="1800" dirty="0" smtClean="0"/>
              <a:t>, </a:t>
            </a:r>
            <a:r>
              <a:rPr lang="en-US" sz="1800" dirty="0" err="1" smtClean="0"/>
              <a:t>ako</a:t>
            </a:r>
            <a:r>
              <a:rPr lang="en-US" sz="1800" dirty="0" smtClean="0"/>
              <a:t> ne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većina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pacijenata</a:t>
            </a:r>
            <a:r>
              <a:rPr lang="en-US" sz="1800" dirty="0" smtClean="0"/>
              <a:t>, </a:t>
            </a:r>
            <a:r>
              <a:rPr lang="en-US" sz="1800" dirty="0" err="1" smtClean="0"/>
              <a:t>doživljavaju</a:t>
            </a:r>
            <a:r>
              <a:rPr lang="en-US" sz="1800" dirty="0" smtClean="0"/>
              <a:t> AM u </a:t>
            </a:r>
            <a:r>
              <a:rPr lang="en-US" sz="1800" dirty="0" err="1" smtClean="0"/>
              <a:t>obliku</a:t>
            </a:r>
            <a:r>
              <a:rPr lang="en-US" sz="1800" dirty="0" smtClean="0"/>
              <a:t> </a:t>
            </a:r>
            <a:r>
              <a:rPr lang="en-US" sz="1800" dirty="0" err="1" smtClean="0"/>
              <a:t>spontanih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predodžbi</a:t>
            </a:r>
            <a:r>
              <a:rPr lang="en-US" sz="1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en-US" sz="1800" dirty="0" err="1" smtClean="0"/>
              <a:t>Uporno</a:t>
            </a:r>
            <a:r>
              <a:rPr lang="en-US" sz="1800" dirty="0" smtClean="0"/>
              <a:t> (</a:t>
            </a:r>
            <a:r>
              <a:rPr lang="en-US" sz="1800" dirty="0" err="1" smtClean="0"/>
              <a:t>iako</a:t>
            </a:r>
            <a:r>
              <a:rPr lang="en-US" sz="1800" dirty="0" smtClean="0"/>
              <a:t> </a:t>
            </a:r>
            <a:r>
              <a:rPr lang="en-US" sz="1800" dirty="0" err="1" smtClean="0"/>
              <a:t>nenametljivo</a:t>
            </a:r>
            <a:r>
              <a:rPr lang="en-US" sz="1800" dirty="0" smtClean="0"/>
              <a:t>) </a:t>
            </a:r>
            <a:r>
              <a:rPr lang="en-US" sz="1800" dirty="0" err="1" smtClean="0"/>
              <a:t>ispitivanje</a:t>
            </a:r>
            <a:r>
              <a:rPr lang="en-US" sz="1800" dirty="0" smtClean="0"/>
              <a:t> je </a:t>
            </a:r>
            <a:r>
              <a:rPr lang="en-US" sz="1800" dirty="0" err="1" smtClean="0"/>
              <a:t>često</a:t>
            </a:r>
            <a:r>
              <a:rPr lang="en-US" sz="1800" dirty="0" smtClean="0"/>
              <a:t> </a:t>
            </a:r>
            <a:r>
              <a:rPr lang="en-US" sz="1800" dirty="0" err="1" smtClean="0"/>
              <a:t>potrebno</a:t>
            </a:r>
            <a:r>
              <a:rPr lang="en-US" sz="1800" dirty="0" smtClean="0"/>
              <a:t> da bi se </a:t>
            </a:r>
            <a:r>
              <a:rPr lang="en-US" sz="1800" dirty="0" err="1" smtClean="0"/>
              <a:t>pomoglo</a:t>
            </a:r>
            <a:r>
              <a:rPr lang="en-US" sz="1800" dirty="0" smtClean="0"/>
              <a:t> </a:t>
            </a:r>
            <a:r>
              <a:rPr lang="en-US" sz="1800" dirty="0" err="1" smtClean="0"/>
              <a:t>pacijentima</a:t>
            </a:r>
            <a:r>
              <a:rPr lang="en-US" sz="1800" dirty="0" smtClean="0"/>
              <a:t> u </a:t>
            </a:r>
            <a:r>
              <a:rPr lang="en-US" sz="1800" dirty="0" err="1" smtClean="0"/>
              <a:t>prepoznavanju</a:t>
            </a:r>
            <a:r>
              <a:rPr lang="en-US" sz="1800" dirty="0" smtClean="0"/>
              <a:t> </a:t>
            </a:r>
            <a:r>
              <a:rPr lang="en-US" sz="1800" dirty="0" err="1" smtClean="0"/>
              <a:t>njihovih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predodžbi</a:t>
            </a:r>
            <a:r>
              <a:rPr lang="en-US" sz="1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en-US" sz="1800" dirty="0" err="1" smtClean="0"/>
              <a:t>Pacijenti</a:t>
            </a:r>
            <a:r>
              <a:rPr lang="en-US" sz="1800" dirty="0" smtClean="0"/>
              <a:t> </a:t>
            </a:r>
            <a:r>
              <a:rPr lang="en-US" sz="1800" dirty="0" err="1" smtClean="0"/>
              <a:t>koji</a:t>
            </a:r>
            <a:r>
              <a:rPr lang="en-US" sz="1800" dirty="0" smtClean="0"/>
              <a:t> </a:t>
            </a:r>
            <a:r>
              <a:rPr lang="en-US" sz="1800" dirty="0" err="1" smtClean="0"/>
              <a:t>imaju</a:t>
            </a:r>
            <a:r>
              <a:rPr lang="en-US" sz="1800" dirty="0" smtClean="0"/>
              <a:t> </a:t>
            </a:r>
            <a:r>
              <a:rPr lang="en-US" sz="1800" dirty="0" err="1" smtClean="0"/>
              <a:t>česte</a:t>
            </a:r>
            <a:r>
              <a:rPr lang="en-US" sz="1800" dirty="0" smtClean="0"/>
              <a:t>, </a:t>
            </a:r>
            <a:r>
              <a:rPr lang="en-US" sz="1800" dirty="0" err="1" smtClean="0"/>
              <a:t>uznemirujuće</a:t>
            </a:r>
            <a:r>
              <a:rPr lang="en-US" sz="1800" dirty="0" smtClean="0"/>
              <a:t> </a:t>
            </a:r>
            <a:r>
              <a:rPr lang="en-US" sz="1800" dirty="0" err="1" smtClean="0"/>
              <a:t>predodžbe</a:t>
            </a:r>
            <a:r>
              <a:rPr lang="en-US" sz="1800" dirty="0" smtClean="0"/>
              <a:t>, </a:t>
            </a:r>
            <a:r>
              <a:rPr lang="en-US" sz="1800" dirty="0" err="1" smtClean="0"/>
              <a:t>mogu</a:t>
            </a:r>
            <a:r>
              <a:rPr lang="en-US" sz="1800" dirty="0" smtClean="0"/>
              <a:t> </a:t>
            </a:r>
            <a:r>
              <a:rPr lang="en-US" sz="1800" dirty="0" err="1" smtClean="0"/>
              <a:t>imati</a:t>
            </a:r>
            <a:r>
              <a:rPr lang="en-US" sz="1800" dirty="0" smtClean="0"/>
              <a:t> </a:t>
            </a:r>
            <a:r>
              <a:rPr lang="en-US" sz="1800" dirty="0" err="1" smtClean="0"/>
              <a:t>koristi</a:t>
            </a:r>
            <a:r>
              <a:rPr lang="en-US" sz="1800" dirty="0" smtClean="0"/>
              <a:t> od </a:t>
            </a:r>
            <a:r>
              <a:rPr lang="en-US" sz="1800" dirty="0" err="1" smtClean="0"/>
              <a:t>nekih</a:t>
            </a:r>
            <a:r>
              <a:rPr lang="en-US" sz="1800" dirty="0" smtClean="0"/>
              <a:t> </a:t>
            </a:r>
            <a:r>
              <a:rPr lang="en-US" sz="1800" dirty="0" err="1" smtClean="0"/>
              <a:t>tehnika</a:t>
            </a:r>
            <a:r>
              <a:rPr lang="en-US" sz="1800" dirty="0" smtClean="0"/>
              <a:t> </a:t>
            </a:r>
            <a:r>
              <a:rPr lang="en-US" sz="1800" dirty="0" err="1" smtClean="0"/>
              <a:t>zamišljanja</a:t>
            </a:r>
            <a:r>
              <a:rPr lang="en-US" sz="1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en-US" sz="1800" dirty="0" err="1" smtClean="0"/>
              <a:t>Predodžbe</a:t>
            </a:r>
            <a:r>
              <a:rPr lang="en-US" sz="1800" dirty="0" smtClean="0"/>
              <a:t> se </a:t>
            </a:r>
            <a:r>
              <a:rPr lang="en-US" sz="1800" dirty="0" err="1" smtClean="0"/>
              <a:t>mogu</a:t>
            </a:r>
            <a:r>
              <a:rPr lang="en-US" sz="1800" dirty="0" smtClean="0"/>
              <a:t> </a:t>
            </a:r>
            <a:r>
              <a:rPr lang="en-US" sz="1800" dirty="0" err="1" smtClean="0"/>
              <a:t>izazvati</a:t>
            </a:r>
            <a:r>
              <a:rPr lang="en-US" sz="1800" dirty="0" smtClean="0"/>
              <a:t> u </a:t>
            </a:r>
            <a:r>
              <a:rPr lang="en-US" sz="1800" dirty="0" err="1" smtClean="0"/>
              <a:t>svrhu</a:t>
            </a:r>
            <a:r>
              <a:rPr lang="en-US" sz="1800" dirty="0" smtClean="0"/>
              <a:t> </a:t>
            </a:r>
            <a:r>
              <a:rPr lang="en-US" sz="1800" dirty="0" err="1" smtClean="0"/>
              <a:t>različitih</a:t>
            </a:r>
            <a:r>
              <a:rPr lang="en-US" sz="1800" dirty="0" smtClean="0"/>
              <a:t> </a:t>
            </a:r>
            <a:r>
              <a:rPr lang="en-US" sz="1800" dirty="0" err="1" smtClean="0"/>
              <a:t>terapijskih</a:t>
            </a:r>
            <a:r>
              <a:rPr lang="en-US" sz="1800" dirty="0" smtClean="0"/>
              <a:t> </a:t>
            </a:r>
            <a:r>
              <a:rPr lang="en-US" sz="1800" dirty="0" err="1" smtClean="0"/>
              <a:t>ciljeva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8023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Literatura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n-US" sz="2000" dirty="0" smtClean="0"/>
              <a:t>Beck, J. (2011). </a:t>
            </a:r>
            <a:r>
              <a:rPr lang="en-US" sz="2000" i="1" dirty="0" err="1" smtClean="0"/>
              <a:t>Kognitivna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terapija</a:t>
            </a:r>
            <a:r>
              <a:rPr lang="en-US" sz="2000" i="1" dirty="0" smtClean="0"/>
              <a:t>: </a:t>
            </a:r>
            <a:r>
              <a:rPr lang="en-US" sz="2000" i="1" dirty="0" err="1" smtClean="0"/>
              <a:t>osnove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educiranje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uvježbavanje</a:t>
            </a:r>
            <a:r>
              <a:rPr lang="en-US" sz="2000" dirty="0" smtClean="0"/>
              <a:t>. </a:t>
            </a:r>
            <a:r>
              <a:rPr lang="en-US" sz="2000" dirty="0" err="1" smtClean="0"/>
              <a:t>Jastrebarsko</a:t>
            </a:r>
            <a:r>
              <a:rPr lang="en-US" sz="2000" dirty="0" smtClean="0"/>
              <a:t>: </a:t>
            </a:r>
            <a:r>
              <a:rPr lang="en-US" sz="2000" dirty="0" err="1" smtClean="0"/>
              <a:t>Naklada</a:t>
            </a:r>
            <a:r>
              <a:rPr lang="en-US" sz="2000" dirty="0" smtClean="0"/>
              <a:t> Slap.- 13. </a:t>
            </a:r>
            <a:r>
              <a:rPr lang="en-US" sz="2000" dirty="0" err="1" smtClean="0"/>
              <a:t>poglavlje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9994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err="1" smtClean="0"/>
              <a:t>Predočavanje</a:t>
            </a:r>
            <a:endParaRPr lang="sl-SI" sz="2800" dirty="0"/>
          </a:p>
        </p:txBody>
      </p:sp>
      <p:sp>
        <p:nvSpPr>
          <p:cNvPr id="2" name="Ograda besedila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800" dirty="0" smtClean="0"/>
              <a:t>Mnogi </a:t>
            </a:r>
            <a:r>
              <a:rPr lang="sl-SI" sz="1800" dirty="0" err="1" smtClean="0"/>
              <a:t>pacijenti</a:t>
            </a:r>
            <a:r>
              <a:rPr lang="sl-SI" sz="1800" dirty="0" smtClean="0"/>
              <a:t> </a:t>
            </a:r>
            <a:r>
              <a:rPr lang="sl-SI" sz="1800" dirty="0" err="1" smtClean="0"/>
              <a:t>automatske</a:t>
            </a:r>
            <a:r>
              <a:rPr lang="sl-SI" sz="1800" dirty="0" smtClean="0"/>
              <a:t> misli (AM) ne </a:t>
            </a:r>
            <a:r>
              <a:rPr lang="sl-SI" sz="1800" dirty="0" err="1" smtClean="0"/>
              <a:t>doživljavaju</a:t>
            </a:r>
            <a:r>
              <a:rPr lang="sl-SI" sz="1800" dirty="0" smtClean="0"/>
              <a:t> samo </a:t>
            </a:r>
            <a:r>
              <a:rPr lang="sl-SI" sz="1800" dirty="0" err="1" smtClean="0"/>
              <a:t>kao</a:t>
            </a:r>
            <a:r>
              <a:rPr lang="sl-SI" sz="1800" dirty="0" smtClean="0"/>
              <a:t> </a:t>
            </a:r>
            <a:r>
              <a:rPr lang="sl-SI" sz="1800" dirty="0" err="1" smtClean="0"/>
              <a:t>neizgovorene</a:t>
            </a:r>
            <a:r>
              <a:rPr lang="sl-SI" sz="1800" dirty="0" smtClean="0"/>
              <a:t> </a:t>
            </a:r>
            <a:r>
              <a:rPr lang="sl-SI" sz="1800" dirty="0" err="1" smtClean="0"/>
              <a:t>riječi</a:t>
            </a:r>
            <a:r>
              <a:rPr lang="sl-SI" sz="1800" dirty="0" smtClean="0"/>
              <a:t> u </a:t>
            </a:r>
            <a:r>
              <a:rPr lang="sl-SI" sz="1800" dirty="0" err="1" smtClean="0"/>
              <a:t>njihovoj</a:t>
            </a:r>
            <a:r>
              <a:rPr lang="sl-SI" sz="1800" dirty="0" smtClean="0"/>
              <a:t> </a:t>
            </a:r>
            <a:r>
              <a:rPr lang="sl-SI" sz="1800" dirty="0" err="1" smtClean="0"/>
              <a:t>svijesti</a:t>
            </a:r>
            <a:r>
              <a:rPr lang="sl-SI" sz="1800" dirty="0" smtClean="0"/>
              <a:t>, </a:t>
            </a:r>
            <a:r>
              <a:rPr lang="sl-SI" sz="1800" dirty="0" err="1" smtClean="0"/>
              <a:t>već</a:t>
            </a:r>
            <a:r>
              <a:rPr lang="sl-SI" sz="1800" dirty="0" smtClean="0"/>
              <a:t> i u </a:t>
            </a:r>
            <a:r>
              <a:rPr lang="sl-SI" sz="1800" dirty="0" err="1" smtClean="0"/>
              <a:t>obliku</a:t>
            </a:r>
            <a:r>
              <a:rPr lang="sl-SI" sz="1800" dirty="0" smtClean="0"/>
              <a:t> mentalnih slika </a:t>
            </a:r>
            <a:r>
              <a:rPr lang="sl-SI" sz="1800" dirty="0" err="1" smtClean="0"/>
              <a:t>ili</a:t>
            </a:r>
            <a:r>
              <a:rPr lang="sl-SI" sz="1800" dirty="0" smtClean="0"/>
              <a:t> </a:t>
            </a:r>
            <a:r>
              <a:rPr lang="sl-SI" sz="1800" dirty="0" err="1" smtClean="0"/>
              <a:t>predodžbi</a:t>
            </a:r>
            <a:r>
              <a:rPr lang="sl-SI" sz="18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800" dirty="0" smtClean="0"/>
              <a:t>Predodžbe </a:t>
            </a:r>
            <a:r>
              <a:rPr lang="sl-SI" sz="1800" dirty="0" err="1" smtClean="0"/>
              <a:t>su</a:t>
            </a:r>
            <a:r>
              <a:rPr lang="sl-SI" sz="1800" dirty="0" smtClean="0"/>
              <a:t> </a:t>
            </a:r>
            <a:r>
              <a:rPr lang="sl-SI" sz="1800" dirty="0" err="1" smtClean="0"/>
              <a:t>obično</a:t>
            </a:r>
            <a:r>
              <a:rPr lang="sl-SI" sz="1800" dirty="0" smtClean="0"/>
              <a:t> vrlo kratke i </a:t>
            </a:r>
            <a:r>
              <a:rPr lang="sl-SI" sz="1800" dirty="0" err="1" smtClean="0"/>
              <a:t>često</a:t>
            </a:r>
            <a:r>
              <a:rPr lang="sl-SI" sz="1800" dirty="0" smtClean="0"/>
              <a:t> </a:t>
            </a:r>
            <a:r>
              <a:rPr lang="sl-SI" sz="1800" dirty="0" err="1" smtClean="0"/>
              <a:t>uznemirujuće</a:t>
            </a:r>
            <a:r>
              <a:rPr lang="sl-SI" sz="1800" dirty="0" smtClean="0"/>
              <a:t>; mnogi ih </a:t>
            </a:r>
            <a:r>
              <a:rPr lang="sl-SI" sz="1800" dirty="0" err="1" smtClean="0"/>
              <a:t>pacijenti</a:t>
            </a:r>
            <a:r>
              <a:rPr lang="sl-SI" sz="1800" dirty="0" smtClean="0"/>
              <a:t> </a:t>
            </a:r>
            <a:r>
              <a:rPr lang="sl-SI" sz="1800" dirty="0" err="1" smtClean="0"/>
              <a:t>brzo</a:t>
            </a:r>
            <a:r>
              <a:rPr lang="sl-SI" sz="1800" dirty="0" smtClean="0"/>
              <a:t> </a:t>
            </a:r>
            <a:r>
              <a:rPr lang="sl-SI" sz="1800" dirty="0" err="1" smtClean="0"/>
              <a:t>potiskuju</a:t>
            </a:r>
            <a:r>
              <a:rPr lang="sl-SI" sz="1800" dirty="0" smtClean="0"/>
              <a:t> iz </a:t>
            </a:r>
            <a:r>
              <a:rPr lang="sl-SI" sz="1800" dirty="0" err="1" smtClean="0"/>
              <a:t>svijesti</a:t>
            </a:r>
            <a:r>
              <a:rPr lang="sl-SI" sz="18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1800" dirty="0" err="1" smtClean="0"/>
              <a:t>Terapeut</a:t>
            </a:r>
            <a:r>
              <a:rPr lang="sl-SI" sz="1800" dirty="0" smtClean="0"/>
              <a:t> </a:t>
            </a:r>
            <a:r>
              <a:rPr lang="sl-SI" sz="1800" dirty="0" err="1" smtClean="0"/>
              <a:t>počinje</a:t>
            </a:r>
            <a:r>
              <a:rPr lang="sl-SI" sz="1800" dirty="0" smtClean="0"/>
              <a:t> </a:t>
            </a:r>
            <a:r>
              <a:rPr lang="sl-SI" sz="1800" dirty="0" err="1" smtClean="0"/>
              <a:t>edukaciju</a:t>
            </a:r>
            <a:r>
              <a:rPr lang="sl-SI" sz="1800" dirty="0" smtClean="0"/>
              <a:t> </a:t>
            </a:r>
            <a:r>
              <a:rPr lang="sl-SI" sz="1800" dirty="0" err="1" smtClean="0"/>
              <a:t>pacijenta</a:t>
            </a:r>
            <a:r>
              <a:rPr lang="sl-SI" sz="1800" dirty="0" smtClean="0"/>
              <a:t> o </a:t>
            </a:r>
            <a:r>
              <a:rPr lang="sl-SI" sz="1800" dirty="0" err="1" smtClean="0"/>
              <a:t>predodžbama</a:t>
            </a:r>
            <a:r>
              <a:rPr lang="sl-SI" sz="1800" dirty="0" smtClean="0"/>
              <a:t> </a:t>
            </a:r>
            <a:r>
              <a:rPr lang="sl-SI" sz="1800" dirty="0" err="1" smtClean="0"/>
              <a:t>već</a:t>
            </a:r>
            <a:r>
              <a:rPr lang="sl-SI" sz="1800" dirty="0" smtClean="0"/>
              <a:t> na 1. seansi.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64183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Identificiranje </a:t>
            </a:r>
            <a:r>
              <a:rPr lang="sl-SI" sz="2800" dirty="0" err="1" smtClean="0"/>
              <a:t>predodžbi</a:t>
            </a:r>
            <a:endParaRPr lang="sl-SI" sz="2800" dirty="0"/>
          </a:p>
        </p:txBody>
      </p:sp>
      <p:sp>
        <p:nvSpPr>
          <p:cNvPr id="3" name="Ograda besedila 2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3950253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800" dirty="0" smtClean="0"/>
              <a:t>Da bi </a:t>
            </a:r>
            <a:r>
              <a:rPr lang="sl-SI" sz="1800" dirty="0" err="1" smtClean="0"/>
              <a:t>pacijenta</a:t>
            </a:r>
            <a:r>
              <a:rPr lang="sl-SI" sz="1800" dirty="0" smtClean="0"/>
              <a:t> </a:t>
            </a:r>
            <a:r>
              <a:rPr lang="sl-SI" sz="1800" dirty="0" err="1" smtClean="0"/>
              <a:t>naučio</a:t>
            </a:r>
            <a:r>
              <a:rPr lang="sl-SI" sz="1800" dirty="0" smtClean="0"/>
              <a:t> kako prepoznati i </a:t>
            </a:r>
            <a:r>
              <a:rPr lang="sl-SI" sz="1800" dirty="0" err="1" smtClean="0"/>
              <a:t>suočiti</a:t>
            </a:r>
            <a:r>
              <a:rPr lang="sl-SI" sz="1800" dirty="0" smtClean="0"/>
              <a:t> se s </a:t>
            </a:r>
            <a:r>
              <a:rPr lang="sl-SI" sz="1800" dirty="0" err="1" smtClean="0"/>
              <a:t>uznemirujućom</a:t>
            </a:r>
            <a:r>
              <a:rPr lang="sl-SI" sz="1800" dirty="0" smtClean="0"/>
              <a:t> </a:t>
            </a:r>
            <a:r>
              <a:rPr lang="sl-SI" sz="1800" dirty="0" err="1" smtClean="0"/>
              <a:t>predodžbom</a:t>
            </a:r>
            <a:r>
              <a:rPr lang="sl-SI" sz="1800" dirty="0" smtClean="0"/>
              <a:t>, </a:t>
            </a:r>
            <a:r>
              <a:rPr lang="sl-SI" sz="1800" dirty="0" err="1" smtClean="0"/>
              <a:t>terapeut</a:t>
            </a:r>
            <a:r>
              <a:rPr lang="sl-SI" sz="1800" dirty="0" smtClean="0"/>
              <a:t> pokušava </a:t>
            </a:r>
            <a:r>
              <a:rPr lang="sl-SI" sz="1800" dirty="0" err="1" smtClean="0"/>
              <a:t>otkriti</a:t>
            </a:r>
            <a:r>
              <a:rPr lang="sl-SI" sz="1800" dirty="0" smtClean="0"/>
              <a:t> </a:t>
            </a:r>
            <a:r>
              <a:rPr lang="sl-SI" sz="1800" u="sng" dirty="0" err="1" smtClean="0"/>
              <a:t>spontanu</a:t>
            </a:r>
            <a:r>
              <a:rPr lang="sl-SI" sz="1800" u="sng" dirty="0" smtClean="0"/>
              <a:t> </a:t>
            </a:r>
            <a:r>
              <a:rPr lang="sl-SI" sz="1800" u="sng" dirty="0" err="1" smtClean="0"/>
              <a:t>predodžbu</a:t>
            </a:r>
            <a:r>
              <a:rPr lang="sl-SI" sz="1800" u="sng" dirty="0" smtClean="0"/>
              <a:t> </a:t>
            </a:r>
            <a:r>
              <a:rPr lang="sl-SI" sz="1800" dirty="0" err="1" smtClean="0"/>
              <a:t>koju</a:t>
            </a:r>
            <a:r>
              <a:rPr lang="sl-SI" sz="1800" dirty="0" smtClean="0"/>
              <a:t> je </a:t>
            </a:r>
            <a:r>
              <a:rPr lang="sl-SI" sz="1800" dirty="0" err="1" smtClean="0"/>
              <a:t>pacijent</a:t>
            </a:r>
            <a:r>
              <a:rPr lang="sl-SI" sz="1800" dirty="0" smtClean="0"/>
              <a:t> </a:t>
            </a:r>
            <a:r>
              <a:rPr lang="sl-SI" sz="1800" dirty="0" err="1" smtClean="0"/>
              <a:t>imao</a:t>
            </a:r>
            <a:r>
              <a:rPr lang="sl-SI" sz="1800" dirty="0" smtClean="0"/>
              <a:t> </a:t>
            </a:r>
            <a:r>
              <a:rPr lang="sl-SI" sz="1800" dirty="0" err="1" smtClean="0"/>
              <a:t>ili</a:t>
            </a:r>
            <a:r>
              <a:rPr lang="sl-SI" sz="1800" dirty="0" smtClean="0"/>
              <a:t> </a:t>
            </a:r>
            <a:r>
              <a:rPr lang="sl-SI" sz="1800" dirty="0" err="1" smtClean="0"/>
              <a:t>izazvati</a:t>
            </a:r>
            <a:r>
              <a:rPr lang="sl-SI" sz="1800" dirty="0" smtClean="0"/>
              <a:t> </a:t>
            </a:r>
            <a:r>
              <a:rPr lang="sl-SI" sz="1800" dirty="0" err="1" smtClean="0"/>
              <a:t>predodžbu</a:t>
            </a:r>
            <a:r>
              <a:rPr lang="sl-SI" sz="1800" dirty="0" smtClean="0"/>
              <a:t> na seansi.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800" dirty="0" err="1" smtClean="0"/>
              <a:t>Predodžba</a:t>
            </a:r>
            <a:r>
              <a:rPr lang="sl-SI" sz="1800" dirty="0" smtClean="0">
                <a:sym typeface="Wingdings" panose="05000000000000000000" pitchFamily="2" charset="2"/>
              </a:rPr>
              <a:t> mentalne slike, dnevno sanjarenje, maštanje, zamišljanje i sjećanje.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1800" dirty="0" smtClean="0">
                <a:sym typeface="Wingdings" panose="05000000000000000000" pitchFamily="2" charset="2"/>
              </a:rPr>
              <a:t>Npr.: „Zamislite kako </a:t>
            </a:r>
            <a:r>
              <a:rPr lang="sl-SI" sz="1800" dirty="0" err="1" smtClean="0">
                <a:sym typeface="Wingdings" panose="05000000000000000000" pitchFamily="2" charset="2"/>
              </a:rPr>
              <a:t>hodate</a:t>
            </a:r>
            <a:r>
              <a:rPr lang="sl-SI" sz="1800" dirty="0" smtClean="0">
                <a:sym typeface="Wingdings" panose="05000000000000000000" pitchFamily="2" charset="2"/>
              </a:rPr>
              <a:t> </a:t>
            </a:r>
            <a:r>
              <a:rPr lang="sl-SI" sz="1800" dirty="0" err="1" smtClean="0">
                <a:sym typeface="Wingdings" panose="05000000000000000000" pitchFamily="2" charset="2"/>
              </a:rPr>
              <a:t>ovom</a:t>
            </a:r>
            <a:r>
              <a:rPr lang="sl-SI" sz="1800" dirty="0" smtClean="0">
                <a:sym typeface="Wingdings" panose="05000000000000000000" pitchFamily="2" charset="2"/>
              </a:rPr>
              <a:t> </a:t>
            </a:r>
            <a:r>
              <a:rPr lang="sl-SI" sz="1800" dirty="0" err="1" smtClean="0">
                <a:sym typeface="Wingdings" panose="05000000000000000000" pitchFamily="2" charset="2"/>
              </a:rPr>
              <a:t>zgradom</a:t>
            </a:r>
            <a:r>
              <a:rPr lang="sl-SI" sz="1800" dirty="0" smtClean="0">
                <a:sym typeface="Wingdings" panose="05000000000000000000" pitchFamily="2" charset="2"/>
              </a:rPr>
              <a:t>. </a:t>
            </a:r>
            <a:r>
              <a:rPr lang="sl-SI" sz="1800" dirty="0" err="1" smtClean="0">
                <a:sym typeface="Wingdings" panose="05000000000000000000" pitchFamily="2" charset="2"/>
              </a:rPr>
              <a:t>Što</a:t>
            </a:r>
            <a:r>
              <a:rPr lang="sl-SI" sz="1800" dirty="0" smtClean="0">
                <a:sym typeface="Wingdings" panose="05000000000000000000" pitchFamily="2" charset="2"/>
              </a:rPr>
              <a:t> vidite?“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l-SI" dirty="0" smtClean="0"/>
          </a:p>
          <a:p>
            <a:pPr algn="l"/>
            <a:endParaRPr lang="sl-SI" dirty="0"/>
          </a:p>
        </p:txBody>
      </p:sp>
      <p:pic>
        <p:nvPicPr>
          <p:cNvPr id="4" name="Picture 3" descr="images-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005064"/>
            <a:ext cx="2807989" cy="196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4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err="1" smtClean="0"/>
              <a:t>Educiranje</a:t>
            </a:r>
            <a:r>
              <a:rPr lang="sl-SI" sz="2800" dirty="0" smtClean="0"/>
              <a:t> </a:t>
            </a:r>
            <a:r>
              <a:rPr lang="sl-SI" sz="2800" dirty="0" err="1" smtClean="0"/>
              <a:t>pacijenta</a:t>
            </a:r>
            <a:r>
              <a:rPr lang="sl-SI" sz="2800" dirty="0" smtClean="0"/>
              <a:t> o </a:t>
            </a:r>
            <a:r>
              <a:rPr lang="sl-SI" sz="2800" dirty="0" err="1" smtClean="0"/>
              <a:t>predodžbama</a:t>
            </a:r>
            <a:endParaRPr lang="sl-SI" sz="2800" dirty="0"/>
          </a:p>
        </p:txBody>
      </p:sp>
      <p:sp>
        <p:nvSpPr>
          <p:cNvPr id="3" name="Ograda besedil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l-SI" sz="1800" dirty="0" smtClean="0"/>
              <a:t>Neki pacijenti mogu identificirati predodžbe, ali ih ne mogu izreći terapeutu zbog njihove uznemirujuće prirode. Stoga se </a:t>
            </a:r>
            <a:r>
              <a:rPr lang="sl-SI" sz="1800" dirty="0" err="1" smtClean="0"/>
              <a:t>mogu</a:t>
            </a:r>
            <a:r>
              <a:rPr lang="sl-SI" sz="1800" dirty="0" smtClean="0"/>
              <a:t> opirati </a:t>
            </a:r>
            <a:r>
              <a:rPr lang="sl-SI" sz="1800" dirty="0" err="1" smtClean="0"/>
              <a:t>ponovnom</a:t>
            </a:r>
            <a:r>
              <a:rPr lang="sl-SI" sz="1800" dirty="0" smtClean="0"/>
              <a:t> </a:t>
            </a:r>
            <a:r>
              <a:rPr lang="sl-SI" sz="1800" dirty="0" err="1" smtClean="0"/>
              <a:t>proživljavanju</a:t>
            </a:r>
            <a:r>
              <a:rPr lang="sl-SI" sz="1800" dirty="0"/>
              <a:t> </a:t>
            </a:r>
            <a:r>
              <a:rPr lang="sl-SI" sz="1800" dirty="0" smtClean="0">
                <a:sym typeface="Wingdings" panose="05000000000000000000" pitchFamily="2" charset="2"/>
              </a:rPr>
              <a:t>normalizirati predodžbena iskustva</a:t>
            </a:r>
            <a:r>
              <a:rPr lang="sl-SI" dirty="0" smtClean="0"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l-SI" sz="1800" dirty="0" smtClean="0">
                <a:sym typeface="Wingdings" panose="05000000000000000000" pitchFamily="2" charset="2"/>
              </a:rPr>
              <a:t>Normaliziranje i </a:t>
            </a:r>
            <a:r>
              <a:rPr lang="sl-SI" sz="1800" dirty="0" err="1" smtClean="0">
                <a:sym typeface="Wingdings" panose="05000000000000000000" pitchFamily="2" charset="2"/>
              </a:rPr>
              <a:t>podučavanje</a:t>
            </a:r>
            <a:r>
              <a:rPr lang="sl-SI" sz="1800" dirty="0" smtClean="0">
                <a:sym typeface="Wingdings" panose="05000000000000000000" pitchFamily="2" charset="2"/>
              </a:rPr>
              <a:t> o </a:t>
            </a:r>
            <a:r>
              <a:rPr lang="sl-SI" sz="1800" dirty="0" err="1" smtClean="0">
                <a:sym typeface="Wingdings" panose="05000000000000000000" pitchFamily="2" charset="2"/>
              </a:rPr>
              <a:t>predodžbama</a:t>
            </a:r>
            <a:r>
              <a:rPr lang="sl-SI" sz="1800" dirty="0" smtClean="0">
                <a:sym typeface="Wingdings" panose="05000000000000000000" pitchFamily="2" charset="2"/>
              </a:rPr>
              <a:t> ↓anksioznost i omugaćava lakše identificiranje.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l-SI" sz="1800" dirty="0" smtClean="0">
                <a:sym typeface="Wingdings" panose="05000000000000000000" pitchFamily="2" charset="2"/>
              </a:rPr>
              <a:t>T mora biti </a:t>
            </a:r>
            <a:r>
              <a:rPr lang="sl-SI" sz="1800" dirty="0" err="1" smtClean="0">
                <a:sym typeface="Wingdings" panose="05000000000000000000" pitchFamily="2" charset="2"/>
              </a:rPr>
              <a:t>uporan</a:t>
            </a:r>
            <a:r>
              <a:rPr lang="sl-SI" sz="1800" dirty="0" smtClean="0">
                <a:sym typeface="Wingdings" panose="05000000000000000000" pitchFamily="2" charset="2"/>
              </a:rPr>
              <a:t> u </a:t>
            </a:r>
            <a:r>
              <a:rPr lang="sl-SI" sz="1800" dirty="0" err="1" smtClean="0">
                <a:sym typeface="Wingdings" panose="05000000000000000000" pitchFamily="2" charset="2"/>
              </a:rPr>
              <a:t>podučavanju</a:t>
            </a:r>
            <a:r>
              <a:rPr lang="sl-SI" sz="1800" dirty="0" smtClean="0">
                <a:sym typeface="Wingdings" panose="05000000000000000000" pitchFamily="2" charset="2"/>
              </a:rPr>
              <a:t> P o identifikaciji </a:t>
            </a:r>
            <a:r>
              <a:rPr lang="sl-SI" sz="1800" dirty="0" err="1" smtClean="0">
                <a:sym typeface="Wingdings" panose="05000000000000000000" pitchFamily="2" charset="2"/>
              </a:rPr>
              <a:t>predodžbi</a:t>
            </a:r>
            <a:r>
              <a:rPr lang="sl-SI" sz="1800" dirty="0">
                <a:sym typeface="Wingdings" panose="05000000000000000000" pitchFamily="2" charset="2"/>
              </a:rPr>
              <a:t> </a:t>
            </a:r>
            <a:r>
              <a:rPr lang="sl-SI" sz="1800" dirty="0" smtClean="0">
                <a:sym typeface="Wingdings" panose="05000000000000000000" pitchFamily="2" charset="2"/>
              </a:rPr>
              <a:t>i </a:t>
            </a:r>
            <a:r>
              <a:rPr lang="sl-SI" sz="1800" dirty="0" err="1" smtClean="0">
                <a:sym typeface="Wingdings" panose="05000000000000000000" pitchFamily="2" charset="2"/>
              </a:rPr>
              <a:t>nikako</a:t>
            </a:r>
            <a:r>
              <a:rPr lang="sl-SI" sz="1800" dirty="0" smtClean="0">
                <a:sym typeface="Wingdings" panose="05000000000000000000" pitchFamily="2" charset="2"/>
              </a:rPr>
              <a:t> </a:t>
            </a:r>
            <a:r>
              <a:rPr lang="sl-SI" sz="1800" dirty="0" err="1" smtClean="0">
                <a:sym typeface="Wingdings" panose="05000000000000000000" pitchFamily="2" charset="2"/>
              </a:rPr>
              <a:t>odustati</a:t>
            </a:r>
            <a:r>
              <a:rPr lang="sl-SI" sz="1800" dirty="0" smtClean="0"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l-SI" sz="1800" dirty="0" err="1" smtClean="0">
                <a:sym typeface="Wingdings" panose="05000000000000000000" pitchFamily="2" charset="2"/>
              </a:rPr>
              <a:t>Teškoće</a:t>
            </a:r>
            <a:r>
              <a:rPr lang="sl-SI" sz="1800" dirty="0" smtClean="0">
                <a:sym typeface="Wingdings" panose="05000000000000000000" pitchFamily="2" charset="2"/>
              </a:rPr>
              <a:t> u identifikaciji </a:t>
            </a:r>
            <a:r>
              <a:rPr lang="sl-SI" sz="1800" dirty="0" err="1" smtClean="0">
                <a:sym typeface="Wingdings" panose="05000000000000000000" pitchFamily="2" charset="2"/>
              </a:rPr>
              <a:t>predodžbi</a:t>
            </a:r>
            <a:r>
              <a:rPr lang="sl-SI" sz="1800" dirty="0" smtClean="0">
                <a:sym typeface="Wingdings" panose="05000000000000000000" pitchFamily="2" charset="2"/>
              </a:rPr>
              <a:t>: </a:t>
            </a:r>
          </a:p>
          <a:p>
            <a:pPr marL="800100" lvl="1" indent="-342900">
              <a:buFont typeface="+mj-lt"/>
              <a:buAutoNum type="alphaLcPeriod"/>
            </a:pPr>
            <a:r>
              <a:rPr lang="sl-SI" sz="1400" dirty="0" smtClean="0">
                <a:sym typeface="Wingdings" panose="05000000000000000000" pitchFamily="2" charset="2"/>
              </a:rPr>
              <a:t>T </a:t>
            </a:r>
            <a:r>
              <a:rPr lang="sl-SI" sz="1400" dirty="0" err="1" smtClean="0">
                <a:sym typeface="Wingdings" panose="05000000000000000000" pitchFamily="2" charset="2"/>
              </a:rPr>
              <a:t>izazove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neku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najmanje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uznemirujuću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predodžbu</a:t>
            </a:r>
            <a:r>
              <a:rPr lang="sl-SI" sz="1400" dirty="0" smtClean="0">
                <a:sym typeface="Wingdings" panose="05000000000000000000" pitchFamily="2" charset="2"/>
              </a:rPr>
              <a:t>,</a:t>
            </a:r>
          </a:p>
          <a:p>
            <a:pPr marL="800100" lvl="1" indent="-342900">
              <a:buFont typeface="+mj-lt"/>
              <a:buAutoNum type="alphaLcPeriod"/>
            </a:pPr>
            <a:r>
              <a:rPr lang="sl-SI" sz="1400" dirty="0" smtClean="0">
                <a:sym typeface="Wingdings" panose="05000000000000000000" pitchFamily="2" charset="2"/>
              </a:rPr>
              <a:t>P se </a:t>
            </a:r>
            <a:r>
              <a:rPr lang="sl-SI" sz="1400" dirty="0" err="1" smtClean="0">
                <a:sym typeface="Wingdings" panose="05000000000000000000" pitchFamily="2" charset="2"/>
              </a:rPr>
              <a:t>prisjeti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nedavnog</a:t>
            </a:r>
            <a:r>
              <a:rPr lang="sl-SI" sz="1400" dirty="0" smtClean="0">
                <a:sym typeface="Wingdings" panose="05000000000000000000" pitchFamily="2" charset="2"/>
              </a:rPr>
              <a:t> </a:t>
            </a:r>
            <a:r>
              <a:rPr lang="sl-SI" sz="1400" dirty="0" err="1" smtClean="0">
                <a:sym typeface="Wingdings" panose="05000000000000000000" pitchFamily="2" charset="2"/>
              </a:rPr>
              <a:t>dogadjaja</a:t>
            </a:r>
            <a:r>
              <a:rPr lang="sl-SI" sz="1400" dirty="0" smtClean="0">
                <a:sym typeface="Wingdings" panose="05000000000000000000" pitchFamily="2" charset="2"/>
              </a:rPr>
              <a:t>.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298225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err="1" smtClean="0"/>
              <a:t>Odgovaranje</a:t>
            </a:r>
            <a:r>
              <a:rPr lang="sl-SI" sz="2800" dirty="0" smtClean="0"/>
              <a:t> na spontane </a:t>
            </a:r>
            <a:r>
              <a:rPr lang="sl-SI" sz="2800" dirty="0" err="1" smtClean="0"/>
              <a:t>predodžbe</a:t>
            </a:r>
            <a:endParaRPr lang="sl-SI" sz="2800" dirty="0"/>
          </a:p>
        </p:txBody>
      </p:sp>
      <p:sp>
        <p:nvSpPr>
          <p:cNvPr id="3" name="Ograda besedila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l-SI" sz="1800" dirty="0" smtClean="0"/>
              <a:t>Tehnike </a:t>
            </a:r>
            <a:r>
              <a:rPr lang="sl-SI" sz="1800" dirty="0" err="1" smtClean="0"/>
              <a:t>koje</a:t>
            </a:r>
            <a:r>
              <a:rPr lang="sl-SI" sz="1800" dirty="0" smtClean="0"/>
              <a:t> </a:t>
            </a:r>
            <a:r>
              <a:rPr lang="sl-SI" sz="1800" dirty="0" err="1" smtClean="0"/>
              <a:t>pacijenti</a:t>
            </a:r>
            <a:r>
              <a:rPr lang="sl-SI" sz="1800" dirty="0" smtClean="0"/>
              <a:t> </a:t>
            </a:r>
            <a:r>
              <a:rPr lang="sl-SI" sz="1800" dirty="0" err="1" smtClean="0"/>
              <a:t>mogu</a:t>
            </a:r>
            <a:r>
              <a:rPr lang="sl-SI" sz="1800" dirty="0" smtClean="0"/>
              <a:t> naučiti radi </a:t>
            </a:r>
            <a:r>
              <a:rPr lang="sl-SI" sz="1800" dirty="0" err="1" smtClean="0"/>
              <a:t>odgovaranja</a:t>
            </a:r>
            <a:r>
              <a:rPr lang="sl-SI" sz="1800" dirty="0" smtClean="0"/>
              <a:t> na </a:t>
            </a:r>
            <a:r>
              <a:rPr lang="sl-SI" sz="1800" dirty="0" err="1" smtClean="0"/>
              <a:t>sponatne</a:t>
            </a:r>
            <a:r>
              <a:rPr lang="sl-SI" sz="1800" dirty="0" smtClean="0"/>
              <a:t> </a:t>
            </a:r>
            <a:r>
              <a:rPr lang="sl-SI" sz="1800" dirty="0" err="1" smtClean="0"/>
              <a:t>predodžbe</a:t>
            </a:r>
            <a:r>
              <a:rPr lang="sl-SI" sz="1800" dirty="0" smtClean="0"/>
              <a:t>:</a:t>
            </a:r>
          </a:p>
          <a:p>
            <a:pPr algn="l"/>
            <a:endParaRPr lang="sl-SI" sz="1800" dirty="0" smtClean="0"/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err="1" smtClean="0"/>
              <a:t>Praćenje</a:t>
            </a:r>
            <a:r>
              <a:rPr lang="sl-SI" sz="1600" dirty="0" smtClean="0"/>
              <a:t> </a:t>
            </a:r>
            <a:r>
              <a:rPr lang="sl-SI" sz="1600" dirty="0" err="1" smtClean="0"/>
              <a:t>predodžbe</a:t>
            </a:r>
            <a:r>
              <a:rPr lang="sl-SI" sz="1600" dirty="0" smtClean="0"/>
              <a:t> do </a:t>
            </a:r>
            <a:r>
              <a:rPr lang="sl-SI" sz="1600" dirty="0" err="1" smtClean="0"/>
              <a:t>završetka</a:t>
            </a:r>
            <a:r>
              <a:rPr lang="sl-SI" sz="1600" dirty="0" smtClean="0"/>
              <a:t>,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smtClean="0"/>
              <a:t>Vremenski skok </a:t>
            </a:r>
            <a:r>
              <a:rPr lang="sl-SI" sz="1600" dirty="0" err="1" smtClean="0"/>
              <a:t>unaprijed</a:t>
            </a:r>
            <a:r>
              <a:rPr lang="sl-SI" sz="1600" dirty="0" smtClean="0"/>
              <a:t>,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err="1" smtClean="0"/>
              <a:t>Suočavanje</a:t>
            </a:r>
            <a:r>
              <a:rPr lang="sl-SI" sz="1600" dirty="0" smtClean="0"/>
              <a:t> u </a:t>
            </a:r>
            <a:r>
              <a:rPr lang="sl-SI" sz="1600" dirty="0" err="1" smtClean="0"/>
              <a:t>predodžbi</a:t>
            </a:r>
            <a:r>
              <a:rPr lang="sl-SI" sz="1600" dirty="0" smtClean="0"/>
              <a:t>,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err="1" smtClean="0"/>
              <a:t>Mijenjanje</a:t>
            </a:r>
            <a:r>
              <a:rPr lang="sl-SI" sz="1600" dirty="0" smtClean="0"/>
              <a:t> u </a:t>
            </a:r>
            <a:r>
              <a:rPr lang="sl-SI" sz="1600" dirty="0" err="1" smtClean="0"/>
              <a:t>predodžbi</a:t>
            </a:r>
            <a:r>
              <a:rPr lang="sl-SI" sz="1600" dirty="0" smtClean="0"/>
              <a:t>,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smtClean="0"/>
              <a:t>Testiranje stvarnosti </a:t>
            </a:r>
            <a:r>
              <a:rPr lang="sl-SI" sz="1600" dirty="0" err="1" smtClean="0"/>
              <a:t>predodžbe</a:t>
            </a:r>
            <a:r>
              <a:rPr lang="sl-SI" sz="1600" dirty="0" smtClean="0"/>
              <a:t>,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smtClean="0"/>
              <a:t>Ponavljanje </a:t>
            </a:r>
            <a:r>
              <a:rPr lang="sl-SI" sz="1600" dirty="0" err="1" smtClean="0"/>
              <a:t>predodžbi</a:t>
            </a:r>
            <a:r>
              <a:rPr lang="sl-SI" sz="1600" dirty="0" smtClean="0"/>
              <a:t>.</a:t>
            </a:r>
          </a:p>
          <a:p>
            <a:pPr marL="342900" indent="-342900" algn="l">
              <a:buFont typeface="+mj-lt"/>
              <a:buAutoNum type="arabicPeriod"/>
            </a:pPr>
            <a:r>
              <a:rPr lang="sl-SI" sz="1600" dirty="0" smtClean="0"/>
              <a:t>Zamjenjivanje, zaustavljanje i </a:t>
            </a:r>
            <a:r>
              <a:rPr lang="sl-SI" sz="1600" dirty="0" err="1" smtClean="0"/>
              <a:t>skretanje</a:t>
            </a:r>
            <a:r>
              <a:rPr lang="sl-SI" sz="1600" dirty="0" smtClean="0"/>
              <a:t> </a:t>
            </a:r>
            <a:r>
              <a:rPr lang="sl-SI" sz="1600" dirty="0" err="1" smtClean="0"/>
              <a:t>pažnje</a:t>
            </a:r>
            <a:r>
              <a:rPr lang="sl-SI" sz="1600" dirty="0" smtClean="0"/>
              <a:t> od </a:t>
            </a:r>
            <a:r>
              <a:rPr lang="sl-SI" sz="1600" dirty="0" err="1" smtClean="0"/>
              <a:t>predodžbe</a:t>
            </a:r>
            <a:r>
              <a:rPr lang="sl-SI" sz="1600" dirty="0"/>
              <a:t>.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14"/>
          </p:nvPr>
        </p:nvSpPr>
        <p:spPr>
          <a:xfrm>
            <a:off x="4663440" y="3253625"/>
            <a:ext cx="3200400" cy="2470899"/>
          </a:xfrm>
        </p:spPr>
        <p:txBody>
          <a:bodyPr vert="horz">
            <a:normAutofit fontScale="85000" lnSpcReduction="20000"/>
          </a:bodyPr>
          <a:lstStyle/>
          <a:p>
            <a:pPr marL="0" indent="0">
              <a:buNone/>
            </a:pPr>
            <a:endParaRPr lang="sl-SI" sz="1200" i="1" dirty="0" smtClean="0"/>
          </a:p>
          <a:p>
            <a:pPr marL="0" indent="0" algn="ctr">
              <a:buNone/>
            </a:pPr>
            <a:endParaRPr lang="sl-SI" sz="1200" i="1" dirty="0" smtClean="0"/>
          </a:p>
          <a:p>
            <a:pPr marL="0" indent="0" algn="ctr">
              <a:buNone/>
            </a:pPr>
            <a:endParaRPr lang="sl-SI" sz="1200" i="1" dirty="0"/>
          </a:p>
          <a:p>
            <a:pPr marL="0" indent="0" algn="ctr">
              <a:buNone/>
            </a:pPr>
            <a:endParaRPr lang="sl-SI" sz="1200" i="1" dirty="0" smtClean="0"/>
          </a:p>
          <a:p>
            <a:pPr marL="0" indent="0" algn="ctr">
              <a:buNone/>
            </a:pPr>
            <a:endParaRPr lang="sl-SI" sz="1200" i="1" dirty="0"/>
          </a:p>
          <a:p>
            <a:pPr marL="0" indent="0" algn="ctr">
              <a:buNone/>
            </a:pPr>
            <a:endParaRPr lang="sl-SI" sz="1200" i="1" dirty="0" smtClean="0"/>
          </a:p>
          <a:p>
            <a:pPr marL="0" indent="0" algn="ctr">
              <a:buNone/>
            </a:pPr>
            <a:r>
              <a:rPr lang="sl-SI" sz="1200" i="1" dirty="0"/>
              <a:t> </a:t>
            </a:r>
            <a:r>
              <a:rPr lang="sl-SI" sz="1200" i="1" dirty="0" smtClean="0"/>
              <a:t> Tehnike </a:t>
            </a:r>
            <a:r>
              <a:rPr lang="sl-SI" sz="1200" i="1" dirty="0" err="1" smtClean="0"/>
              <a:t>koje</a:t>
            </a:r>
            <a:r>
              <a:rPr lang="sl-SI" sz="1200" i="1" dirty="0" smtClean="0"/>
              <a:t> </a:t>
            </a:r>
            <a:r>
              <a:rPr lang="sl-SI" sz="1200" i="1" dirty="0" err="1" smtClean="0"/>
              <a:t>pomažu</a:t>
            </a:r>
            <a:r>
              <a:rPr lang="sl-SI" sz="1200" i="1" dirty="0" smtClean="0"/>
              <a:t> </a:t>
            </a:r>
            <a:r>
              <a:rPr lang="sl-SI" sz="1200" i="1" dirty="0" err="1" smtClean="0"/>
              <a:t>pacijentu</a:t>
            </a:r>
            <a:r>
              <a:rPr lang="sl-SI" sz="1200" i="1" dirty="0" smtClean="0"/>
              <a:t> u     </a:t>
            </a:r>
            <a:r>
              <a:rPr lang="sl-SI" sz="1200" i="1" dirty="0" err="1" smtClean="0"/>
              <a:t>smanjivanju</a:t>
            </a:r>
            <a:r>
              <a:rPr lang="sl-SI" sz="1200" i="1" dirty="0" smtClean="0"/>
              <a:t> </a:t>
            </a:r>
            <a:r>
              <a:rPr lang="sl-SI" sz="1200" i="1" dirty="0" err="1" smtClean="0"/>
              <a:t>njihovog</a:t>
            </a:r>
            <a:r>
              <a:rPr lang="sl-SI" sz="1200" i="1" dirty="0" smtClean="0"/>
              <a:t> nemira </a:t>
            </a:r>
            <a:r>
              <a:rPr lang="sl-SI" sz="1200" i="1" dirty="0" err="1" smtClean="0"/>
              <a:t>pomoću</a:t>
            </a:r>
            <a:r>
              <a:rPr lang="sl-SI" sz="1200" i="1" dirty="0" smtClean="0"/>
              <a:t> </a:t>
            </a:r>
            <a:r>
              <a:rPr lang="sl-SI" sz="1200" i="1" dirty="0" err="1" smtClean="0"/>
              <a:t>promatranja</a:t>
            </a:r>
            <a:r>
              <a:rPr lang="sl-SI" sz="1200" i="1" dirty="0" smtClean="0"/>
              <a:t> situacije na </a:t>
            </a:r>
            <a:r>
              <a:rPr lang="sl-SI" sz="1200" i="1" dirty="0" err="1" smtClean="0"/>
              <a:t>različite</a:t>
            </a:r>
            <a:r>
              <a:rPr lang="sl-SI" sz="1200" i="1" dirty="0" smtClean="0"/>
              <a:t> načine.</a:t>
            </a:r>
          </a:p>
          <a:p>
            <a:pPr marL="0" indent="0" algn="ctr">
              <a:buNone/>
            </a:pPr>
            <a:endParaRPr lang="sl-SI" sz="1200" i="1" dirty="0"/>
          </a:p>
          <a:p>
            <a:pPr marL="0" indent="0" algn="ctr">
              <a:buNone/>
            </a:pPr>
            <a:endParaRPr lang="sl-SI" sz="1200" i="1" dirty="0" smtClean="0"/>
          </a:p>
          <a:p>
            <a:pPr marL="0" indent="0" algn="ctr">
              <a:buNone/>
            </a:pPr>
            <a:endParaRPr lang="sl-SI" sz="1200" i="1" dirty="0"/>
          </a:p>
          <a:p>
            <a:pPr marL="0" indent="0" algn="ctr">
              <a:buNone/>
            </a:pPr>
            <a:endParaRPr lang="sl-SI" sz="1200" i="1" dirty="0" smtClean="0"/>
          </a:p>
          <a:p>
            <a:pPr marL="0" indent="0" algn="ctr">
              <a:buNone/>
            </a:pPr>
            <a:r>
              <a:rPr lang="sl-SI" sz="1200" i="1" dirty="0" smtClean="0"/>
              <a:t>       </a:t>
            </a:r>
          </a:p>
          <a:p>
            <a:pPr marL="0" indent="0" algn="ctr">
              <a:buNone/>
            </a:pPr>
            <a:r>
              <a:rPr lang="sl-SI" sz="1200" i="1" dirty="0"/>
              <a:t> </a:t>
            </a:r>
            <a:r>
              <a:rPr lang="sl-SI" sz="1200" i="1" dirty="0" smtClean="0"/>
              <a:t>           </a:t>
            </a:r>
            <a:r>
              <a:rPr lang="sl-SI" sz="1200" i="1" dirty="0" err="1" smtClean="0"/>
              <a:t>Privremeno</a:t>
            </a:r>
            <a:r>
              <a:rPr lang="sl-SI" sz="1200" i="1" dirty="0" smtClean="0"/>
              <a:t> odlaganje </a:t>
            </a:r>
            <a:r>
              <a:rPr lang="sl-SI" sz="1200" i="1" dirty="0" err="1" smtClean="0"/>
              <a:t>usmjeravajući</a:t>
            </a:r>
            <a:r>
              <a:rPr lang="sl-SI" sz="1200" i="1" dirty="0" smtClean="0"/>
              <a:t> </a:t>
            </a:r>
            <a:r>
              <a:rPr lang="sl-SI" sz="1200" i="1" dirty="0" err="1" smtClean="0"/>
              <a:t>pacijenta</a:t>
            </a:r>
            <a:r>
              <a:rPr lang="sl-SI" sz="1200" i="1" dirty="0" smtClean="0"/>
              <a:t> na </a:t>
            </a:r>
            <a:r>
              <a:rPr lang="sl-SI" sz="1200" i="1" dirty="0" err="1" smtClean="0"/>
              <a:t>nešto</a:t>
            </a:r>
            <a:r>
              <a:rPr lang="sl-SI" sz="1200" i="1" dirty="0" smtClean="0"/>
              <a:t> drugo.</a:t>
            </a:r>
            <a:endParaRPr lang="sl-SI" sz="1200" i="1" dirty="0"/>
          </a:p>
        </p:txBody>
      </p:sp>
      <p:sp>
        <p:nvSpPr>
          <p:cNvPr id="6" name="Desni zaviti oklepaj 5"/>
          <p:cNvSpPr/>
          <p:nvPr/>
        </p:nvSpPr>
        <p:spPr>
          <a:xfrm>
            <a:off x="4737299" y="3384647"/>
            <a:ext cx="144016" cy="18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Desni zaviti oklepaj 6"/>
          <p:cNvSpPr/>
          <p:nvPr/>
        </p:nvSpPr>
        <p:spPr>
          <a:xfrm>
            <a:off x="4784693" y="5198245"/>
            <a:ext cx="72008" cy="5040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6072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392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2400" dirty="0" err="1" smtClean="0"/>
              <a:t>Praćenje</a:t>
            </a:r>
            <a:r>
              <a:rPr lang="sl-SI" sz="2400" dirty="0" smtClean="0"/>
              <a:t> </a:t>
            </a:r>
            <a:r>
              <a:rPr lang="sl-SI" sz="2400" dirty="0" err="1" smtClean="0"/>
              <a:t>predožbe</a:t>
            </a:r>
            <a:r>
              <a:rPr lang="sl-SI" sz="2400" dirty="0" smtClean="0"/>
              <a:t> do </a:t>
            </a:r>
            <a:r>
              <a:rPr lang="sl-SI" sz="2400" dirty="0" err="1" smtClean="0"/>
              <a:t>završetka</a:t>
            </a:r>
            <a:endParaRPr lang="sl-SI" sz="2400" dirty="0"/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39502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Tehnika </a:t>
            </a:r>
            <a:r>
              <a:rPr lang="sl-SI" sz="1800" dirty="0" err="1" smtClean="0"/>
              <a:t>koja</a:t>
            </a:r>
            <a:r>
              <a:rPr lang="sl-SI" sz="1800" dirty="0" smtClean="0"/>
              <a:t> je </a:t>
            </a:r>
            <a:r>
              <a:rPr lang="sl-SI" sz="1800" dirty="0" err="1" smtClean="0"/>
              <a:t>često</a:t>
            </a:r>
            <a:r>
              <a:rPr lang="sl-SI" sz="1800" dirty="0" smtClean="0"/>
              <a:t> </a:t>
            </a:r>
            <a:r>
              <a:rPr lang="sl-SI" sz="1800" dirty="0" err="1" smtClean="0"/>
              <a:t>najkorisnija</a:t>
            </a:r>
            <a:r>
              <a:rPr lang="sl-SI" sz="1800" dirty="0"/>
              <a:t>:</a:t>
            </a:r>
            <a:endParaRPr lang="sl-S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l-SI" sz="1400" dirty="0" smtClean="0"/>
              <a:t>bolja konceptualizacija problema,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1400" dirty="0"/>
              <a:t>v</a:t>
            </a:r>
            <a:r>
              <a:rPr lang="sl-SI" sz="1400" dirty="0" smtClean="0"/>
              <a:t>odi kognitivnoj restrukturaciji predodžbe,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1400" dirty="0" smtClean="0"/>
              <a:t>osigurava olakšanje.</a:t>
            </a:r>
          </a:p>
          <a:p>
            <a:pPr>
              <a:buFont typeface="Arial" panose="020B0604020202020204" pitchFamily="34" charset="0"/>
              <a:buChar char="•"/>
            </a:pPr>
            <a:endParaRPr lang="sl-SI" sz="1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Terapeut potiče pacijenta da nastavi zamišljati spontanu predodžbu sve dok se ne pojavi jedna od dviju stvari:</a:t>
            </a:r>
          </a:p>
          <a:p>
            <a:pPr marL="342900" indent="-342900">
              <a:buFont typeface="+mj-lt"/>
              <a:buAutoNum type="alphaLcPeriod"/>
            </a:pPr>
            <a:r>
              <a:rPr lang="sl-SI" sz="1200" dirty="0" err="1" smtClean="0"/>
              <a:t>Pacijent</a:t>
            </a:r>
            <a:r>
              <a:rPr lang="sl-SI" sz="1200" dirty="0" smtClean="0"/>
              <a:t> zamišljanjem </a:t>
            </a:r>
            <a:r>
              <a:rPr lang="sl-SI" sz="1200" dirty="0" err="1" smtClean="0"/>
              <a:t>prolazi</a:t>
            </a:r>
            <a:r>
              <a:rPr lang="sl-SI" sz="1200" dirty="0" smtClean="0"/>
              <a:t> </a:t>
            </a:r>
            <a:r>
              <a:rPr lang="sl-SI" sz="1200" dirty="0" err="1" smtClean="0"/>
              <a:t>kroz</a:t>
            </a:r>
            <a:r>
              <a:rPr lang="sl-SI" sz="1200" dirty="0" smtClean="0"/>
              <a:t> </a:t>
            </a:r>
            <a:r>
              <a:rPr lang="sl-SI" sz="1200" dirty="0" err="1" smtClean="0"/>
              <a:t>krizu</a:t>
            </a:r>
            <a:r>
              <a:rPr lang="sl-SI" sz="1200" dirty="0" smtClean="0"/>
              <a:t> i </a:t>
            </a:r>
            <a:r>
              <a:rPr lang="sl-SI" sz="1200" dirty="0" err="1" smtClean="0"/>
              <a:t>osjeća</a:t>
            </a:r>
            <a:r>
              <a:rPr lang="sl-SI" sz="1200" dirty="0" smtClean="0"/>
              <a:t> se bolje,</a:t>
            </a:r>
          </a:p>
          <a:p>
            <a:pPr marL="342900" indent="-342900">
              <a:buFont typeface="+mj-lt"/>
              <a:buAutoNum type="alphaLcPeriod"/>
            </a:pPr>
            <a:r>
              <a:rPr lang="sl-SI" sz="1200" dirty="0" smtClean="0"/>
              <a:t>Zamišlja </a:t>
            </a:r>
            <a:r>
              <a:rPr lang="sl-SI" sz="1200" dirty="0" err="1" smtClean="0"/>
              <a:t>krajnju</a:t>
            </a:r>
            <a:r>
              <a:rPr lang="sl-SI" sz="1200" dirty="0" smtClean="0"/>
              <a:t> </a:t>
            </a:r>
            <a:r>
              <a:rPr lang="sl-SI" sz="1200" dirty="0" err="1" smtClean="0"/>
              <a:t>katastrofu</a:t>
            </a:r>
            <a:r>
              <a:rPr lang="sl-SI" sz="1200" dirty="0" smtClean="0"/>
              <a:t> </a:t>
            </a:r>
            <a:r>
              <a:rPr lang="sl-SI" sz="1200" dirty="0" err="1" smtClean="0"/>
              <a:t>kao</a:t>
            </a:r>
            <a:r>
              <a:rPr lang="sl-SI" sz="1200" dirty="0" smtClean="0"/>
              <a:t> </a:t>
            </a:r>
            <a:r>
              <a:rPr lang="sl-SI" sz="1200" dirty="0" err="1" smtClean="0"/>
              <a:t>što</a:t>
            </a:r>
            <a:r>
              <a:rPr lang="sl-SI" sz="1200" dirty="0" smtClean="0"/>
              <a:t> je npr. smrt </a:t>
            </a:r>
            <a:r>
              <a:rPr lang="sl-SI" sz="1100" dirty="0" smtClean="0"/>
              <a:t>(terapeut može istražiti posljedice kojih se pacijent boji i otkriti njihovo značenje te na osnovi tog dalje intervenirati).</a:t>
            </a:r>
          </a:p>
          <a:p>
            <a:pPr marL="0" indent="0">
              <a:buNone/>
            </a:pPr>
            <a:endParaRPr lang="sl-SI" sz="1100" dirty="0"/>
          </a:p>
          <a:p>
            <a:pPr>
              <a:buFont typeface="Wingdings" panose="05000000000000000000" pitchFamily="2" charset="2"/>
              <a:buChar char="v"/>
            </a:pPr>
            <a:r>
              <a:rPr lang="sl-SI" sz="1800" dirty="0" err="1" smtClean="0"/>
              <a:t>Praćenjem</a:t>
            </a:r>
            <a:r>
              <a:rPr lang="sl-SI" sz="1800" dirty="0" smtClean="0"/>
              <a:t> </a:t>
            </a:r>
            <a:r>
              <a:rPr lang="sl-SI" sz="1800" dirty="0" err="1" smtClean="0"/>
              <a:t>predodžbe</a:t>
            </a:r>
            <a:r>
              <a:rPr lang="sl-SI" sz="1800" dirty="0" smtClean="0"/>
              <a:t> do </a:t>
            </a:r>
            <a:r>
              <a:rPr lang="sl-SI" sz="1800" dirty="0" err="1" smtClean="0"/>
              <a:t>završetka</a:t>
            </a:r>
            <a:r>
              <a:rPr lang="sl-SI" sz="1800" dirty="0" smtClean="0"/>
              <a:t> </a:t>
            </a:r>
            <a:r>
              <a:rPr lang="sl-SI" sz="1800" dirty="0" err="1" smtClean="0"/>
              <a:t>su</a:t>
            </a:r>
            <a:r>
              <a:rPr lang="sl-SI" sz="1800" dirty="0" smtClean="0"/>
              <a:t> </a:t>
            </a:r>
            <a:r>
              <a:rPr lang="sl-SI" sz="1800" dirty="0" err="1" smtClean="0"/>
              <a:t>moguća</a:t>
            </a:r>
            <a:r>
              <a:rPr lang="sl-SI" sz="1800" dirty="0" smtClean="0"/>
              <a:t> 2 </a:t>
            </a:r>
            <a:r>
              <a:rPr lang="sl-SI" sz="1800" dirty="0" err="1" smtClean="0"/>
              <a:t>ishoda</a:t>
            </a:r>
            <a:r>
              <a:rPr lang="sl-SI" sz="1800" dirty="0" smtClean="0"/>
              <a:t>: </a:t>
            </a:r>
          </a:p>
          <a:p>
            <a:pPr marL="342900" indent="-342900">
              <a:buFont typeface="+mj-lt"/>
              <a:buAutoNum type="alphaLcPeriod"/>
            </a:pPr>
            <a:r>
              <a:rPr lang="sl-SI" sz="1200" dirty="0" smtClean="0"/>
              <a:t>Problem se </a:t>
            </a:r>
            <a:r>
              <a:rPr lang="sl-SI" sz="1200" dirty="0" err="1" smtClean="0"/>
              <a:t>riješi</a:t>
            </a:r>
            <a:r>
              <a:rPr lang="sl-SI" sz="1200" dirty="0" smtClean="0"/>
              <a:t> </a:t>
            </a:r>
            <a:r>
              <a:rPr lang="sl-SI" sz="1200" dirty="0" smtClean="0">
                <a:sym typeface="Wingdings" panose="05000000000000000000" pitchFamily="2" charset="2"/>
              </a:rPr>
              <a:t> pacijent osjeti olakšanje,</a:t>
            </a:r>
          </a:p>
          <a:p>
            <a:pPr marL="342900" indent="-342900">
              <a:buFont typeface="+mj-lt"/>
              <a:buAutoNum type="alphaLcPeriod"/>
            </a:pPr>
            <a:r>
              <a:rPr lang="sl-SI" sz="1200" dirty="0" smtClean="0">
                <a:sym typeface="Wingdings" panose="05000000000000000000" pitchFamily="2" charset="2"/>
              </a:rPr>
              <a:t>Katastrofična slika  terapeut nastoji otkriti posebno značenje i na taj način otkriva nov problem.</a:t>
            </a:r>
            <a:endParaRPr lang="sl-SI" sz="1200" dirty="0"/>
          </a:p>
          <a:p>
            <a:pPr marL="0" indent="0">
              <a:buNone/>
            </a:pP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497820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552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sl-SI" sz="2400" dirty="0" smtClean="0"/>
              <a:t>Vremenski skok </a:t>
            </a:r>
            <a:r>
              <a:rPr lang="sl-SI" sz="2400" dirty="0" err="1" smtClean="0"/>
              <a:t>unaprijed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63040" y="1988840"/>
            <a:ext cx="6196405" cy="37342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Ponekad je praćenje predodžbe do završetka neefikasno </a:t>
            </a:r>
            <a:r>
              <a:rPr lang="sl-SI" sz="1400" dirty="0" smtClean="0"/>
              <a:t>(pacijent može zamišljati jako puno prepreka ili uznemirujućih dogadjaja), </a:t>
            </a:r>
            <a:r>
              <a:rPr lang="sl-SI" sz="1800" dirty="0" smtClean="0"/>
              <a:t>tada terapeut predloži pacijentu da sebe zamisli u nekom vremenu u bliskoj budućnosti.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Npr.: “Kako bi bilo, da napravite vremenski skok unaprijed i zamislite kako ste završili seminarski rad. Možete li to zamisliti? Kako to izgleda?”... “kako se sada u predodži osjećate?”</a:t>
            </a: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673137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sl-SI" sz="2400" dirty="0" smtClean="0"/>
              <a:t>Suočavanje u predodžbi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Tehnika omogućava pacijentu da se u samoj predodžbi suoči s teškom situacijom koju je spontano zamislio.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Npr.: “Možemo li ponovo proći kroz predodžbu i ovaj put se pokušajte suočiti sa svakim nastalim problemom”...</a:t>
            </a:r>
          </a:p>
          <a:p>
            <a:pPr>
              <a:buFont typeface="Wingdings" charset="2"/>
              <a:buChar char="ü"/>
            </a:pPr>
            <a:r>
              <a:rPr lang="sl-SI" sz="1400" dirty="0" smtClean="0"/>
              <a:t>Razgovor se nastavlja, sve dok se pacijent uspješno ne suoči u predodžbi.</a:t>
            </a:r>
          </a:p>
          <a:p>
            <a:pPr>
              <a:buFont typeface="Wingdings" charset="2"/>
              <a:buChar char="ü"/>
            </a:pPr>
            <a:r>
              <a:rPr lang="sl-SI" sz="1400" dirty="0" smtClean="0"/>
              <a:t>Terapeut može pomoći postavljajući pitanja.</a:t>
            </a:r>
          </a:p>
          <a:p>
            <a:pPr>
              <a:buFont typeface="Wingdings" charset="2"/>
              <a:buChar char="ü"/>
            </a:pPr>
            <a:r>
              <a:rPr lang="sl-SI" sz="1400" dirty="0" smtClean="0"/>
              <a:t>Terapeut može predložiti pacijentu, da zamisli sebe kako upotrebljava tehnike koje je naučio u terapiji (čitanje kartica za suočavanje, kontrolirano disanje, glasno izgovaranje samoinstrukcija).</a:t>
            </a:r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26300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sl-SI" sz="2400" dirty="0" err="1" smtClean="0"/>
              <a:t>Mijenjanje</a:t>
            </a:r>
            <a:r>
              <a:rPr lang="sl-SI" sz="2400" dirty="0" smtClean="0"/>
              <a:t> </a:t>
            </a:r>
            <a:r>
              <a:rPr lang="sl-SI" sz="2400" dirty="0" err="1" smtClean="0"/>
              <a:t>predodžbi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/>
              <a:t>Tehnika uključuje podučavanje pacijenta u identificiranju predodžbe, a zatim i u njenom ponovnom dočaravanju s promjenom kraja </a:t>
            </a:r>
            <a:r>
              <a:rPr lang="sl-SI" sz="1800" dirty="0" smtClean="0">
                <a:sym typeface="Wingdings" panose="05000000000000000000" pitchFamily="2" charset="2"/>
              </a:rPr>
              <a:t> umanjuje uznemirenost pacijenta.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1800" dirty="0" smtClean="0">
                <a:sym typeface="Wingdings" panose="05000000000000000000" pitchFamily="2" charset="2"/>
              </a:rPr>
              <a:t>Npr.: reći pacijentu, da može “promijeniti predodžbu, kao da ste redatelj nekog filma. Vi možete odlučiti kako će biti. Možete je promijeniti u realističnu predožbu  ili na maštovit način”.</a:t>
            </a: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1122787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Žebljiček">
  <a:themeElements>
    <a:clrScheme name="Žebljiče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Žebljiče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Žebljiče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302</TotalTime>
  <Words>1304</Words>
  <Application>Microsoft Macintosh PowerPoint</Application>
  <PresentationFormat>On-screen Show (4:3)</PresentationFormat>
  <Paragraphs>121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Žebljiček</vt:lpstr>
      <vt:lpstr>Imaginacija</vt:lpstr>
      <vt:lpstr>Predočavanje</vt:lpstr>
      <vt:lpstr>Identificiranje predodžbi</vt:lpstr>
      <vt:lpstr>Educiranje pacijenta o predodžbama</vt:lpstr>
      <vt:lpstr>Odgovaranje na spontane predodžbe</vt:lpstr>
      <vt:lpstr>Praćenje predožbe do završetka</vt:lpstr>
      <vt:lpstr>Vremenski skok unaprijed</vt:lpstr>
      <vt:lpstr>Suočavanje u predodžbi</vt:lpstr>
      <vt:lpstr>Mijenjanje predodžbi</vt:lpstr>
      <vt:lpstr>Testiranje stvarnosti predodžbe</vt:lpstr>
      <vt:lpstr>Ponavljanje predodžbi</vt:lpstr>
      <vt:lpstr>Zamjenjivanje, zaustavljanje i skretanje pažnje od predodžbe</vt:lpstr>
      <vt:lpstr>Zamjenjivanje, zaustavljanje i skretanje pažnje od predodžbe</vt:lpstr>
      <vt:lpstr>Izazivanje predodžbi kao terapijski postupak</vt:lpstr>
      <vt:lpstr>Uvježbavanje tehnika za suočavanje</vt:lpstr>
      <vt:lpstr>Udaljavanje</vt:lpstr>
      <vt:lpstr>Smanjenje opažane prijetnje</vt:lpstr>
      <vt:lpstr>Zaključak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Imaginacija</dc:title>
  <dc:creator>kcrehab01</dc:creator>
  <cp:lastModifiedBy>Meliha Muratovic</cp:lastModifiedBy>
  <cp:revision>33</cp:revision>
  <dcterms:created xsi:type="dcterms:W3CDTF">2018-12-28T07:50:51Z</dcterms:created>
  <dcterms:modified xsi:type="dcterms:W3CDTF">2019-01-15T21:27:52Z</dcterms:modified>
</cp:coreProperties>
</file>