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2" r:id="rId3"/>
    <p:sldId id="269" r:id="rId4"/>
    <p:sldId id="275" r:id="rId5"/>
    <p:sldId id="277" r:id="rId6"/>
    <p:sldId id="278" r:id="rId7"/>
    <p:sldId id="279" r:id="rId8"/>
    <p:sldId id="280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76" r:id="rId19"/>
    <p:sldId id="291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2" d="100"/>
          <a:sy n="42" d="100"/>
        </p:scale>
        <p:origin x="72" y="72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2530F-75B4-4CA2-9CF8-CE5CD1AE423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589DF3E-0190-42BD-A952-B9AEE9028C2F}">
      <dgm:prSet phldrT="[Text]" custT="1"/>
      <dgm:spPr/>
      <dgm:t>
        <a:bodyPr/>
        <a:lstStyle/>
        <a:p>
          <a:r>
            <a:rPr lang="hr-HR" sz="2000" dirty="0"/>
            <a:t>Ne znam cestu.</a:t>
          </a:r>
        </a:p>
        <a:p>
          <a:r>
            <a:rPr lang="hr-HR" sz="2000" dirty="0"/>
            <a:t>Ne razumijem upute na karti.</a:t>
          </a:r>
        </a:p>
        <a:p>
          <a:r>
            <a:rPr lang="hr-HR" sz="2000" dirty="0"/>
            <a:t>Pada kiša.</a:t>
          </a:r>
        </a:p>
        <a:p>
          <a:r>
            <a:rPr lang="hr-HR" sz="2000" dirty="0"/>
            <a:t>Prevelika je gužva.</a:t>
          </a:r>
        </a:p>
      </dgm:t>
    </dgm:pt>
    <dgm:pt modelId="{17F9B62A-AAC8-49DC-AF81-E44E1BC35A47}" type="parTrans" cxnId="{1B41A8A2-BC54-4D04-B800-9E51DDA68BC8}">
      <dgm:prSet/>
      <dgm:spPr/>
      <dgm:t>
        <a:bodyPr/>
        <a:lstStyle/>
        <a:p>
          <a:endParaRPr lang="hr-HR"/>
        </a:p>
      </dgm:t>
    </dgm:pt>
    <dgm:pt modelId="{B54D4B49-892B-41CF-91F5-F4C3754D75F8}" type="sibTrans" cxnId="{1B41A8A2-BC54-4D04-B800-9E51DDA68BC8}">
      <dgm:prSet/>
      <dgm:spPr/>
      <dgm:t>
        <a:bodyPr/>
        <a:lstStyle/>
        <a:p>
          <a:endParaRPr lang="hr-HR"/>
        </a:p>
      </dgm:t>
    </dgm:pt>
    <dgm:pt modelId="{FE795CF7-E658-4A2F-844D-56175845E12C}">
      <dgm:prSet phldrT="[Text]" custT="1"/>
      <dgm:spPr/>
      <dgm:t>
        <a:bodyPr/>
        <a:lstStyle/>
        <a:p>
          <a:r>
            <a:rPr lang="hr-HR" sz="2000" dirty="0"/>
            <a:t>Dolazak na lokaciju. </a:t>
          </a:r>
        </a:p>
        <a:p>
          <a:r>
            <a:rPr lang="hr-HR" sz="2000" dirty="0"/>
            <a:t>Rukovanje s klijentima.</a:t>
          </a:r>
        </a:p>
        <a:p>
          <a:r>
            <a:rPr lang="hr-HR" sz="2000" dirty="0"/>
            <a:t>Sjedanje za stol. </a:t>
          </a:r>
        </a:p>
        <a:p>
          <a:r>
            <a:rPr lang="hr-HR" sz="2000" dirty="0"/>
            <a:t>Početak sastanka.</a:t>
          </a:r>
        </a:p>
      </dgm:t>
    </dgm:pt>
    <dgm:pt modelId="{9FA0C124-18C5-4EE4-81DE-EB35C4604AFC}" type="parTrans" cxnId="{9245ABC0-7B7A-4B7D-99E6-F38D838AA638}">
      <dgm:prSet/>
      <dgm:spPr/>
      <dgm:t>
        <a:bodyPr/>
        <a:lstStyle/>
        <a:p>
          <a:endParaRPr lang="hr-HR"/>
        </a:p>
      </dgm:t>
    </dgm:pt>
    <dgm:pt modelId="{A4D94F93-BF1C-4231-8E12-268DE226AE59}" type="sibTrans" cxnId="{9245ABC0-7B7A-4B7D-99E6-F38D838AA638}">
      <dgm:prSet/>
      <dgm:spPr/>
      <dgm:t>
        <a:bodyPr/>
        <a:lstStyle/>
        <a:p>
          <a:endParaRPr lang="hr-HR"/>
        </a:p>
      </dgm:t>
    </dgm:pt>
    <dgm:pt modelId="{E6B3F084-E822-4DD7-AD8E-EC1BEFD49D42}" type="pres">
      <dgm:prSet presAssocID="{43B2530F-75B4-4CA2-9CF8-CE5CD1AE423B}" presName="Name0" presStyleCnt="0">
        <dgm:presLayoutVars>
          <dgm:dir/>
          <dgm:resizeHandles val="exact"/>
        </dgm:presLayoutVars>
      </dgm:prSet>
      <dgm:spPr/>
    </dgm:pt>
    <dgm:pt modelId="{1CB98B81-580F-4E92-9584-0960B910B74E}" type="pres">
      <dgm:prSet presAssocID="{A589DF3E-0190-42BD-A952-B9AEE9028C2F}" presName="node" presStyleLbl="node1" presStyleIdx="0" presStyleCnt="2" custLinFactNeighborX="7454" custLinFactNeighborY="50000">
        <dgm:presLayoutVars>
          <dgm:bulletEnabled val="1"/>
        </dgm:presLayoutVars>
      </dgm:prSet>
      <dgm:spPr/>
    </dgm:pt>
    <dgm:pt modelId="{1CDC494A-82F1-437E-AB4E-1D88E5A3D073}" type="pres">
      <dgm:prSet presAssocID="{B54D4B49-892B-41CF-91F5-F4C3754D75F8}" presName="sibTrans" presStyleLbl="sibTrans2D1" presStyleIdx="0" presStyleCnt="1"/>
      <dgm:spPr/>
    </dgm:pt>
    <dgm:pt modelId="{3A8EE507-F5C8-4EA3-9851-E01D80EF8DF8}" type="pres">
      <dgm:prSet presAssocID="{B54D4B49-892B-41CF-91F5-F4C3754D75F8}" presName="connectorText" presStyleLbl="sibTrans2D1" presStyleIdx="0" presStyleCnt="1"/>
      <dgm:spPr/>
    </dgm:pt>
    <dgm:pt modelId="{83B493B7-707C-41D1-90D4-B9D55376D3EB}" type="pres">
      <dgm:prSet presAssocID="{FE795CF7-E658-4A2F-844D-56175845E12C}" presName="node" presStyleLbl="node1" presStyleIdx="1" presStyleCnt="2" custLinFactNeighborX="464" custLinFactNeighborY="225">
        <dgm:presLayoutVars>
          <dgm:bulletEnabled val="1"/>
        </dgm:presLayoutVars>
      </dgm:prSet>
      <dgm:spPr/>
    </dgm:pt>
  </dgm:ptLst>
  <dgm:cxnLst>
    <dgm:cxn modelId="{8DD08174-C220-4D63-BC8C-1123DBB93923}" type="presOf" srcId="{43B2530F-75B4-4CA2-9CF8-CE5CD1AE423B}" destId="{E6B3F084-E822-4DD7-AD8E-EC1BEFD49D42}" srcOrd="0" destOrd="0" presId="urn:microsoft.com/office/officeart/2005/8/layout/process1"/>
    <dgm:cxn modelId="{B425D175-5EE7-40DE-9FE9-9200AA111DAB}" type="presOf" srcId="{B54D4B49-892B-41CF-91F5-F4C3754D75F8}" destId="{3A8EE507-F5C8-4EA3-9851-E01D80EF8DF8}" srcOrd="1" destOrd="0" presId="urn:microsoft.com/office/officeart/2005/8/layout/process1"/>
    <dgm:cxn modelId="{4368CE99-50FC-45FC-80CE-F8DABE0FB59B}" type="presOf" srcId="{B54D4B49-892B-41CF-91F5-F4C3754D75F8}" destId="{1CDC494A-82F1-437E-AB4E-1D88E5A3D073}" srcOrd="0" destOrd="0" presId="urn:microsoft.com/office/officeart/2005/8/layout/process1"/>
    <dgm:cxn modelId="{960CCD9E-D809-4FD0-B7AD-8EC56A57C77D}" type="presOf" srcId="{A589DF3E-0190-42BD-A952-B9AEE9028C2F}" destId="{1CB98B81-580F-4E92-9584-0960B910B74E}" srcOrd="0" destOrd="0" presId="urn:microsoft.com/office/officeart/2005/8/layout/process1"/>
    <dgm:cxn modelId="{1B41A8A2-BC54-4D04-B800-9E51DDA68BC8}" srcId="{43B2530F-75B4-4CA2-9CF8-CE5CD1AE423B}" destId="{A589DF3E-0190-42BD-A952-B9AEE9028C2F}" srcOrd="0" destOrd="0" parTransId="{17F9B62A-AAC8-49DC-AF81-E44E1BC35A47}" sibTransId="{B54D4B49-892B-41CF-91F5-F4C3754D75F8}"/>
    <dgm:cxn modelId="{9245ABC0-7B7A-4B7D-99E6-F38D838AA638}" srcId="{43B2530F-75B4-4CA2-9CF8-CE5CD1AE423B}" destId="{FE795CF7-E658-4A2F-844D-56175845E12C}" srcOrd="1" destOrd="0" parTransId="{9FA0C124-18C5-4EE4-81DE-EB35C4604AFC}" sibTransId="{A4D94F93-BF1C-4231-8E12-268DE226AE59}"/>
    <dgm:cxn modelId="{70A517EA-90B7-4FD3-8806-3BE0595B2680}" type="presOf" srcId="{FE795CF7-E658-4A2F-844D-56175845E12C}" destId="{83B493B7-707C-41D1-90D4-B9D55376D3EB}" srcOrd="0" destOrd="0" presId="urn:microsoft.com/office/officeart/2005/8/layout/process1"/>
    <dgm:cxn modelId="{E132A3FD-10EF-4699-8AAC-848EB930432D}" type="presParOf" srcId="{E6B3F084-E822-4DD7-AD8E-EC1BEFD49D42}" destId="{1CB98B81-580F-4E92-9584-0960B910B74E}" srcOrd="0" destOrd="0" presId="urn:microsoft.com/office/officeart/2005/8/layout/process1"/>
    <dgm:cxn modelId="{19375D85-5A55-4280-B70F-01A9B8346568}" type="presParOf" srcId="{E6B3F084-E822-4DD7-AD8E-EC1BEFD49D42}" destId="{1CDC494A-82F1-437E-AB4E-1D88E5A3D073}" srcOrd="1" destOrd="0" presId="urn:microsoft.com/office/officeart/2005/8/layout/process1"/>
    <dgm:cxn modelId="{1B9DC9A3-028E-4A17-9A02-162B6DE1CF7F}" type="presParOf" srcId="{1CDC494A-82F1-437E-AB4E-1D88E5A3D073}" destId="{3A8EE507-F5C8-4EA3-9851-E01D80EF8DF8}" srcOrd="0" destOrd="0" presId="urn:microsoft.com/office/officeart/2005/8/layout/process1"/>
    <dgm:cxn modelId="{4CA42DC3-C91D-4E65-AE23-1D36D27057EA}" type="presParOf" srcId="{E6B3F084-E822-4DD7-AD8E-EC1BEFD49D42}" destId="{83B493B7-707C-41D1-90D4-B9D55376D3E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1D7774-FF4E-40E4-92EF-9541EFA7E86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4879A-9490-4B6A-8F0A-2A5458D0C618}" type="pres">
      <dgm:prSet presAssocID="{5D1D7774-FF4E-40E4-92EF-9541EFA7E869}" presName="diagram" presStyleCnt="0">
        <dgm:presLayoutVars>
          <dgm:dir/>
          <dgm:resizeHandles val="exact"/>
        </dgm:presLayoutVars>
      </dgm:prSet>
      <dgm:spPr/>
    </dgm:pt>
  </dgm:ptLst>
  <dgm:cxnLst>
    <dgm:cxn modelId="{5B2A3D62-8BC8-4ABA-AA3B-3B6F02D84501}" type="presOf" srcId="{5D1D7774-FF4E-40E4-92EF-9541EFA7E869}" destId="{2624879A-9490-4B6A-8F0A-2A5458D0C61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98B81-580F-4E92-9584-0960B910B74E}">
      <dsp:nvSpPr>
        <dsp:cNvPr id="0" name=""/>
        <dsp:cNvSpPr/>
      </dsp:nvSpPr>
      <dsp:spPr>
        <a:xfrm>
          <a:off x="105746" y="83338"/>
          <a:ext cx="3491728" cy="2193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Ne znam cestu.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Ne razumijem upute na karti.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Pada kiša.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Prevelika je gužva.</a:t>
          </a:r>
        </a:p>
      </dsp:txBody>
      <dsp:txXfrm>
        <a:off x="169984" y="147576"/>
        <a:ext cx="3363252" cy="2064765"/>
      </dsp:txXfrm>
    </dsp:sp>
    <dsp:sp modelId="{1CDC494A-82F1-437E-AB4E-1D88E5A3D073}">
      <dsp:nvSpPr>
        <dsp:cNvPr id="0" name=""/>
        <dsp:cNvSpPr/>
      </dsp:nvSpPr>
      <dsp:spPr>
        <a:xfrm rot="21573614">
          <a:off x="3921019" y="728468"/>
          <a:ext cx="685956" cy="865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300" kern="1200"/>
        </a:p>
      </dsp:txBody>
      <dsp:txXfrm>
        <a:off x="3921022" y="902448"/>
        <a:ext cx="480169" cy="519568"/>
      </dsp:txXfrm>
    </dsp:sp>
    <dsp:sp modelId="{83B493B7-707C-41D1-90D4-B9D55376D3EB}">
      <dsp:nvSpPr>
        <dsp:cNvPr id="0" name=""/>
        <dsp:cNvSpPr/>
      </dsp:nvSpPr>
      <dsp:spPr>
        <a:xfrm>
          <a:off x="4891694" y="46603"/>
          <a:ext cx="3491728" cy="2193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Dolazak na lokaciju.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Rukovanje s klijentima.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Sjedanje za stol.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Početak sastanka.</a:t>
          </a:r>
        </a:p>
      </dsp:txBody>
      <dsp:txXfrm>
        <a:off x="4955932" y="110841"/>
        <a:ext cx="3363252" cy="2064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1/8/2019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1/8/2019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1/8/2019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1/8/2019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1/8/2019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1/8/2019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1/8/2019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1/8/2019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1/8/2019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1/8/2019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1/8/2019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PREDOČAVANJE </a:t>
            </a:r>
            <a:br>
              <a:rPr lang="hr-HR" dirty="0"/>
            </a:br>
            <a:r>
              <a:rPr lang="hr-HR" sz="4800" dirty="0"/>
              <a:t>(IMAGINACIJA)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Vedrana Palavra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5DA0-8B8C-4D50-95C9-F6E79947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4. Mijenjanje predodžbi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CE673-536C-421D-9F02-BB0147944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Nakon identificiranja predodžbe, klijent je ponovno proživljava ali s promjenom kraja (realnim ili manje realnim).</a:t>
            </a:r>
          </a:p>
          <a:p>
            <a:pPr lvl="1"/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T: „</a:t>
            </a:r>
            <a:r>
              <a:rPr lang="hr-HR" b="1" i="1" dirty="0">
                <a:solidFill>
                  <a:schemeClr val="bg2">
                    <a:lumMod val="50000"/>
                  </a:schemeClr>
                </a:solidFill>
              </a:rPr>
              <a:t>Što biste htjeli da se dalje dogodi?”</a:t>
            </a:r>
          </a:p>
          <a:p>
            <a:r>
              <a:rPr lang="hr-HR" dirty="0"/>
              <a:t>Promjena predodžbe može voditi produktivnoj raspravi i uključivati rješavanje problema. </a:t>
            </a:r>
          </a:p>
          <a:p>
            <a:pPr lvl="1"/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T: „</a:t>
            </a:r>
            <a:r>
              <a:rPr lang="hr-HR" b="1" i="1" dirty="0">
                <a:solidFill>
                  <a:schemeClr val="bg2">
                    <a:lumMod val="50000"/>
                  </a:schemeClr>
                </a:solidFill>
              </a:rPr>
              <a:t>Što Vi možete učiniti kako bi osigurali kraj situacije koji želite?”</a:t>
            </a:r>
          </a:p>
          <a:p>
            <a:pPr lvl="1"/>
            <a:endParaRPr lang="hr-HR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96A453-C92F-4750-AB38-B32A06BF65A4}"/>
              </a:ext>
            </a:extLst>
          </p:cNvPr>
          <p:cNvSpPr/>
          <p:nvPr/>
        </p:nvSpPr>
        <p:spPr>
          <a:xfrm>
            <a:off x="1468508" y="4149080"/>
            <a:ext cx="9709011" cy="2023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9082" lvl="1" indent="0">
              <a:buNone/>
            </a:pPr>
            <a:r>
              <a:rPr lang="hr-HR" i="1" dirty="0"/>
              <a:t>Primjer: </a:t>
            </a:r>
          </a:p>
          <a:p>
            <a:pPr marL="279082" lvl="1" indent="0">
              <a:buNone/>
            </a:pPr>
            <a:r>
              <a:rPr lang="hr-HR" i="1" dirty="0"/>
              <a:t>Klijentica ima misao kako neće završiti projekt na vrijeme. Vidi se okružena papirima za laptop-om, izgubljena (ne zna što dalje).</a:t>
            </a:r>
          </a:p>
          <a:p>
            <a:pPr marL="279082" lvl="1" indent="0">
              <a:buNone/>
            </a:pPr>
            <a:r>
              <a:rPr lang="hr-HR" i="1" dirty="0"/>
              <a:t>Htjela bi se vidjeti kako fokusirano završava pisanje projekta. </a:t>
            </a:r>
          </a:p>
          <a:p>
            <a:pPr marL="279082" lvl="1" indent="0">
              <a:buNone/>
            </a:pPr>
            <a:r>
              <a:rPr lang="hr-HR" i="1" dirty="0"/>
              <a:t>Klijentica potom može zamišljati kako traži pomoć kolege koji je već radio na sličnom projektu.</a:t>
            </a:r>
          </a:p>
          <a:p>
            <a:pPr marL="279082" lvl="1" indent="0">
              <a:buNone/>
            </a:pPr>
            <a:r>
              <a:rPr lang="hr-HR" i="1" dirty="0"/>
              <a:t>Razrađuje projekt u manje korake i radi na organizaciji zadataka. Prikuplja potrebne dokumente i sl. </a:t>
            </a:r>
          </a:p>
        </p:txBody>
      </p:sp>
    </p:spTree>
    <p:extLst>
      <p:ext uri="{BB962C8B-B14F-4D97-AF65-F5344CB8AC3E}">
        <p14:creationId xmlns:p14="http://schemas.microsoft.com/office/powerpoint/2010/main" val="287509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34AA5-A05A-4B80-A90A-A77ED91A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493762"/>
            <a:ext cx="9601200" cy="807368"/>
          </a:xfrm>
        </p:spPr>
        <p:txBody>
          <a:bodyPr/>
          <a:lstStyle/>
          <a:p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5. Testiranje stvarnosti predodžbi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73799-B66F-4436-94A2-17507914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556792"/>
            <a:ext cx="10357794" cy="4536504"/>
          </a:xfrm>
        </p:spPr>
        <p:txBody>
          <a:bodyPr>
            <a:normAutofit/>
          </a:bodyPr>
          <a:lstStyle/>
          <a:p>
            <a:r>
              <a:rPr lang="hr-HR" dirty="0"/>
              <a:t>Terapeut navodi klijenta da se prema predodžbi odnosi kao prema verbalnoj automatskoj misli koristeći Sokratov dijalog (korištenje pitanja s dna zapisa </a:t>
            </a:r>
            <a:r>
              <a:rPr lang="hr-HR" dirty="0" err="1"/>
              <a:t>disfunkcionalnih</a:t>
            </a:r>
            <a:r>
              <a:rPr lang="hr-HR" dirty="0"/>
              <a:t> misli).</a:t>
            </a:r>
          </a:p>
          <a:p>
            <a:r>
              <a:rPr lang="hr-HR" dirty="0"/>
              <a:t>Terapeut može učiti klijenta kako da uspoređuje spontanu predodžbu s onim što se stvarno događa.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D81320-94A2-4C65-B779-11F3BCADDA07}"/>
              </a:ext>
            </a:extLst>
          </p:cNvPr>
          <p:cNvSpPr/>
          <p:nvPr/>
        </p:nvSpPr>
        <p:spPr>
          <a:xfrm>
            <a:off x="1276858" y="3284984"/>
            <a:ext cx="10058403" cy="2808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500" dirty="0"/>
              <a:t>Što je dokaz?</a:t>
            </a:r>
          </a:p>
          <a:p>
            <a:r>
              <a:rPr lang="hr-HR" sz="1500" dirty="0"/>
              <a:t>Što je dokaz koji podržava tu misao?</a:t>
            </a:r>
          </a:p>
          <a:p>
            <a:r>
              <a:rPr lang="hr-HR" sz="1500" dirty="0"/>
              <a:t>Što je dokaz protiv te misli?</a:t>
            </a:r>
          </a:p>
          <a:p>
            <a:r>
              <a:rPr lang="hr-HR" sz="1500" dirty="0"/>
              <a:t>Postoji li alternativno objašnjenje? </a:t>
            </a:r>
          </a:p>
          <a:p>
            <a:r>
              <a:rPr lang="hr-HR" sz="1500" dirty="0"/>
              <a:t>Što je najgore što se može dogoditi? Mogu li to preživjeti?</a:t>
            </a:r>
          </a:p>
          <a:p>
            <a:r>
              <a:rPr lang="hr-HR" sz="1500" dirty="0"/>
              <a:t>Što je najbolje što se može dogoditi?</a:t>
            </a:r>
          </a:p>
          <a:p>
            <a:r>
              <a:rPr lang="hr-HR" sz="1500" dirty="0"/>
              <a:t>Što je najrealističnija posljedica?</a:t>
            </a:r>
          </a:p>
          <a:p>
            <a:r>
              <a:rPr lang="hr-HR" sz="1500" dirty="0"/>
              <a:t>Koji su posljedice mog vjerovanja u automatsku misao?</a:t>
            </a:r>
          </a:p>
          <a:p>
            <a:r>
              <a:rPr lang="hr-HR" sz="1500" dirty="0"/>
              <a:t>Što bi mogle biti posljedice promjene u mom mišljenju?</a:t>
            </a:r>
          </a:p>
          <a:p>
            <a:r>
              <a:rPr lang="hr-HR" sz="1500" dirty="0"/>
              <a:t>Što ću u vezi s tim poduzeti?</a:t>
            </a:r>
          </a:p>
          <a:p>
            <a:r>
              <a:rPr lang="hr-HR" sz="1500" dirty="0"/>
              <a:t>Što bi ja rekao npr. prijatelju kad bi on ili ona bili u istoj situaciji?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016107-C3A4-4FE7-8708-CE2E24F88200}"/>
              </a:ext>
            </a:extLst>
          </p:cNvPr>
          <p:cNvSpPr/>
          <p:nvPr/>
        </p:nvSpPr>
        <p:spPr>
          <a:xfrm>
            <a:off x="6632284" y="3713398"/>
            <a:ext cx="4597153" cy="1951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Poželjnije koristiti tehnike koje koriste vizualne oblike. </a:t>
            </a:r>
          </a:p>
          <a:p>
            <a:pPr algn="ctr"/>
            <a:r>
              <a:rPr lang="hr-HR" dirty="0"/>
              <a:t>Bolje djeluju intervencije koje se temelje na sličnim procesima.</a:t>
            </a:r>
          </a:p>
        </p:txBody>
      </p:sp>
    </p:spTree>
    <p:extLst>
      <p:ext uri="{BB962C8B-B14F-4D97-AF65-F5344CB8AC3E}">
        <p14:creationId xmlns:p14="http://schemas.microsoft.com/office/powerpoint/2010/main" val="242120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F83C-B783-4484-9751-C1C22BDC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266700"/>
            <a:ext cx="9601200" cy="1143000"/>
          </a:xfrm>
        </p:spPr>
        <p:txBody>
          <a:bodyPr/>
          <a:lstStyle/>
          <a:p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6. Ponavljanje predodžbi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D40D3-933A-4B9F-B1C5-20D7ED547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409700"/>
            <a:ext cx="9601200" cy="4191000"/>
          </a:xfrm>
        </p:spPr>
        <p:txBody>
          <a:bodyPr/>
          <a:lstStyle/>
          <a:p>
            <a:r>
              <a:rPr lang="hr-HR" dirty="0"/>
              <a:t>Klijent opetovano zamišlja originalnu predodžbu dok ne dođe do promjene u predodžbi i razini uznemirenosti. </a:t>
            </a:r>
          </a:p>
          <a:p>
            <a:r>
              <a:rPr lang="hr-HR" dirty="0"/>
              <a:t>Dolazi do provjere stvarnosti i svaka sljedeća slika se dočarava realističnije i s manje uznemirenosti.</a:t>
            </a:r>
          </a:p>
          <a:p>
            <a:r>
              <a:rPr lang="hr-HR" dirty="0"/>
              <a:t>Tehnika se najčešće koristi kada klijent jasno zamišlja pretjerane ali ne i katastrofične ishode.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1A5DD0-F1CA-46D6-855A-7B4BFB013180}"/>
              </a:ext>
            </a:extLst>
          </p:cNvPr>
          <p:cNvSpPr/>
          <p:nvPr/>
        </p:nvSpPr>
        <p:spPr>
          <a:xfrm>
            <a:off x="891834" y="3839209"/>
            <a:ext cx="9349172" cy="1739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/>
              <a:t>K</a:t>
            </a:r>
            <a:r>
              <a:rPr lang="hr-HR" sz="2000" i="1" dirty="0"/>
              <a:t>: „Dolazim šefu u ured da mu kažem da nisam stigla napisati projekt na vrijeme. Vidim ga kako je crven u licu i viče na mene. Tjera me iz ureda i prijeti otkazom.” </a:t>
            </a:r>
          </a:p>
          <a:p>
            <a:r>
              <a:rPr lang="hr-HR" sz="2000" dirty="0"/>
              <a:t>T</a:t>
            </a:r>
            <a:r>
              <a:rPr lang="hr-HR" sz="2000" i="1" dirty="0"/>
              <a:t>: „Možete li to zamisliti još jednom? Počnite na isti način. Pratite što se događa.” </a:t>
            </a:r>
          </a:p>
          <a:p>
            <a:r>
              <a:rPr lang="hr-HR" sz="2000" i="1" dirty="0"/>
              <a:t>K: „Još uvijek viče na mene, ali ne prijeti mi više otkazom.” </a:t>
            </a:r>
          </a:p>
          <a:p>
            <a:r>
              <a:rPr lang="hr-HR" sz="2000" i="1" dirty="0"/>
              <a:t>T: „Dobro, ponovite to još jednom.” </a:t>
            </a:r>
          </a:p>
        </p:txBody>
      </p:sp>
    </p:spTree>
    <p:extLst>
      <p:ext uri="{BB962C8B-B14F-4D97-AF65-F5344CB8AC3E}">
        <p14:creationId xmlns:p14="http://schemas.microsoft.com/office/powerpoint/2010/main" val="817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7699-7192-4EFA-A5EE-80D515DD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620688"/>
            <a:ext cx="10717834" cy="1055712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7</a:t>
            </a:r>
            <a:r>
              <a:rPr lang="hr-HR" sz="36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hr-HR" sz="3600" b="1" dirty="0">
                <a:solidFill>
                  <a:schemeClr val="bg2">
                    <a:lumMod val="50000"/>
                  </a:schemeClr>
                </a:solidFill>
              </a:rPr>
              <a:t>Zamjenjivanje, zaustavljanje i skretanje pažnje od predodžbe</a:t>
            </a:r>
            <a:br>
              <a:rPr lang="hr-HR" sz="3600" dirty="0">
                <a:solidFill>
                  <a:schemeClr val="bg2">
                    <a:lumMod val="50000"/>
                  </a:schemeClr>
                </a:solidFill>
              </a:rPr>
            </a:br>
            <a:endParaRPr lang="hr-HR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CB2BA-F080-49F7-8E2C-BBF23C93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68" y="1268760"/>
            <a:ext cx="11593288" cy="54452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dirty="0"/>
              <a:t>Brzo olakšanje ali mala ili nikakva kognitivnom </a:t>
            </a:r>
            <a:r>
              <a:rPr lang="hr-HR" dirty="0" err="1"/>
              <a:t>restrukturacija</a:t>
            </a:r>
            <a:endParaRPr lang="hr-HR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dirty="0"/>
              <a:t>Koriste se kada nije prikladno ili je preteško raditi na predodžbi</a:t>
            </a:r>
          </a:p>
          <a:p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ZAUSTAVLJANJE</a:t>
            </a:r>
            <a:r>
              <a:rPr lang="hr-HR" dirty="0"/>
              <a:t> (kao zaustavljanje misli): prepoznavanje uznemirujuće predodžbe i pokušaj njenog isključenja (zamišljanje znaka STOP, poviknuti u sebi STOP, pljesnuti rukama i sl.).</a:t>
            </a:r>
          </a:p>
          <a:p>
            <a:pPr lvl="1"/>
            <a:r>
              <a:rPr lang="hr-HR" dirty="0"/>
              <a:t>Može se koristiti samostalno ili uz zamjenjivanje i skretanje pažnje.</a:t>
            </a:r>
          </a:p>
          <a:p>
            <a:pPr marL="279082" lvl="1" indent="0">
              <a:buNone/>
            </a:pPr>
            <a:endParaRPr lang="hr-HR" dirty="0"/>
          </a:p>
          <a:p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SKRETANJE PAŽNJE: </a:t>
            </a:r>
            <a:r>
              <a:rPr lang="hr-HR" b="1" dirty="0" err="1">
                <a:solidFill>
                  <a:schemeClr val="bg2">
                    <a:lumMod val="50000"/>
                  </a:schemeClr>
                </a:solidFill>
              </a:rPr>
              <a:t>refokusiranje</a:t>
            </a:r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 na trenutni zadatak </a:t>
            </a:r>
            <a:r>
              <a:rPr lang="hr-HR" dirty="0"/>
              <a:t>(npr. završavanje poslovnih zadatka, vožnja) </a:t>
            </a:r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i distrakcija </a:t>
            </a:r>
            <a:r>
              <a:rPr lang="hr-HR" dirty="0"/>
              <a:t>(npr. gledanje TV-a, šetnja).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ZAMJENJIVANJE </a:t>
            </a:r>
            <a:r>
              <a:rPr lang="hr-HR" dirty="0"/>
              <a:t>uznemirujuće predodžbe nekom ugodnijom (poput mijenjanja kanala na TV-u).</a:t>
            </a:r>
          </a:p>
          <a:p>
            <a:pPr lvl="1"/>
            <a:r>
              <a:rPr lang="hr-HR" dirty="0"/>
              <a:t>Prvo zamišljanje ugodne scene sa što više detalja i osjetila zatim mijenjanje uznemirujuće predodžbe s ugodnijom (npr. sunčanje na plaži, šetnja šumom, sjećanje na neku ugodnu aktivnost iz prošlosti). </a:t>
            </a:r>
          </a:p>
          <a:p>
            <a:pPr lvl="1"/>
            <a:r>
              <a:rPr lang="hr-HR" dirty="0"/>
              <a:t>Može se upariti s vježbama relaksacije.</a:t>
            </a:r>
          </a:p>
          <a:p>
            <a:pPr lvl="1"/>
            <a:r>
              <a:rPr lang="hr-HR" dirty="0"/>
              <a:t>Donosi osjećaj olakšanja kada je uznemirenost niskog do srednjeg intenziteta (ali ne i visokog).</a:t>
            </a:r>
          </a:p>
          <a:p>
            <a:pPr lvl="1"/>
            <a:endParaRPr lang="hr-HR" dirty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02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2948-47CF-4FA3-8440-3475332C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533400"/>
            <a:ext cx="11521280" cy="1167408"/>
          </a:xfrm>
        </p:spPr>
        <p:txBody>
          <a:bodyPr>
            <a:normAutofit fontScale="90000"/>
          </a:bodyPr>
          <a:lstStyle/>
          <a:p>
            <a:r>
              <a:rPr lang="hr-HR" dirty="0"/>
              <a:t> </a:t>
            </a:r>
            <a:br>
              <a:rPr lang="hr-HR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hr-HR" sz="3600" b="1" dirty="0">
                <a:solidFill>
                  <a:schemeClr val="bg2">
                    <a:lumMod val="50000"/>
                  </a:schemeClr>
                </a:solidFill>
              </a:rPr>
              <a:t>IZAZIVANJE PREDODŽBI KAO TERAPIJSKI POSTUPAK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B270E-2F2A-49DF-B2A9-584BB460A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1828800"/>
            <a:ext cx="10645826" cy="4191000"/>
          </a:xfrm>
        </p:spPr>
        <p:txBody>
          <a:bodyPr/>
          <a:lstStyle/>
          <a:p>
            <a:r>
              <a:rPr lang="hr-HR" dirty="0"/>
              <a:t>Izazivanje predodžbi (i suprotnih predodžbi) kako bi se klijentu pomoglo odgovoriti na predodžbu.</a:t>
            </a:r>
          </a:p>
          <a:p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Tri tehnike izazivanja predodžbi:</a:t>
            </a:r>
          </a:p>
          <a:p>
            <a:pPr marL="860425" lvl="2" indent="-342900">
              <a:buFont typeface="+mj-lt"/>
              <a:buAutoNum type="arabicPeriod"/>
            </a:pPr>
            <a:r>
              <a:rPr lang="hr-HR" sz="2000" dirty="0"/>
              <a:t>Uvježbavanje tehnika za suočavanje </a:t>
            </a:r>
          </a:p>
          <a:p>
            <a:pPr marL="860425" lvl="2" indent="-342900">
              <a:buFont typeface="+mj-lt"/>
              <a:buAutoNum type="arabicPeriod"/>
            </a:pPr>
            <a:r>
              <a:rPr lang="hr-HR" sz="2000" dirty="0"/>
              <a:t>Udaljavanje</a:t>
            </a:r>
          </a:p>
          <a:p>
            <a:pPr marL="860425" lvl="2" indent="-342900">
              <a:buFont typeface="+mj-lt"/>
              <a:buAutoNum type="arabicPeriod"/>
            </a:pPr>
            <a:r>
              <a:rPr lang="hr-HR" sz="2000" dirty="0"/>
              <a:t>Smanjenje opažane prijetnje</a:t>
            </a:r>
          </a:p>
          <a:p>
            <a:endParaRPr lang="hr-HR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0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CCA58-150B-4379-B711-02E33BFB2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533400"/>
            <a:ext cx="10645826" cy="1143000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1. Uvježbavanje tehnika za suočavanje</a:t>
            </a:r>
            <a:br>
              <a:rPr lang="hr-HR" dirty="0"/>
            </a:b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7C741-5CDC-479F-B7D0-25C06AD49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7788" y="1828800"/>
                <a:ext cx="10645826" cy="4191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r-HR" dirty="0"/>
                  <a:t>Terapeut pomaže klijentu da imaginacijom uvježba strategije za suočavanje. </a:t>
                </a:r>
              </a:p>
              <a:p>
                <a14:m>
                  <m:oMath xmlns:m="http://schemas.openxmlformats.org/officeDocument/2006/math">
                    <m:r>
                      <a:rPr lang="hr-HR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hr-HR" dirty="0">
                    <a:solidFill>
                      <a:schemeClr val="bg2">
                        <a:lumMod val="50000"/>
                      </a:schemeClr>
                    </a:solidFill>
                  </a:rPr>
                  <a:t> suočavanje u imaginaciji </a:t>
                </a:r>
              </a:p>
              <a:p>
                <a:r>
                  <a:rPr lang="hr-HR" dirty="0"/>
                  <a:t>Terapeut izaziva predodžbu da bi vježbao terapijske tehnike (umjesto da klijent zamišlja kako se suočava u spontanoj predodžbi).</a:t>
                </a:r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r>
                  <a:rPr lang="hr-HR" dirty="0"/>
                  <a:t>Klijent zamišlja sebe kako se realistično suočava sa situacijom i zapisuje tehnike za koje predviđa da bi mogle biti korisne. </a:t>
                </a:r>
              </a:p>
              <a:p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7C741-5CDC-479F-B7D0-25C06AD49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788" y="1828800"/>
                <a:ext cx="10645826" cy="4191000"/>
              </a:xfrm>
              <a:blipFill>
                <a:blip r:embed="rId2"/>
                <a:stretch>
                  <a:fillRect l="-515" t="-2035" b="-13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5283FD4-9BB9-4829-9B88-05F2C6C164AD}"/>
              </a:ext>
            </a:extLst>
          </p:cNvPr>
          <p:cNvSpPr/>
          <p:nvPr/>
        </p:nvSpPr>
        <p:spPr>
          <a:xfrm>
            <a:off x="1611337" y="3645024"/>
            <a:ext cx="8378727" cy="145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T: „</a:t>
            </a:r>
            <a:r>
              <a:rPr lang="hr-HR" i="1" dirty="0"/>
              <a:t>Predvidjeli ste kako ćete imati teškoća u verbalnom izlaganju pred kolegama u razredu. Kako bi bilo kad biste zamislili sebe da se s time suočavate?”</a:t>
            </a:r>
          </a:p>
        </p:txBody>
      </p:sp>
    </p:spTree>
    <p:extLst>
      <p:ext uri="{BB962C8B-B14F-4D97-AF65-F5344CB8AC3E}">
        <p14:creationId xmlns:p14="http://schemas.microsoft.com/office/powerpoint/2010/main" val="22812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E691-A7B4-4CCB-96D1-2E4A402E7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533400"/>
            <a:ext cx="10645826" cy="1143000"/>
          </a:xfrm>
        </p:spPr>
        <p:txBody>
          <a:bodyPr/>
          <a:lstStyle/>
          <a:p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2. Udaljavanje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68734-A506-485D-8D6A-8D2A7962D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1828800"/>
            <a:ext cx="10645826" cy="4191000"/>
          </a:xfrm>
        </p:spPr>
        <p:txBody>
          <a:bodyPr/>
          <a:lstStyle/>
          <a:p>
            <a:r>
              <a:rPr lang="hr-HR" dirty="0"/>
              <a:t>Terapeut pomaže klijentu da vidi problem u široj perspektivi i na taj način smanjuje uznemirenost.</a:t>
            </a:r>
          </a:p>
          <a:p>
            <a:r>
              <a:rPr lang="hr-HR" dirty="0"/>
              <a:t>Klijent sagledava problem s vremenskim odmakom (npr. da mu nikad neće biti lakše).</a:t>
            </a:r>
          </a:p>
          <a:p>
            <a:r>
              <a:rPr lang="hr-HR" dirty="0"/>
              <a:t>Tehnika je slična tehnici vremenskog skoka ali uključuje veće vremensko razdoblje (npr. 6 mjeseci, dvije godine, 5, 10, 20 godina) i procjenu realne razine uznemirenosti u različitim vremenskim razdobljima.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8BF190-A056-4147-862E-B650642FB49D}"/>
              </a:ext>
            </a:extLst>
          </p:cNvPr>
          <p:cNvSpPr/>
          <p:nvPr/>
        </p:nvSpPr>
        <p:spPr>
          <a:xfrm>
            <a:off x="1065211" y="4266044"/>
            <a:ext cx="9433048" cy="1467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Npr. Klijentica koja se bojala što će se dogoditi s njenom djecom ako ona pogine u prometnoj nesreći, zamišlja svoju djecu 6 mjeseci nakon nesreće, nakon dvije godine, 5 godina i sl.</a:t>
            </a:r>
          </a:p>
        </p:txBody>
      </p:sp>
    </p:spTree>
    <p:extLst>
      <p:ext uri="{BB962C8B-B14F-4D97-AF65-F5344CB8AC3E}">
        <p14:creationId xmlns:p14="http://schemas.microsoft.com/office/powerpoint/2010/main" val="1966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E3A86-E762-49B0-9AA4-D430AE25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533400"/>
            <a:ext cx="10717834" cy="1143000"/>
          </a:xfrm>
        </p:spPr>
        <p:txBody>
          <a:bodyPr/>
          <a:lstStyle/>
          <a:p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3. Smanjenje opažane prijetnje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E728F-41E7-432A-9791-FB4E955E5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828800"/>
            <a:ext cx="10357794" cy="4191000"/>
          </a:xfrm>
        </p:spPr>
        <p:txBody>
          <a:bodyPr/>
          <a:lstStyle/>
          <a:p>
            <a:r>
              <a:rPr lang="hr-HR" dirty="0"/>
              <a:t>Klijent razmatra situaciju s realističnijom procjenom stvarne prijetnje. </a:t>
            </a:r>
          </a:p>
          <a:p>
            <a:endParaRPr lang="hr-H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52006B-4571-4AB0-8D1D-0088AC3D719E}"/>
              </a:ext>
            </a:extLst>
          </p:cNvPr>
          <p:cNvSpPr/>
          <p:nvPr/>
        </p:nvSpPr>
        <p:spPr>
          <a:xfrm>
            <a:off x="940160" y="2528900"/>
            <a:ext cx="10009113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Npr. Klijentica koja se boji da neće završiti projekt na vrijeme zamišlja kako joj kolege pružaju pomoć.</a:t>
            </a:r>
          </a:p>
          <a:p>
            <a:r>
              <a:rPr lang="hr-HR" dirty="0"/>
              <a:t>Klijentica koja ide na operaciju zamišlja svu medicinsku opremu za spašavanje i brižna lica medicinskih sestara i liječnika. </a:t>
            </a:r>
          </a:p>
        </p:txBody>
      </p:sp>
    </p:spTree>
    <p:extLst>
      <p:ext uri="{BB962C8B-B14F-4D97-AF65-F5344CB8AC3E}">
        <p14:creationId xmlns:p14="http://schemas.microsoft.com/office/powerpoint/2010/main" val="196381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76A3-5F22-45C9-A0BF-AD4F4691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LITERATURA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96374-B7BC-4FA4-AFD0-89A75CE48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Beck, J. S. (2011). Predočavanje. U: K. Matešić (</a:t>
            </a:r>
            <a:r>
              <a:rPr lang="hr-HR" sz="2400" dirty="0" err="1"/>
              <a:t>ur</a:t>
            </a:r>
            <a:r>
              <a:rPr lang="hr-HR" sz="2400" dirty="0"/>
              <a:t>), </a:t>
            </a:r>
            <a:r>
              <a:rPr lang="hr-HR" sz="2400" i="1" dirty="0"/>
              <a:t>Kognitivna terapija </a:t>
            </a:r>
            <a:r>
              <a:rPr lang="hr-HR" sz="2400" dirty="0"/>
              <a:t>(233-251). Jastrebarsko: Naklada slap.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646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46C1D-03A8-4518-BD2F-3B691D74E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908720"/>
            <a:ext cx="9601200" cy="5111080"/>
          </a:xfrm>
        </p:spPr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600" b="1" dirty="0">
                <a:solidFill>
                  <a:schemeClr val="bg2">
                    <a:lumMod val="50000"/>
                  </a:schemeClr>
                </a:solidFill>
              </a:rPr>
              <a:t>PITANJA?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3600" b="1" dirty="0">
                <a:solidFill>
                  <a:schemeClr val="bg2">
                    <a:lumMod val="50000"/>
                  </a:schemeClr>
                </a:solidFill>
              </a:rPr>
              <a:t>HVALA NA PAŽNJI </a:t>
            </a:r>
          </a:p>
          <a:p>
            <a:pPr marL="0" indent="0" algn="ctr">
              <a:buNone/>
            </a:pPr>
            <a:endParaRPr lang="hr-HR" dirty="0"/>
          </a:p>
          <a:p>
            <a:pPr algn="ctr"/>
            <a:endParaRPr lang="hr-HR" dirty="0"/>
          </a:p>
          <a:p>
            <a:pPr marL="0" indent="0" algn="ctr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785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97DDB-2A1B-4910-957D-4FFC73747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548680"/>
            <a:ext cx="9601200" cy="4392488"/>
          </a:xfrm>
        </p:spPr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Prisjetite se zadnjeg puta kada ste bili uznemireni (anksiozni, tužni, ljuti…).</a:t>
            </a:r>
          </a:p>
          <a:p>
            <a:pPr marL="0" indent="0" algn="ctr">
              <a:buNone/>
            </a:pPr>
            <a:r>
              <a:rPr lang="hr-HR" dirty="0"/>
              <a:t>Što Vam je prošlo kroz glavu? Koja automatska misao?</a:t>
            </a:r>
          </a:p>
          <a:p>
            <a:pPr marL="0" indent="0" algn="ctr">
              <a:buNone/>
            </a:pPr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U TRENUTKU KAD STE TO POMISLILI, JESTE LI ZAMISLILI NEŠTO?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CC13C-7506-4552-BB76-CC7369CF3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1" y="3717032"/>
            <a:ext cx="4163066" cy="2780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828E0D-4C2A-4A9B-8158-27AC44E666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49" y="3717032"/>
            <a:ext cx="4169356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65820" y="801452"/>
            <a:ext cx="10129192" cy="543586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bg2">
                    <a:lumMod val="50000"/>
                  </a:schemeClr>
                </a:solidFill>
              </a:rPr>
              <a:t>PREDODŽBE ili MENTALNE SLIKE – slikovne automatske misli</a:t>
            </a:r>
          </a:p>
          <a:p>
            <a:pPr marL="0" indent="0">
              <a:buNone/>
            </a:pPr>
            <a:endParaRPr lang="hr-H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/>
              <a:t>Kratke i uznemirujuće.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/>
              <a:t>Znatan broj klijenata doživljava vizualne predodžbe.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/>
              <a:t>Klijenti ih brzo potiskuju iz svijesti i rijetko o njima izvještavaju (potrebno ponovljeno ispitivanje za njihovo otkrivanje).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r-HR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200" dirty="0"/>
              <a:t>Neuspjeh u identificiranju i odgovaranju – održavanje neugode </a:t>
            </a:r>
          </a:p>
          <a:p>
            <a:pPr lvl="2"/>
            <a:r>
              <a:rPr lang="hr-HR" sz="2000" dirty="0"/>
              <a:t>Educiranje već na prvoj seansi u sklopu objašnjavanja kognitivnog modela </a:t>
            </a:r>
          </a:p>
          <a:p>
            <a:pPr lvl="2"/>
            <a:r>
              <a:rPr lang="hr-HR" sz="2000" dirty="0"/>
              <a:t>Osim prepoznavanja AM, traganje i za predodžbama</a:t>
            </a:r>
          </a:p>
          <a:p>
            <a:pPr lvl="2"/>
            <a:r>
              <a:rPr lang="hr-HR" sz="2000" dirty="0"/>
              <a:t>Za približavanje koncepta predodžbi klijentu mogu se koristiti sinonimi kao: mentalne slike, dnevno sanjarenje, maštanje, zamišljanje ili sjećanje. </a:t>
            </a:r>
          </a:p>
          <a:p>
            <a:pPr lvl="2"/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51943-72FE-48C6-AEBA-A6549BF5A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106" y="-45679"/>
            <a:ext cx="9601200" cy="764664"/>
          </a:xfrm>
        </p:spPr>
        <p:txBody>
          <a:bodyPr/>
          <a:lstStyle/>
          <a:p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IDENTIFICIRANJE PREDODŽBI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C8F38-B076-4B44-A61A-D48C9253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106" y="1052736"/>
            <a:ext cx="10280630" cy="5400597"/>
          </a:xfrm>
        </p:spPr>
        <p:txBody>
          <a:bodyPr>
            <a:normAutofit/>
          </a:bodyPr>
          <a:lstStyle/>
          <a:p>
            <a:r>
              <a:rPr lang="hr-HR" dirty="0"/>
              <a:t>Kako bi se klijent suočio s uznemirujućom predodžbom terapeut:</a:t>
            </a:r>
          </a:p>
          <a:p>
            <a:pPr marL="0" indent="0">
              <a:buNone/>
            </a:pPr>
            <a:r>
              <a:rPr lang="hr-HR" dirty="0"/>
              <a:t> pokušava otkriti spontanu predodžbu: </a:t>
            </a:r>
          </a:p>
          <a:p>
            <a:pPr marL="0" indent="0">
              <a:buNone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U TRENUTKU KAD STE TO POMISLILI, JESTE LI ZAMISLILI NEŠTO?</a:t>
            </a:r>
          </a:p>
          <a:p>
            <a:pPr marL="0" indent="0">
              <a:buNone/>
            </a:pPr>
            <a:r>
              <a:rPr lang="hr-HR" dirty="0"/>
              <a:t>izazvati predodžbu na seansi (ako je terapijski cilj za tu seansu prepoznavanje predodžbe)</a:t>
            </a:r>
          </a:p>
          <a:p>
            <a:pPr lvl="1"/>
            <a:r>
              <a:rPr lang="hr-HR" dirty="0"/>
              <a:t>Terapeut vraća klijenta u konkretnu situaciju i pomaže mu da </a:t>
            </a:r>
            <a:r>
              <a:rPr lang="hr-HR" i="1" dirty="0"/>
              <a:t>konkretno misli </a:t>
            </a:r>
          </a:p>
          <a:p>
            <a:pPr lvl="1"/>
            <a:r>
              <a:rPr lang="hr-HR" dirty="0"/>
              <a:t> Terapeut i klijent slijede predodžbu do njenog naj uznemirujućeg trenutka </a:t>
            </a:r>
          </a:p>
          <a:p>
            <a:pPr marL="279082" lvl="1" indent="0">
              <a:buNone/>
            </a:pPr>
            <a:endParaRPr lang="hr-HR" dirty="0"/>
          </a:p>
          <a:p>
            <a:r>
              <a:rPr lang="hr-HR" dirty="0"/>
              <a:t>Ako klijent i dalje ima poteškoće, terapeut može pokušati izazvati i neku najmanje uznemirujuću predodžbu:</a:t>
            </a:r>
          </a:p>
          <a:p>
            <a:pPr marL="279082" lvl="1" indent="0">
              <a:buNone/>
            </a:pPr>
            <a:r>
              <a:rPr lang="hr-HR" dirty="0"/>
              <a:t>T: </a:t>
            </a:r>
            <a:r>
              <a:rPr lang="hr-HR" i="1" dirty="0"/>
              <a:t>„Jeste li možda zamišljali kako bih ja mogao izgledati prije nego što ste me vidjeli?”</a:t>
            </a:r>
          </a:p>
          <a:p>
            <a:pPr marL="279082" lvl="1" indent="0">
              <a:buNone/>
            </a:pPr>
            <a:r>
              <a:rPr lang="hr-HR" dirty="0"/>
              <a:t>T: </a:t>
            </a:r>
            <a:r>
              <a:rPr lang="hr-HR" i="1" dirty="0"/>
              <a:t>„Kako ste danas došli ovdje?” </a:t>
            </a:r>
            <a:r>
              <a:rPr lang="hr-HR" dirty="0"/>
              <a:t>(prisjećanje nedavnog događaja)</a:t>
            </a:r>
          </a:p>
          <a:p>
            <a:pPr marL="279082" lvl="1" indent="0">
              <a:buNone/>
            </a:pPr>
            <a:endParaRPr lang="hr-HR" dirty="0"/>
          </a:p>
          <a:p>
            <a:pPr marL="279082" lvl="1" indent="0">
              <a:buNone/>
            </a:pPr>
            <a:r>
              <a:rPr lang="hr-HR" dirty="0"/>
              <a:t>T: </a:t>
            </a:r>
            <a:r>
              <a:rPr lang="hr-HR" i="1" dirty="0"/>
              <a:t>Opišite mi sliku… To je ono što zovemo predodžba…</a:t>
            </a:r>
          </a:p>
          <a:p>
            <a:pPr marL="0" indent="0">
              <a:buNone/>
            </a:pPr>
            <a:endParaRPr lang="hr-HR" i="1" dirty="0"/>
          </a:p>
          <a:p>
            <a:endParaRPr lang="hr-HR" dirty="0"/>
          </a:p>
          <a:p>
            <a:endParaRPr lang="hr-HR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721C9CF-7DCB-4039-AFB3-C5D4C2D020ED}"/>
              </a:ext>
            </a:extLst>
          </p:cNvPr>
          <p:cNvCxnSpPr>
            <a:cxnSpLocks/>
          </p:cNvCxnSpPr>
          <p:nvPr/>
        </p:nvCxnSpPr>
        <p:spPr>
          <a:xfrm>
            <a:off x="833066" y="1772816"/>
            <a:ext cx="36004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83BDA6E-77E9-4C5D-93EC-371417001C68}"/>
              </a:ext>
            </a:extLst>
          </p:cNvPr>
          <p:cNvCxnSpPr>
            <a:cxnSpLocks/>
          </p:cNvCxnSpPr>
          <p:nvPr/>
        </p:nvCxnSpPr>
        <p:spPr>
          <a:xfrm>
            <a:off x="833066" y="2780928"/>
            <a:ext cx="36004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1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8031-3B65-4A2C-9CBF-AAC8AA4D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53" y="13252"/>
            <a:ext cx="9601200" cy="1143000"/>
          </a:xfrm>
        </p:spPr>
        <p:txBody>
          <a:bodyPr/>
          <a:lstStyle/>
          <a:p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EDUCIRANJE KLIJENTA O PREDODŽBAMA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CE588-4A02-4F9B-ACE5-E4F2722E9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61" y="1268760"/>
            <a:ext cx="10908702" cy="5364596"/>
          </a:xfrm>
        </p:spPr>
        <p:txBody>
          <a:bodyPr>
            <a:normAutofit/>
          </a:bodyPr>
          <a:lstStyle/>
          <a:p>
            <a:r>
              <a:rPr lang="hr-HR" dirty="0"/>
              <a:t>Neki klijenti identificiraju predodžbe ali ih teško komuniciraju terapeutu zbog njihove uznemirujuće prirode </a:t>
            </a:r>
          </a:p>
          <a:p>
            <a:pPr lvl="1"/>
            <a:r>
              <a:rPr lang="hr-HR" dirty="0"/>
              <a:t>Opiru se njihovom ponovnom proživljavanju </a:t>
            </a:r>
          </a:p>
          <a:p>
            <a:pPr lvl="1"/>
            <a:r>
              <a:rPr lang="hr-HR" sz="1800" dirty="0"/>
              <a:t>Ne žele da ih terapeut vidi uznemirene </a:t>
            </a:r>
          </a:p>
          <a:p>
            <a:pPr marL="569913" lvl="2" indent="0">
              <a:buNone/>
            </a:pPr>
            <a:endParaRPr lang="hr-HR" sz="1800" dirty="0"/>
          </a:p>
          <a:p>
            <a:pPr marL="395288" indent="-342900"/>
            <a:r>
              <a:rPr lang="hr-HR" dirty="0"/>
              <a:t>Terapeut normalizira i educira klijenta o predodžbama </a:t>
            </a:r>
          </a:p>
          <a:p>
            <a:pPr marL="331470" lvl="1" indent="0">
              <a:buNone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Smanjivanje anksioznosti i </a:t>
            </a:r>
            <a:r>
              <a:rPr lang="hr-HR">
                <a:solidFill>
                  <a:schemeClr val="bg2">
                    <a:lumMod val="50000"/>
                  </a:schemeClr>
                </a:solidFill>
              </a:rPr>
              <a:t>olakšavanje identificiranja 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pPr marL="52388" indent="0">
              <a:buNone/>
            </a:pPr>
            <a:r>
              <a:rPr lang="hr-HR" dirty="0"/>
              <a:t>T: </a:t>
            </a:r>
            <a:r>
              <a:rPr lang="hr-HR" i="1" dirty="0"/>
              <a:t>„Većina ljudi ima predodžbe, ali smo obično svjesniji emocija: Uobičajeno je imati više vrsta predodžbi: tužne, sretne, nasilne…”</a:t>
            </a:r>
          </a:p>
          <a:p>
            <a:pPr marL="395288" indent="-342900"/>
            <a:r>
              <a:rPr lang="hr-HR" dirty="0"/>
              <a:t>Naglašavanje važnosti usvajanja vještine odgovaranja na predodžbe i posljedično kontroliranja uznemirenosti.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39F92B1-CA5D-4F78-AB2F-25DF0BBE6B64}"/>
              </a:ext>
            </a:extLst>
          </p:cNvPr>
          <p:cNvCxnSpPr>
            <a:cxnSpLocks/>
          </p:cNvCxnSpPr>
          <p:nvPr/>
        </p:nvCxnSpPr>
        <p:spPr>
          <a:xfrm>
            <a:off x="640061" y="3573016"/>
            <a:ext cx="386308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4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FBD3-F67F-4B3D-90BA-A940B4D9A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519" y="45720"/>
            <a:ext cx="10285786" cy="1143000"/>
          </a:xfrm>
        </p:spPr>
        <p:txBody>
          <a:bodyPr>
            <a:normAutofit fontScale="90000"/>
          </a:bodyPr>
          <a:lstStyle/>
          <a:p>
            <a:r>
              <a:rPr lang="hr-HR" sz="3600" b="1" dirty="0">
                <a:solidFill>
                  <a:schemeClr val="bg2">
                    <a:lumMod val="50000"/>
                  </a:schemeClr>
                </a:solidFill>
              </a:rPr>
              <a:t>ODGOVORANJE NA SPONTANE PREDODŽBE 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CC10C-75A4-4224-9B75-83A6634DF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908720"/>
            <a:ext cx="10945216" cy="5903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Tehnike odgovaranja na uznemirujuće predodžbe: 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dirty="0"/>
              <a:t>Praćenje predodžbe do završetka 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dirty="0"/>
              <a:t>Vremenski skok unaprijed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dirty="0"/>
              <a:t>Suočavanje u predodžbi 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dirty="0"/>
              <a:t>Mijenjanje predodžbi 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dirty="0"/>
              <a:t>Testiranje stvarnosti predodžbi 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dirty="0"/>
              <a:t>Ponavljanje predodžbi </a:t>
            </a:r>
          </a:p>
          <a:p>
            <a:pPr marL="0" lvl="0" indent="0">
              <a:buNone/>
            </a:pPr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Smanjivanje uznemirenosti promatrajući situacije na različite načine </a:t>
            </a:r>
          </a:p>
          <a:p>
            <a:pPr marL="0" lvl="0" indent="0">
              <a:buNone/>
            </a:pPr>
            <a:endParaRPr lang="hr-HR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dirty="0"/>
              <a:t>7. Zamjenjivanje, zaustavljanje i skretanje pažnje od predodžbe </a:t>
            </a:r>
          </a:p>
          <a:p>
            <a:pPr marL="0" lvl="0" indent="0">
              <a:buNone/>
            </a:pPr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Privremeno odgađanje usmjeravajući klijenta na nešto drugo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25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B030C-2EC2-4582-A50E-8CD90F85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1" y="82372"/>
            <a:ext cx="9601200" cy="1143000"/>
          </a:xfrm>
        </p:spPr>
        <p:txBody>
          <a:bodyPr/>
          <a:lstStyle/>
          <a:p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1. Praćenje predodžbe do završetka</a:t>
            </a:r>
            <a:br>
              <a:rPr lang="hr-HR" dirty="0"/>
            </a:br>
            <a:r>
              <a:rPr lang="hr-HR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DEEAC-D9E2-42EA-A708-A234CB9E4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1" y="1196752"/>
            <a:ext cx="10645825" cy="5328592"/>
          </a:xfrm>
        </p:spPr>
        <p:txBody>
          <a:bodyPr>
            <a:normAutofit/>
          </a:bodyPr>
          <a:lstStyle/>
          <a:p>
            <a:r>
              <a:rPr lang="hr-HR" dirty="0"/>
              <a:t>Najkorisnija tehnika: pomaže u boljoj konceptualizaciji problema, vodi kognitivnoj </a:t>
            </a:r>
            <a:r>
              <a:rPr lang="hr-HR" dirty="0" err="1"/>
              <a:t>restrukturaciji</a:t>
            </a:r>
            <a:r>
              <a:rPr lang="hr-HR" dirty="0"/>
              <a:t>, osigurava olakšanje. </a:t>
            </a:r>
          </a:p>
          <a:p>
            <a:r>
              <a:rPr lang="hr-HR" dirty="0"/>
              <a:t>Terapeut potiče klijenta da nastavi zamišljati predodžbu nakon naj uznemirujućeg trenutka 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(T: „</a:t>
            </a:r>
            <a:r>
              <a:rPr lang="hr-HR" i="1" dirty="0">
                <a:solidFill>
                  <a:schemeClr val="bg2">
                    <a:lumMod val="50000"/>
                  </a:schemeClr>
                </a:solidFill>
              </a:rPr>
              <a:t>Nastavite zamišljati što se dogodilo dalje.”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hr-HR" dirty="0"/>
              <a:t>dok se ne dogodi jedan od dva ishoda:</a:t>
            </a:r>
          </a:p>
          <a:p>
            <a:pPr marL="0" indent="0">
              <a:buNone/>
            </a:pP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/>
              <a:t>Klijent zamišljanjem prolazi kroz krizu sve dok ne dođe do točke gdje se osjeća bolje </a:t>
            </a:r>
          </a:p>
          <a:p>
            <a:pPr lvl="1"/>
            <a:r>
              <a:rPr lang="hr-HR" dirty="0"/>
              <a:t>Terapeut može olakšati zamišljanje daljnjeg slijeda događaja predlažući modifikaciju scene u razumne ishode ili uvodeći nove elemente </a:t>
            </a:r>
          </a:p>
          <a:p>
            <a:pPr marL="279082" lvl="1" indent="0">
              <a:buNone/>
            </a:pPr>
            <a:endParaRPr lang="hr-HR" dirty="0"/>
          </a:p>
          <a:p>
            <a:pPr marL="457200" indent="-457200">
              <a:buFont typeface="+mj-lt"/>
              <a:buAutoNum type="alphaLcParenR"/>
            </a:pPr>
            <a:r>
              <a:rPr lang="hr-HR" dirty="0"/>
              <a:t>Klijent zamišlja krajnju katastrofu </a:t>
            </a:r>
            <a:r>
              <a:rPr lang="hr-HR" i="1" dirty="0"/>
              <a:t>npr. smrt </a:t>
            </a:r>
            <a:r>
              <a:rPr lang="hr-HR" dirty="0"/>
              <a:t>i terapeut tad pokušava otkriti posebno značenje te katastrofe, otkriva novi problem i sukladno tome intervenira.</a:t>
            </a:r>
          </a:p>
          <a:p>
            <a:pPr lvl="1"/>
            <a:r>
              <a:rPr lang="hr-HR" dirty="0"/>
              <a:t> T: „</a:t>
            </a:r>
            <a:r>
              <a:rPr lang="hr-HR" i="1" dirty="0"/>
              <a:t>Koji je najgori dio u svezi smrti u sudaru</a:t>
            </a:r>
            <a:r>
              <a:rPr lang="hr-HR" dirty="0"/>
              <a:t>?”</a:t>
            </a:r>
          </a:p>
          <a:p>
            <a:pPr lvl="1"/>
            <a:r>
              <a:rPr lang="hr-HR" dirty="0"/>
              <a:t>K: „</a:t>
            </a:r>
            <a:r>
              <a:rPr lang="hr-HR" i="1" dirty="0"/>
              <a:t>Moja djeca, neće više imati mamu. Bit će uništeni.”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672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BD1B-A4D7-4AE7-8E43-5D3A79DD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92676"/>
            <a:ext cx="9601200" cy="1143000"/>
          </a:xfrm>
        </p:spPr>
        <p:txBody>
          <a:bodyPr/>
          <a:lstStyle/>
          <a:p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2. Vremenski skok unaprijed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C65D-5CE8-4F24-B779-F4EBC105B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412776"/>
            <a:ext cx="9601200" cy="4607024"/>
          </a:xfrm>
        </p:spPr>
        <p:txBody>
          <a:bodyPr/>
          <a:lstStyle/>
          <a:p>
            <a:r>
              <a:rPr lang="hr-HR" dirty="0"/>
              <a:t>Praćenje predodžbe do završetka može biti neefikasno jer klijent zamišlja jako puno prepreka ili uznemirujućih događaja.</a:t>
            </a:r>
          </a:p>
          <a:p>
            <a:r>
              <a:rPr lang="hr-HR" dirty="0"/>
              <a:t>Tada terapeut može tražiti klijenta da zamisli sebe u nekom vremenu u bliskoj budućnosti kada je problem riješen. </a:t>
            </a:r>
          </a:p>
          <a:p>
            <a:endParaRPr lang="hr-HR" dirty="0"/>
          </a:p>
          <a:p>
            <a:r>
              <a:rPr lang="hr-HR" dirty="0"/>
              <a:t>Npr. Kašnjenje na sastanak (nemogućnost pronalaska pravog puta).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AF64140-74D0-4C91-B40F-F60EF2ED2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3371947"/>
              </p:ext>
            </p:extLst>
          </p:nvPr>
        </p:nvGraphicFramePr>
        <p:xfrm>
          <a:off x="1773932" y="3861048"/>
          <a:ext cx="8383423" cy="2276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991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BA32-199F-42F7-B976-1D570194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1" y="533400"/>
            <a:ext cx="9601200" cy="1143000"/>
          </a:xfrm>
        </p:spPr>
        <p:txBody>
          <a:bodyPr/>
          <a:lstStyle/>
          <a:p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3. Suočavanje u predodžbi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C45CB-A8C9-4D07-927E-6EF548D24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1676400"/>
            <a:ext cx="10141770" cy="4343400"/>
          </a:xfrm>
        </p:spPr>
        <p:txBody>
          <a:bodyPr/>
          <a:lstStyle/>
          <a:p>
            <a:r>
              <a:rPr lang="hr-HR" dirty="0"/>
              <a:t>Klijent se u samoj predodžbi suočava s teškom situacijom koju je spontano zamislio.</a:t>
            </a:r>
          </a:p>
          <a:p>
            <a:r>
              <a:rPr lang="hr-HR" dirty="0"/>
              <a:t>Može zamišljati sebe kako upotrebljava tehnike koje je naučio u terapiji (npr. kartice za suočavanje, kontrolirano disanje, glasno izgovaranje </a:t>
            </a:r>
            <a:r>
              <a:rPr lang="hr-HR" dirty="0" err="1"/>
              <a:t>samoinstrukcija</a:t>
            </a:r>
            <a:r>
              <a:rPr lang="hr-HR" dirty="0"/>
              <a:t>).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3999A43-009A-4965-8A16-90D5F5FF62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214238"/>
              </p:ext>
            </p:extLst>
          </p:nvPr>
        </p:nvGraphicFramePr>
        <p:xfrm>
          <a:off x="3322104" y="3594247"/>
          <a:ext cx="5544616" cy="2392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A854B9-8731-4DB9-8C72-636723296081}"/>
              </a:ext>
            </a:extLst>
          </p:cNvPr>
          <p:cNvSpPr/>
          <p:nvPr/>
        </p:nvSpPr>
        <p:spPr>
          <a:xfrm>
            <a:off x="3539484" y="3429000"/>
            <a:ext cx="5109855" cy="2272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2000" dirty="0"/>
              <a:t>Klijentica zamišlja:</a:t>
            </a:r>
          </a:p>
          <a:p>
            <a:pPr lvl="0" algn="ctr"/>
            <a:r>
              <a:rPr lang="hr-HR" sz="2000" dirty="0"/>
              <a:t>Zaustavlja se sa strane u autu</a:t>
            </a:r>
          </a:p>
          <a:p>
            <a:pPr lvl="0" algn="ctr"/>
            <a:r>
              <a:rPr lang="hr-HR" sz="2000" dirty="0"/>
              <a:t>Kontrolirano diše</a:t>
            </a:r>
          </a:p>
          <a:p>
            <a:pPr lvl="0" algn="ctr"/>
            <a:r>
              <a:rPr lang="hr-HR" sz="2000" dirty="0"/>
              <a:t>Izvlači karticu za suočavanje </a:t>
            </a:r>
          </a:p>
          <a:p>
            <a:pPr lvl="0" algn="ctr"/>
            <a:r>
              <a:rPr lang="hr-HR" sz="2000" dirty="0"/>
              <a:t>Čita adaptivni odgovor za NAM</a:t>
            </a:r>
          </a:p>
          <a:p>
            <a:pPr lvl="0" algn="ctr"/>
            <a:r>
              <a:rPr lang="hr-HR" sz="2000" dirty="0"/>
              <a:t>Koristi problem </a:t>
            </a:r>
            <a:r>
              <a:rPr lang="hr-HR" sz="2000" dirty="0" err="1"/>
              <a:t>solving</a:t>
            </a:r>
            <a:r>
              <a:rPr lang="hr-HR" sz="2000" dirty="0"/>
              <a:t> tehnike koje je pripremila i sl.</a:t>
            </a:r>
          </a:p>
        </p:txBody>
      </p:sp>
    </p:spTree>
    <p:extLst>
      <p:ext uri="{BB962C8B-B14F-4D97-AF65-F5344CB8AC3E}">
        <p14:creationId xmlns:p14="http://schemas.microsoft.com/office/powerpoint/2010/main" val="325517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567</TotalTime>
  <Words>1589</Words>
  <Application>Microsoft Office PowerPoint</Application>
  <PresentationFormat>Custom</PresentationFormat>
  <Paragraphs>172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Cambria Math</vt:lpstr>
      <vt:lpstr>Palatino Linotype</vt:lpstr>
      <vt:lpstr>Watercolor_16x9</vt:lpstr>
      <vt:lpstr>PREDOČAVANJE  (IMAGINACIJA)</vt:lpstr>
      <vt:lpstr>PowerPoint Presentation</vt:lpstr>
      <vt:lpstr>PowerPoint Presentation</vt:lpstr>
      <vt:lpstr>IDENTIFICIRANJE PREDODŽBI </vt:lpstr>
      <vt:lpstr>EDUCIRANJE KLIJENTA O PREDODŽBAMA </vt:lpstr>
      <vt:lpstr>ODGOVORANJE NA SPONTANE PREDODŽBE  </vt:lpstr>
      <vt:lpstr>1. Praćenje predodžbe do završetka  </vt:lpstr>
      <vt:lpstr>2. Vremenski skok unaprijed </vt:lpstr>
      <vt:lpstr>3. Suočavanje u predodžbi </vt:lpstr>
      <vt:lpstr>4. Mijenjanje predodžbi </vt:lpstr>
      <vt:lpstr>5. Testiranje stvarnosti predodžbi</vt:lpstr>
      <vt:lpstr>6. Ponavljanje predodžbi </vt:lpstr>
      <vt:lpstr>7. Zamjenjivanje, zaustavljanje i skretanje pažnje od predodžbe </vt:lpstr>
      <vt:lpstr>  IZAZIVANJE PREDODŽBI KAO TERAPIJSKI POSTUPAK </vt:lpstr>
      <vt:lpstr>1. Uvježbavanje tehnika za suočavanje </vt:lpstr>
      <vt:lpstr>2. Udaljavanje </vt:lpstr>
      <vt:lpstr>3. Smanjenje opažane prijetnje </vt:lpstr>
      <vt:lpstr>LITERATURA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PREDOČAVANJE  (IMAGINACIJA)</dc:title>
  <dc:creator>Vedrana Palavra</dc:creator>
  <cp:lastModifiedBy>Vedrana Palavra</cp:lastModifiedBy>
  <cp:revision>63</cp:revision>
  <dcterms:created xsi:type="dcterms:W3CDTF">2018-12-23T19:07:52Z</dcterms:created>
  <dcterms:modified xsi:type="dcterms:W3CDTF">2019-01-08T21:26:24Z</dcterms:modified>
</cp:coreProperties>
</file>