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</p:sldIdLst>
  <p:sldSz cy="5143500" cx="9144000"/>
  <p:notesSz cx="6858000" cy="9144000"/>
  <p:embeddedFontLst>
    <p:embeddedFont>
      <p:font typeface="Amatic SC"/>
      <p:regular r:id="rId21"/>
      <p:bold r:id="rId22"/>
    </p:embeddedFont>
    <p:embeddedFont>
      <p:font typeface="Source Code Pro"/>
      <p:regular r:id="rId23"/>
      <p:bold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schemas.openxmlformats.org/officeDocument/2006/relationships/font" Target="fonts/AmaticSC-bold.fntdata"/><Relationship Id="rId10" Type="http://schemas.openxmlformats.org/officeDocument/2006/relationships/slide" Target="slides/slide6.xml"/><Relationship Id="rId21" Type="http://schemas.openxmlformats.org/officeDocument/2006/relationships/font" Target="fonts/AmaticSC-regular.fntdata"/><Relationship Id="rId13" Type="http://schemas.openxmlformats.org/officeDocument/2006/relationships/slide" Target="slides/slide9.xml"/><Relationship Id="rId24" Type="http://schemas.openxmlformats.org/officeDocument/2006/relationships/font" Target="fonts/SourceCodePro-bold.fntdata"/><Relationship Id="rId12" Type="http://schemas.openxmlformats.org/officeDocument/2006/relationships/slide" Target="slides/slide8.xml"/><Relationship Id="rId23" Type="http://schemas.openxmlformats.org/officeDocument/2006/relationships/font" Target="fonts/SourceCodePro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" name="Google Shape;54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4c5151329e_0_2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4c5151329e_0_2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3c2a331a0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3c2a331a0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4c5151329e_0_2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4c5151329e_0_2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4c5151329e_0_2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4c5151329e_0_2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4c5151329e_0_2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4c5151329e_0_2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4c5151329e_0_2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4c5151329e_0_2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3c2a331a0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3c2a331a0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4c5151329e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4c5151329e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4c5151329e_0_1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4c5151329e_0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4c5151329e_0_1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4c5151329e_0_1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3c2a331a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3c2a331a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4c5151329e_0_1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4c5151329e_0_1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g4c5151329e_0_1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Google Shape;91;g4c5151329e_0_1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4c5151329e_0_19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4c5151329e_0_1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4c5151329e_0_1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4c5151329e_0_1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3429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ctr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/>
        </p:txBody>
      </p:sp>
      <p:sp>
        <p:nvSpPr>
          <p:cNvPr id="12" name="Google Shape;12;p2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100"/>
              <a:buNone/>
              <a:defRPr b="1" sz="21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/>
          <p:nvPr>
            <p:ph hasCustomPrompt="1" type="title"/>
          </p:nvPr>
        </p:nvSpPr>
        <p:spPr>
          <a:xfrm>
            <a:off x="311700" y="1240275"/>
            <a:ext cx="8520600" cy="19818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accent1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48" name="Google Shape;48;p11"/>
          <p:cNvSpPr txBox="1"/>
          <p:nvPr>
            <p:ph idx="1" type="body"/>
          </p:nvPr>
        </p:nvSpPr>
        <p:spPr>
          <a:xfrm>
            <a:off x="311700" y="33046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49" name="Google Shape;49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bg>
      <p:bgPr>
        <a:solidFill>
          <a:schemeClr val="dk1"/>
        </a:solidFill>
      </p:bgPr>
    </p:bg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3"/>
          <p:cNvSpPr txBox="1"/>
          <p:nvPr>
            <p:ph type="title"/>
          </p:nvPr>
        </p:nvSpPr>
        <p:spPr>
          <a:xfrm>
            <a:off x="2802750" y="802500"/>
            <a:ext cx="3538500" cy="3538500"/>
          </a:xfrm>
          <a:prstGeom prst="rect">
            <a:avLst/>
          </a:prstGeom>
          <a:solidFill>
            <a:srgbClr val="FFFFFF"/>
          </a:solidFill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" type="body"/>
          </p:nvPr>
        </p:nvSpPr>
        <p:spPr>
          <a:xfrm>
            <a:off x="3117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2" type="body"/>
          </p:nvPr>
        </p:nvSpPr>
        <p:spPr>
          <a:xfrm>
            <a:off x="4832400" y="1228675"/>
            <a:ext cx="39999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 txBox="1"/>
          <p:nvPr>
            <p:ph type="title"/>
          </p:nvPr>
        </p:nvSpPr>
        <p:spPr>
          <a:xfrm>
            <a:off x="304800" y="309350"/>
            <a:ext cx="8537700" cy="748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28" name="Google Shape;28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>
                <a:highlight>
                  <a:schemeClr val="dk1"/>
                </a:highlight>
              </a:defRPr>
            </a:lvl9pPr>
          </a:lstStyle>
          <a:p/>
        </p:txBody>
      </p:sp>
      <p:sp>
        <p:nvSpPr>
          <p:cNvPr id="31" name="Google Shape;31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2" name="Google Shape;32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accent4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38" name="Google Shape;38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2857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9" name="Google Shape;39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/>
        </p:txBody>
      </p:sp>
      <p:sp>
        <p:nvSpPr>
          <p:cNvPr id="40" name="Google Shape;40;p9"/>
          <p:cNvSpPr txBox="1"/>
          <p:nvPr>
            <p:ph idx="1" type="subTitle"/>
          </p:nvPr>
        </p:nvSpPr>
        <p:spPr>
          <a:xfrm>
            <a:off x="265500" y="2845223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1" name="Google Shape;41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  <a:highlight>
                  <a:schemeClr val="lt1"/>
                </a:highlight>
              </a:defRPr>
            </a:lvl9pPr>
          </a:lstStyle>
          <a:p/>
        </p:txBody>
      </p:sp>
      <p:sp>
        <p:nvSpPr>
          <p:cNvPr id="42" name="Google Shape;42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Amatic SC"/>
              <a:buNone/>
              <a:defRPr b="1" sz="24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</a:lstStyle>
          <a:p/>
        </p:txBody>
      </p:sp>
      <p:sp>
        <p:nvSpPr>
          <p:cNvPr id="45" name="Google Shape;45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beach-day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Font typeface="Amatic SC"/>
              <a:buNone/>
              <a:defRPr b="1" sz="4200">
                <a:solidFill>
                  <a:schemeClr val="accent1"/>
                </a:solidFill>
                <a:latin typeface="Amatic SC"/>
                <a:ea typeface="Amatic SC"/>
                <a:cs typeface="Amatic SC"/>
                <a:sym typeface="Amatic SC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Source Code Pro"/>
              <a:buChar char="●"/>
              <a:defRPr sz="1800"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●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Source Code Pro"/>
              <a:buChar char="○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Source Code Pro"/>
              <a:buChar char="■"/>
              <a:defRPr>
                <a:solidFill>
                  <a:schemeClr val="dk2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Source Code Pro"/>
                <a:ea typeface="Source Code Pro"/>
                <a:cs typeface="Source Code Pro"/>
                <a:sym typeface="Source Code Pr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3"/>
          <p:cNvSpPr txBox="1"/>
          <p:nvPr>
            <p:ph type="ctrTitle"/>
          </p:nvPr>
        </p:nvSpPr>
        <p:spPr>
          <a:xfrm>
            <a:off x="311700" y="392150"/>
            <a:ext cx="8520600" cy="2690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Predočavanje</a:t>
            </a:r>
            <a:endParaRPr/>
          </a:p>
        </p:txBody>
      </p:sp>
      <p:sp>
        <p:nvSpPr>
          <p:cNvPr id="57" name="Google Shape;57;p13"/>
          <p:cNvSpPr txBox="1"/>
          <p:nvPr>
            <p:ph idx="1" type="subTitle"/>
          </p:nvPr>
        </p:nvSpPr>
        <p:spPr>
          <a:xfrm>
            <a:off x="311700" y="3890400"/>
            <a:ext cx="8520600" cy="706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Tena Romani, 26.1.2019.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22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Mijenjanje predodžbi</a:t>
            </a:r>
            <a:endParaRPr/>
          </a:p>
        </p:txBody>
      </p:sp>
      <p:sp>
        <p:nvSpPr>
          <p:cNvPr id="112" name="Google Shape;112;p22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Nakon identificiranja predodžbe, pacijent je ponovo dočarava, ali s promjenom kraja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Promjena kraja predodžbe može poslužiti kao inspiracija za traženje rješenja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Npr. studentica koja zamišlja da će ostati sama u domu preko praznika i biti usamljena i tužna, potičemo je da zamisli kako će upoznati nekog novog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Zamišljanje zastrašujuće osobe kao malog djeteta i sl.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3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3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19" name="Google Shape;119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11075" y="292850"/>
            <a:ext cx="3559200" cy="4529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Testiranje stvarnosti predodžbe</a:t>
            </a:r>
            <a:endParaRPr/>
          </a:p>
        </p:txBody>
      </p:sp>
      <p:sp>
        <p:nvSpPr>
          <p:cNvPr id="125" name="Google Shape;125;p2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Odnošenje prema predodžbi kao prema verbalnoj automatskoj misli i korištenje sokratovskog dijaloga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Općenito je bolje u radu na predodžbama koristiti vizualne tehnike nego verbalne, jer bolje djeluju intervencije temeljene na sličnim procesima, ali s pacijentima koji imaju žive uznemirujuće predodžbe koriste se razne tehnike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Ponavljanje predodžbi</a:t>
            </a:r>
            <a:endParaRPr/>
          </a:p>
        </p:txBody>
      </p:sp>
      <p:sp>
        <p:nvSpPr>
          <p:cNvPr id="131" name="Google Shape;131;p25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Koristi se kada pacijent jasno zamišlja pretjerane, ali nekatastrofične ishode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Opetovano zamišljanje originalne predodžbe i praćenje promjene u nivou uznemirenosti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Neki pacijenti automatski rade provjeru stvarnosti i svaka sljedeća slika izgleda realističnije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6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Zamjenjivanje, zaustavljanje i skretanje pažnje</a:t>
            </a:r>
            <a:endParaRPr/>
          </a:p>
        </p:txBody>
      </p:sp>
      <p:sp>
        <p:nvSpPr>
          <p:cNvPr id="137" name="Google Shape;137;p26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Donose brzo olakšanje, ali neće dovesti do kognitivne restrukturacije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Zaustavljanje: zamisliti znak zaustavljanja ili učiniti neki pokret koji je nespojiv s održavanjem predodžbe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Zamjenjivanje: poput mijenjanja programa na televiziji, prebacivanje na neku ugodniju sliku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7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Izazivanje predodžbi</a:t>
            </a:r>
            <a:endParaRPr/>
          </a:p>
        </p:txBody>
      </p:sp>
      <p:sp>
        <p:nvSpPr>
          <p:cNvPr id="143" name="Google Shape;143;p27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Kao odgovor na spontanu predodžbu, terapeut izaziva suprotnu predodžbu</a:t>
            </a:r>
            <a:endParaRPr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Uvježbavanje strategija za suočavanje 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Udaljavanje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Smanjenje opažane prijetnje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8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28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Hvala na pažnji! 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50" name="Google Shape;150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26468" y="1803300"/>
            <a:ext cx="3617532" cy="33401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Automatske misli mogu se javljati i u obliku mentalnih slika ili predodžbi - slikovna automatska misao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Zadaci terapeuta: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-podučiti klijenta kako prepoznati svoje predodžbe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-podučiti klijenta kako se suočiti sa predodžbama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Identificiranje predodžbi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Ponekad riječ predodžba nije dovoljno jasna, pa možemo ponuditi sinonime: mentalne slike, dnevno sanjarenje, maštanje, zamišljanje, sjećanje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Najbolje objasniti preko konkretne pacijentove situacije koju opisuje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Terapeut može izazvati predodžbu na seansi (pozitivnu, neutralnu ili uznemirujuću) kako bi vježbali prepoznavanje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Educiranje pacijenta o predodžbama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Ponekad pacijenti prepoznaju predodžbe, ali ih ne žele izreći terapeutu jer su im previše uznemirujuće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Zato ih je važno normalizirati kako bi se smanjila anksioznost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Terapeut često treba biti uporan u podučavanju pacijenata identifikaciji predodžbi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Odgovaranje na spontane predodžbe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27000" y="1263200"/>
            <a:ext cx="4361524" cy="3271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Praćenje predodžbe do završetka</a:t>
            </a:r>
            <a:endParaRPr/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Pomaže u boljoj konceptualizaciji problema, vodi kognitivnoj restrukturaciji i osigurava olakšanje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Pacijent najčešće “prekida” predodžbu u trenutku kad je najviše uznemirujuća, terapeut ga potiče da je nastavi zamišljati sve dok se ne pojavi jedan od dva ishoda: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19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Pacijent prolazi kroz krizu i osjeća olakšanje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/>
              <a:t>Pacijent zamišlja krajnju katastrofu, npr. </a:t>
            </a:r>
            <a:r>
              <a:rPr lang="en"/>
              <a:t>s</a:t>
            </a:r>
            <a:r>
              <a:rPr lang="en"/>
              <a:t>mrt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U tom slučaju terapeut konceptualizira značenje te krajnje katastrofe za pacijenta i prema tome intervenira</a:t>
            </a:r>
            <a:endParaRPr/>
          </a:p>
          <a:p>
            <a:pPr indent="0" lvl="0" marL="45720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Npr. žena koja ima predodžbu vlastite prometne nesreće, identificira da joj je najstrašniji dio toga što bi njena djeca ostala bez majke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Vremenski skok unaprijed</a:t>
            </a:r>
            <a:endParaRPr/>
          </a:p>
        </p:txBody>
      </p:sp>
      <p:sp>
        <p:nvSpPr>
          <p:cNvPr id="100" name="Google Shape;100;p20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Ponekad praćenje predodžbe do završetka ne ide jer pacijent zamišlja velik broj prepreka, tada tražimo da se zamisli u nekom vremenu u bližoj budućnosti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Npr. osoba koja se jako uznemireno osjeća vezano za seminar koji treba napisati, zamolimo je da zamisli sebe kako dovršava seminar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 txBox="1"/>
          <p:nvPr>
            <p:ph type="title"/>
          </p:nvPr>
        </p:nvSpPr>
        <p:spPr>
          <a:xfrm>
            <a:off x="311700" y="292850"/>
            <a:ext cx="8520600" cy="80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Suočavanje u predodžbi</a:t>
            </a:r>
            <a:endParaRPr/>
          </a:p>
        </p:txBody>
      </p:sp>
      <p:sp>
        <p:nvSpPr>
          <p:cNvPr id="106" name="Google Shape;106;p21"/>
          <p:cNvSpPr txBox="1"/>
          <p:nvPr>
            <p:ph idx="1" type="body"/>
          </p:nvPr>
        </p:nvSpPr>
        <p:spPr>
          <a:xfrm>
            <a:off x="311700" y="1228675"/>
            <a:ext cx="8520600" cy="334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Poticanje pacijenta da se u samoj predodžbi suoči s teškom situacijom koju je spontano zamislio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Pacijent u predodžbi iznalazi rješenja, možemo predložiti da u predodžbi koristi neke tehnike koje je načio na terapiji (kontrolirano disanje, čitanje kartice za suočavanje)</a:t>
            </a:r>
            <a:endParaRPr/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Beach Day">
  <a:themeElements>
    <a:clrScheme name="Beach Day">
      <a:dk1>
        <a:srgbClr val="00FDC8"/>
      </a:dk1>
      <a:lt1>
        <a:srgbClr val="FFFFFF"/>
      </a:lt1>
      <a:dk2>
        <a:srgbClr val="666666"/>
      </a:dk2>
      <a:lt2>
        <a:srgbClr val="EEEEEE"/>
      </a:lt2>
      <a:accent1>
        <a:srgbClr val="212121"/>
      </a:accent1>
      <a:accent2>
        <a:srgbClr val="455A64"/>
      </a:accent2>
      <a:accent3>
        <a:srgbClr val="78909C"/>
      </a:accent3>
      <a:accent4>
        <a:srgbClr val="7C7CE0"/>
      </a:accent4>
      <a:accent5>
        <a:srgbClr val="DB4437"/>
      </a:accent5>
      <a:accent6>
        <a:srgbClr val="F6CD4C"/>
      </a:accent6>
      <a:hlink>
        <a:srgbClr val="DB4437"/>
      </a:hlink>
      <a:folHlink>
        <a:srgbClr val="DB443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