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71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F627898-305A-4B84-94BB-5E2B1C50DA64}" type="datetimeFigureOut">
              <a:rPr lang="hr-HR" smtClean="0"/>
              <a:t>24.1.2019.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9C8EE3A-DD82-4AEA-9875-9B3E25C0965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499992" y="2708920"/>
            <a:ext cx="3960440" cy="170216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PSIHOEDUKACIJA O IZLAGANJU</a:t>
            </a:r>
            <a:endParaRPr lang="hr-HR" sz="3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err="1" smtClean="0"/>
              <a:t>Plamenka</a:t>
            </a:r>
            <a:r>
              <a:rPr lang="hr-HR" dirty="0" smtClean="0"/>
              <a:t> </a:t>
            </a:r>
            <a:r>
              <a:rPr lang="hr-HR" dirty="0" err="1" smtClean="0"/>
              <a:t>Perko</a:t>
            </a:r>
            <a:endParaRPr lang="hr-HR" dirty="0" smtClean="0"/>
          </a:p>
          <a:p>
            <a:r>
              <a:rPr lang="hr-HR" dirty="0" smtClean="0"/>
              <a:t>26.1.2019.g.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772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6908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340768"/>
            <a:ext cx="6777317" cy="4491861"/>
          </a:xfrm>
        </p:spPr>
        <p:txBody>
          <a:bodyPr/>
          <a:lstStyle/>
          <a:p>
            <a:r>
              <a:rPr lang="hr-HR" b="1" dirty="0" smtClean="0"/>
              <a:t>4.Ponavljano izlaganje</a:t>
            </a:r>
          </a:p>
          <a:p>
            <a:r>
              <a:rPr lang="hr-HR" dirty="0" smtClean="0"/>
              <a:t>Ponavljanje izlaganja za DZ, svakodnevno</a:t>
            </a:r>
          </a:p>
          <a:p>
            <a:r>
              <a:rPr lang="hr-HR" dirty="0" smtClean="0"/>
              <a:t>Pacijent </a:t>
            </a:r>
            <a:r>
              <a:rPr lang="hr-HR" dirty="0" smtClean="0"/>
              <a:t>bilježi SUD procjene i nastavlja s izlaganjem dok se procjene ne smanje za pola</a:t>
            </a:r>
          </a:p>
          <a:p>
            <a:r>
              <a:rPr lang="hr-HR" dirty="0" smtClean="0"/>
              <a:t>Pacijentima se mogu dati obrasci za praćenje prakse izlaganja za DZ</a:t>
            </a:r>
          </a:p>
          <a:p>
            <a:r>
              <a:rPr lang="hr-HR" dirty="0" smtClean="0"/>
              <a:t>Izlaganje se ponavlja dok podražaj ne izaziva minimalnu anksioznost, tada se prelazi na sljedeću stavku u hijerarhiji</a:t>
            </a:r>
          </a:p>
          <a:p>
            <a:endParaRPr lang="hr-HR" dirty="0" smtClean="0"/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0295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Problemi s izlaganjem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/>
          <a:lstStyle/>
          <a:p>
            <a:r>
              <a:rPr lang="hr-HR" dirty="0" smtClean="0"/>
              <a:t>Izlaganje je najučinkovitije kada se sastoji od :</a:t>
            </a:r>
          </a:p>
          <a:p>
            <a:r>
              <a:rPr lang="hr-HR" dirty="0" smtClean="0"/>
              <a:t>1. </a:t>
            </a:r>
            <a:r>
              <a:rPr lang="hr-HR" dirty="0" smtClean="0"/>
              <a:t>Jasno </a:t>
            </a:r>
            <a:r>
              <a:rPr lang="hr-HR" dirty="0" smtClean="0"/>
              <a:t>određenih zadataka koji izazivaju anksioznost</a:t>
            </a:r>
          </a:p>
          <a:p>
            <a:r>
              <a:rPr lang="hr-HR" dirty="0" smtClean="0"/>
              <a:t>2. </a:t>
            </a:r>
            <a:r>
              <a:rPr lang="hr-HR" dirty="0" smtClean="0"/>
              <a:t>Produžuju </a:t>
            </a:r>
            <a:r>
              <a:rPr lang="hr-HR" dirty="0" smtClean="0"/>
              <a:t>se dok ne nastupi navikavanje</a:t>
            </a:r>
          </a:p>
          <a:p>
            <a:r>
              <a:rPr lang="hr-HR" dirty="0" smtClean="0"/>
              <a:t>3. </a:t>
            </a:r>
            <a:r>
              <a:rPr lang="hr-HR" dirty="0" smtClean="0"/>
              <a:t>Ponavljaju </a:t>
            </a:r>
            <a:r>
              <a:rPr lang="hr-HR" dirty="0" smtClean="0"/>
              <a:t>se dok se reakcija straha ne smanji ponavljanjem</a:t>
            </a:r>
          </a:p>
          <a:p>
            <a:r>
              <a:rPr lang="hr-HR" dirty="0" smtClean="0"/>
              <a:t>Ukoliko neki od kriterija nije zadovoljen – izlaganje nije učinkovito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296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131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/>
          <a:lstStyle/>
          <a:p>
            <a:r>
              <a:rPr lang="hr-HR" sz="2000" dirty="0" smtClean="0"/>
              <a:t>Početno izlaganje ponekad ne izaziva anksioznosti zbog: </a:t>
            </a:r>
          </a:p>
          <a:p>
            <a:r>
              <a:rPr lang="hr-HR" sz="2000" dirty="0" smtClean="0"/>
              <a:t>A) zadatak </a:t>
            </a:r>
            <a:r>
              <a:rPr lang="hr-HR" sz="2000" dirty="0" smtClean="0"/>
              <a:t>ne uključuje značajne podražaje koji izazivaju anksioznost</a:t>
            </a:r>
          </a:p>
          <a:p>
            <a:r>
              <a:rPr lang="hr-HR" sz="2000" dirty="0" smtClean="0"/>
              <a:t>B) pacijent koristi suptilan oblik izbjegavanja (sanjarenje), nepotpuno uključivanje u podražaje (odlazak na zabavu ali izbjegavanje razgovora s bilo kime), korištenje sigurnosnih ponašanja (pijenje prije zabave kako bi se smanjila anksioznost)</a:t>
            </a:r>
          </a:p>
          <a:p>
            <a:r>
              <a:rPr lang="hr-HR" sz="2000" dirty="0" smtClean="0"/>
              <a:t>Važno je ohrabrivanje pacijenta, isprobavanje podražaja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831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131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419853"/>
          </a:xfrm>
        </p:spPr>
        <p:txBody>
          <a:bodyPr/>
          <a:lstStyle/>
          <a:p>
            <a:r>
              <a:rPr lang="hr-HR" dirty="0" smtClean="0"/>
              <a:t>Ukoliko pacijentove SUD procjene ne padnu tijekom izlaganja – izlaganje nije trajalo dovoljno dugo</a:t>
            </a:r>
          </a:p>
          <a:p>
            <a:r>
              <a:rPr lang="hr-HR" dirty="0" smtClean="0"/>
              <a:t>Nastaviti s izlaganjem kod kuće dok se procjena ne smanji za pola, bez obzira koliko to traje</a:t>
            </a:r>
          </a:p>
          <a:p>
            <a:r>
              <a:rPr lang="hr-HR" dirty="0" smtClean="0"/>
              <a:t>Kako bi se anksioznost na podražaj  zaista smanjila važno je izlaganje dovoljno </a:t>
            </a:r>
            <a:r>
              <a:rPr lang="hr-HR" dirty="0" smtClean="0"/>
              <a:t>ponavljati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505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777240" y="5517232"/>
            <a:ext cx="7543800" cy="27396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404664"/>
            <a:ext cx="7762056" cy="4608511"/>
          </a:xfrm>
        </p:spPr>
        <p:txBody>
          <a:bodyPr>
            <a:normAutofit fontScale="92500"/>
          </a:bodyPr>
          <a:lstStyle/>
          <a:p>
            <a:pPr marL="18288" indent="0">
              <a:buNone/>
            </a:pPr>
            <a:endParaRPr lang="hr-HR" dirty="0" smtClean="0"/>
          </a:p>
          <a:p>
            <a:pPr marL="18288" indent="0">
              <a:buNone/>
            </a:pPr>
            <a:r>
              <a:rPr lang="hr-HR" dirty="0" smtClean="0"/>
              <a:t>Najvažnija </a:t>
            </a:r>
            <a:r>
              <a:rPr lang="hr-HR" dirty="0" smtClean="0"/>
              <a:t>bihevioralna tehnika za tretman bihevioralnih poremećaja</a:t>
            </a:r>
          </a:p>
          <a:p>
            <a:pPr marL="18288" indent="0">
              <a:buNone/>
            </a:pPr>
            <a:endParaRPr lang="hr-HR" dirty="0"/>
          </a:p>
          <a:p>
            <a:pPr marL="18288" indent="0">
              <a:buNone/>
            </a:pPr>
            <a:r>
              <a:rPr lang="hr-HR" dirty="0" smtClean="0"/>
              <a:t>Izlaganje – pacijent namjerno dolazi u kontakt sa znakovima koji izazivaju anksioznost i ostanu u kontaktu s njima dok ne počnu shvaćati da se ne događaju nikakve negativne posljedice. Tada dolazi do slabljenja anksioznosti odnosno „navikavanja”</a:t>
            </a:r>
          </a:p>
          <a:p>
            <a:pPr marL="18288" indent="0">
              <a:buNone/>
            </a:pPr>
            <a:endParaRPr lang="hr-HR" dirty="0" smtClean="0"/>
          </a:p>
          <a:p>
            <a:pPr marL="18288" indent="0">
              <a:buNone/>
            </a:pPr>
            <a:r>
              <a:rPr lang="hr-HR" dirty="0" smtClean="0"/>
              <a:t>Izlaganje </a:t>
            </a:r>
            <a:r>
              <a:rPr lang="hr-HR" dirty="0" smtClean="0"/>
              <a:t>uživo</a:t>
            </a:r>
            <a:endParaRPr lang="hr-HR" dirty="0" smtClean="0"/>
          </a:p>
          <a:p>
            <a:pPr marL="18288" indent="0">
              <a:buNone/>
            </a:pPr>
            <a:r>
              <a:rPr lang="hr-HR" dirty="0"/>
              <a:t>I</a:t>
            </a:r>
            <a:r>
              <a:rPr lang="hr-HR" dirty="0" smtClean="0"/>
              <a:t>zlaganje u mašti</a:t>
            </a:r>
          </a:p>
        </p:txBody>
      </p:sp>
    </p:spTree>
    <p:extLst>
      <p:ext uri="{BB962C8B-B14F-4D97-AF65-F5344CB8AC3E}">
        <p14:creationId xmlns:p14="http://schemas.microsoft.com/office/powerpoint/2010/main" val="42321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Izlaganje </a:t>
            </a:r>
            <a:r>
              <a:rPr lang="hr-HR" dirty="0" smtClean="0"/>
              <a:t>uživo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196752"/>
            <a:ext cx="6777317" cy="4635877"/>
          </a:xfrm>
        </p:spPr>
        <p:txBody>
          <a:bodyPr/>
          <a:lstStyle/>
          <a:p>
            <a:r>
              <a:rPr lang="hr-HR" dirty="0" smtClean="0"/>
              <a:t>Prioritet</a:t>
            </a:r>
          </a:p>
          <a:p>
            <a:r>
              <a:rPr lang="hr-HR" dirty="0" smtClean="0"/>
              <a:t>Terapeut može pratiti pacijenta </a:t>
            </a:r>
            <a:r>
              <a:rPr lang="hr-HR" dirty="0" smtClean="0"/>
              <a:t>tijekom </a:t>
            </a:r>
            <a:r>
              <a:rPr lang="hr-HR" dirty="0" smtClean="0"/>
              <a:t>izlaganja</a:t>
            </a:r>
          </a:p>
          <a:p>
            <a:r>
              <a:rPr lang="hr-HR" dirty="0" smtClean="0"/>
              <a:t>Izlaganje kao DZ – što češće</a:t>
            </a:r>
          </a:p>
          <a:p>
            <a:r>
              <a:rPr lang="hr-HR" dirty="0" smtClean="0"/>
              <a:t>Izuzetno anksiozni pacijent </a:t>
            </a:r>
            <a:r>
              <a:rPr lang="hr-HR" dirty="0" smtClean="0"/>
              <a:t>- </a:t>
            </a:r>
            <a:r>
              <a:rPr lang="hr-HR" dirty="0" smtClean="0"/>
              <a:t>modeliranje</a:t>
            </a:r>
          </a:p>
          <a:p>
            <a:pPr marL="68580" indent="0">
              <a:buNone/>
            </a:pPr>
            <a:r>
              <a:rPr lang="hr-HR" dirty="0" smtClean="0"/>
              <a:t>                                                   </a:t>
            </a:r>
            <a:r>
              <a:rPr lang="hr-HR" dirty="0"/>
              <a:t>-</a:t>
            </a:r>
            <a:r>
              <a:rPr lang="hr-HR" dirty="0" smtClean="0"/>
              <a:t> </a:t>
            </a:r>
            <a:r>
              <a:rPr lang="hr-HR" dirty="0" smtClean="0"/>
              <a:t>brzo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3935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8511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Izlaganje u mašti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Anksioznost zbog sjećanja, misli, katastrofični strahovi, </a:t>
            </a:r>
            <a:r>
              <a:rPr lang="hr-HR" b="1" dirty="0" smtClean="0"/>
              <a:t>visoka razina anksioznosti</a:t>
            </a:r>
          </a:p>
          <a:p>
            <a:r>
              <a:rPr lang="hr-HR" b="1" dirty="0" smtClean="0"/>
              <a:t>Zamišljanje</a:t>
            </a:r>
            <a:r>
              <a:rPr lang="hr-HR" dirty="0" smtClean="0"/>
              <a:t> dolaska u kontakt s izvorom anksioznosti</a:t>
            </a:r>
          </a:p>
          <a:p>
            <a:r>
              <a:rPr lang="hr-HR" dirty="0" smtClean="0"/>
              <a:t>Opušten položaj, zatvorene oči, govori u diktafon</a:t>
            </a:r>
          </a:p>
          <a:p>
            <a:r>
              <a:rPr lang="hr-HR" dirty="0" smtClean="0"/>
              <a:t>Izlaganje sjećanjima – pacijent priča redoslijed događaja</a:t>
            </a:r>
          </a:p>
          <a:p>
            <a:r>
              <a:rPr lang="hr-HR" dirty="0" smtClean="0"/>
              <a:t>Terapeut priča slijed događaja dok povremeno pita pacijenta što bi mislio, osjećao, doživljavao ili činio u tom trenutku </a:t>
            </a:r>
            <a:r>
              <a:rPr lang="hr-HR" dirty="0" smtClean="0">
                <a:sym typeface="Wingdings" pitchFamily="2" charset="2"/>
              </a:rPr>
              <a:t> bolja </a:t>
            </a:r>
            <a:r>
              <a:rPr lang="hr-HR" b="1" dirty="0" smtClean="0">
                <a:sym typeface="Wingdings" pitchFamily="2" charset="2"/>
              </a:rPr>
              <a:t>vizualizacija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992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131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/>
          <a:lstStyle/>
          <a:p>
            <a:r>
              <a:rPr lang="hr-HR" dirty="0" smtClean="0"/>
              <a:t>Strah od specifičnih misli –izgovaranje i snimanje misli na glas 30-60 sekundi te ponavljano slušanje snimke</a:t>
            </a:r>
          </a:p>
          <a:p>
            <a:endParaRPr lang="hr-HR" dirty="0"/>
          </a:p>
          <a:p>
            <a:r>
              <a:rPr lang="hr-HR" dirty="0" smtClean="0"/>
              <a:t>Drugi oblici rada izlaganja u mašti:</a:t>
            </a:r>
          </a:p>
          <a:p>
            <a:r>
              <a:rPr lang="hr-HR" dirty="0" smtClean="0"/>
              <a:t>pisanje, </a:t>
            </a:r>
            <a:r>
              <a:rPr lang="hr-HR" dirty="0"/>
              <a:t>c</a:t>
            </a:r>
            <a:r>
              <a:rPr lang="hr-HR" dirty="0" smtClean="0"/>
              <a:t>rtanje ili slikanja nečeg povezanog sa zastrašujućim znakom </a:t>
            </a:r>
          </a:p>
          <a:p>
            <a:r>
              <a:rPr lang="hr-HR" dirty="0"/>
              <a:t>i</a:t>
            </a:r>
            <a:r>
              <a:rPr lang="hr-HR" dirty="0" smtClean="0"/>
              <a:t>granje uloga (socijalna anksioznost)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655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86409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Koraci u vođenom izlaganju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/>
          <a:lstStyle/>
          <a:p>
            <a:r>
              <a:rPr lang="hr-HR" b="1" dirty="0" smtClean="0"/>
              <a:t>1. Priprema</a:t>
            </a:r>
            <a:r>
              <a:rPr lang="hr-HR" dirty="0" smtClean="0"/>
              <a:t> – jasno objašnjenje </a:t>
            </a:r>
            <a:r>
              <a:rPr lang="hr-HR" dirty="0" err="1" smtClean="0"/>
              <a:t>racionale</a:t>
            </a:r>
            <a:r>
              <a:rPr lang="hr-HR" dirty="0" smtClean="0"/>
              <a:t> za izlaganje i procedura izlaganja</a:t>
            </a:r>
          </a:p>
          <a:p>
            <a:r>
              <a:rPr lang="hr-HR" dirty="0"/>
              <a:t>R</a:t>
            </a:r>
            <a:r>
              <a:rPr lang="hr-HR" dirty="0" smtClean="0"/>
              <a:t>aspraviti o svim brigama koje pacijent ima</a:t>
            </a:r>
          </a:p>
          <a:p>
            <a:r>
              <a:rPr lang="hr-HR" dirty="0" smtClean="0"/>
              <a:t>Pregled prednosti i nedostataka izlaganja s naglaskom na prednosti</a:t>
            </a:r>
          </a:p>
          <a:p>
            <a:r>
              <a:rPr lang="hr-HR" dirty="0" smtClean="0"/>
              <a:t>Jedna do nekoliko seansi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84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28803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419853"/>
          </a:xfrm>
        </p:spPr>
        <p:txBody>
          <a:bodyPr/>
          <a:lstStyle/>
          <a:p>
            <a:r>
              <a:rPr lang="hr-HR" b="1" dirty="0" smtClean="0"/>
              <a:t>2. Oblikovanje hijerarhije izlaganja </a:t>
            </a:r>
            <a:endParaRPr lang="hr-HR" dirty="0" smtClean="0"/>
          </a:p>
          <a:p>
            <a:r>
              <a:rPr lang="hr-HR" dirty="0"/>
              <a:t>P</a:t>
            </a:r>
            <a:r>
              <a:rPr lang="hr-HR" dirty="0" smtClean="0"/>
              <a:t>acijent </a:t>
            </a:r>
            <a:r>
              <a:rPr lang="hr-HR" dirty="0" smtClean="0"/>
              <a:t>opisuje sve podražaje koji izazivaju anksioznost uz procjenu intenziteta od 0 do 10 - subjektivne jedinice neugode (SUD)</a:t>
            </a:r>
          </a:p>
          <a:p>
            <a:r>
              <a:rPr lang="hr-HR" dirty="0" smtClean="0"/>
              <a:t>Popis s podražajima i pridodanim brojem njihovog intenziteta pri susretu s tim podražajem naziva se „hijerarhija izlaganja”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6859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3. Početno izlaganje</a:t>
            </a:r>
          </a:p>
          <a:p>
            <a:r>
              <a:rPr lang="hr-HR" dirty="0" smtClean="0"/>
              <a:t>Stavke koje osoba procjenjuje minimalno anksioznima ne uzimaju se u obzir već se kreće sa stavkom označenom s 4 prema SUD-u</a:t>
            </a:r>
          </a:p>
          <a:p>
            <a:r>
              <a:rPr lang="hr-HR" dirty="0" smtClean="0"/>
              <a:t>Početno izlaganje provodi se na seansi</a:t>
            </a:r>
          </a:p>
          <a:p>
            <a:r>
              <a:rPr lang="hr-HR" dirty="0" smtClean="0"/>
              <a:t>Prva seansa izlaganjem traje barem 90 min – pacijentima može trebati sat vremena ili dulje da se naviknu na novi znak</a:t>
            </a:r>
          </a:p>
          <a:p>
            <a:r>
              <a:rPr lang="hr-HR" dirty="0" smtClean="0"/>
              <a:t>Sljedeće seanse mogu se skratiti na 45 min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143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708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043492" y="1124744"/>
            <a:ext cx="6777317" cy="4707885"/>
          </a:xfrm>
        </p:spPr>
        <p:txBody>
          <a:bodyPr>
            <a:normAutofit/>
          </a:bodyPr>
          <a:lstStyle/>
          <a:p>
            <a:r>
              <a:rPr lang="hr-HR" dirty="0" smtClean="0"/>
              <a:t>Tijekom početnog izlaganja pacijent se upoznaje s podražajem koji izaziva anksioznost te ostaje s njim u kontaktu</a:t>
            </a:r>
          </a:p>
          <a:p>
            <a:r>
              <a:rPr lang="hr-HR" dirty="0" smtClean="0"/>
              <a:t>Kod sjećanja ili zamišljenih scenarija usmjerava se na „vruću točku” u priči </a:t>
            </a:r>
            <a:r>
              <a:rPr lang="hr-HR" dirty="0" smtClean="0"/>
              <a:t>        (razdoblje </a:t>
            </a:r>
            <a:r>
              <a:rPr lang="hr-HR" dirty="0" smtClean="0"/>
              <a:t>od nekoliko minuta koje izaziva posebno snažnu emociju) – ponavljanje tog razdoblja</a:t>
            </a:r>
          </a:p>
          <a:p>
            <a:r>
              <a:rPr lang="hr-HR" dirty="0" smtClean="0"/>
              <a:t>Važno je da se izlaganje ne prekine dok pacijentova anksioznost nije pala barem za polovinu,</a:t>
            </a:r>
            <a:r>
              <a:rPr lang="hr-HR" dirty="0"/>
              <a:t> u</a:t>
            </a:r>
            <a:r>
              <a:rPr lang="hr-HR" dirty="0" smtClean="0"/>
              <a:t> suprotnom će veza između podražaja i reakcije ojačati!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14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</TotalTime>
  <Words>601</Words>
  <Application>Microsoft Office PowerPoint</Application>
  <PresentationFormat>Prikaz na zaslonu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Century Gothic</vt:lpstr>
      <vt:lpstr>Wingdings</vt:lpstr>
      <vt:lpstr>Wingdings 2</vt:lpstr>
      <vt:lpstr>Austin</vt:lpstr>
      <vt:lpstr>PSIHOEDUKACIJA O IZLAGANJU</vt:lpstr>
      <vt:lpstr>PowerPointova prezentacija</vt:lpstr>
      <vt:lpstr>  Izlaganje uživo </vt:lpstr>
      <vt:lpstr>Izlaganje u mašti</vt:lpstr>
      <vt:lpstr>PowerPointova prezentacija</vt:lpstr>
      <vt:lpstr>Koraci u vođenom izlaganju</vt:lpstr>
      <vt:lpstr>PowerPointova prezentacija</vt:lpstr>
      <vt:lpstr>PowerPointova prezentacija</vt:lpstr>
      <vt:lpstr>PowerPointova prezentacija</vt:lpstr>
      <vt:lpstr>PowerPointova prezentacija</vt:lpstr>
      <vt:lpstr>Problemi s izlaganjem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IZLAGANJE</dc:title>
  <dc:creator>Korisnik</dc:creator>
  <cp:lastModifiedBy>1. OŠ Bjelovar</cp:lastModifiedBy>
  <cp:revision>20</cp:revision>
  <dcterms:created xsi:type="dcterms:W3CDTF">2019-01-15T18:53:28Z</dcterms:created>
  <dcterms:modified xsi:type="dcterms:W3CDTF">2019-01-24T07:57:35Z</dcterms:modified>
</cp:coreProperties>
</file>