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84" r:id="rId7"/>
    <p:sldId id="286" r:id="rId8"/>
    <p:sldId id="287" r:id="rId9"/>
    <p:sldId id="263" r:id="rId10"/>
    <p:sldId id="264" r:id="rId11"/>
    <p:sldId id="267" r:id="rId12"/>
    <p:sldId id="265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E3C14B-1F78-429E-B2C9-3D042BA81704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9B4640A9-120E-4FD4-84FB-163CA6C33A0A}">
      <dgm:prSet phldrT="[Tekst]"/>
      <dgm:spPr/>
      <dgm:t>
        <a:bodyPr/>
        <a:lstStyle/>
        <a:p>
          <a:r>
            <a:rPr lang="hr-HR" dirty="0" smtClean="0">
              <a:latin typeface="Baskerville Old Face" pitchFamily="18" charset="0"/>
            </a:rPr>
            <a:t>SIMPTOMI DEPRESIJE</a:t>
          </a:r>
          <a:endParaRPr lang="hr-HR" dirty="0">
            <a:latin typeface="Baskerville Old Face" pitchFamily="18" charset="0"/>
          </a:endParaRPr>
        </a:p>
      </dgm:t>
    </dgm:pt>
    <dgm:pt modelId="{5971F983-5DB7-493D-B7E6-045CE9ECA478}" type="parTrans" cxnId="{D9E0FEB4-BB9A-40BF-BFC2-EDB89ECE9303}">
      <dgm:prSet/>
      <dgm:spPr/>
      <dgm:t>
        <a:bodyPr/>
        <a:lstStyle/>
        <a:p>
          <a:endParaRPr lang="hr-HR"/>
        </a:p>
      </dgm:t>
    </dgm:pt>
    <dgm:pt modelId="{5913666F-A9F5-4AAB-972A-4B119E1AAD5E}" type="sibTrans" cxnId="{D9E0FEB4-BB9A-40BF-BFC2-EDB89ECE9303}">
      <dgm:prSet/>
      <dgm:spPr/>
      <dgm:t>
        <a:bodyPr/>
        <a:lstStyle/>
        <a:p>
          <a:endParaRPr lang="hr-HR"/>
        </a:p>
      </dgm:t>
    </dgm:pt>
    <dgm:pt modelId="{531F00F0-D8B8-4221-829E-FC8DEA6711DE}">
      <dgm:prSet phldrT="[Tekst]"/>
      <dgm:spPr/>
      <dgm:t>
        <a:bodyPr/>
        <a:lstStyle/>
        <a:p>
          <a:r>
            <a:rPr lang="hr-HR" dirty="0" smtClean="0">
              <a:latin typeface="Baskerville Old Face" pitchFamily="18" charset="0"/>
            </a:rPr>
            <a:t>Bihevioralni</a:t>
          </a:r>
        </a:p>
      </dgm:t>
    </dgm:pt>
    <dgm:pt modelId="{ED1F98C5-BE2B-4E97-881D-4E430E778AB2}" type="parTrans" cxnId="{4FAB4FFF-3C58-40AA-A3EB-A6DF97996205}">
      <dgm:prSet/>
      <dgm:spPr/>
      <dgm:t>
        <a:bodyPr/>
        <a:lstStyle/>
        <a:p>
          <a:endParaRPr lang="hr-HR"/>
        </a:p>
      </dgm:t>
    </dgm:pt>
    <dgm:pt modelId="{77732CD0-28F6-49B5-8BC3-F2BF69AAF32E}" type="sibTrans" cxnId="{4FAB4FFF-3C58-40AA-A3EB-A6DF97996205}">
      <dgm:prSet/>
      <dgm:spPr/>
      <dgm:t>
        <a:bodyPr/>
        <a:lstStyle/>
        <a:p>
          <a:endParaRPr lang="hr-HR"/>
        </a:p>
      </dgm:t>
    </dgm:pt>
    <dgm:pt modelId="{D8FD4A85-7995-4DE0-884F-79F79042B4A4}">
      <dgm:prSet phldrT="[Tekst]"/>
      <dgm:spPr/>
      <dgm:t>
        <a:bodyPr/>
        <a:lstStyle/>
        <a:p>
          <a:r>
            <a:rPr lang="hr-HR" dirty="0" smtClean="0">
              <a:latin typeface="Baskerville Old Face" pitchFamily="18" charset="0"/>
            </a:rPr>
            <a:t>Motivacijsk</a:t>
          </a:r>
          <a:r>
            <a:rPr lang="hr-HR" dirty="0" smtClean="0"/>
            <a:t>i</a:t>
          </a:r>
          <a:endParaRPr lang="hr-HR" dirty="0"/>
        </a:p>
      </dgm:t>
    </dgm:pt>
    <dgm:pt modelId="{04B17CA7-3033-4EB7-A499-C3C1E304E7C5}" type="parTrans" cxnId="{3A7A130F-4633-4446-9254-222127B46B59}">
      <dgm:prSet/>
      <dgm:spPr/>
      <dgm:t>
        <a:bodyPr/>
        <a:lstStyle/>
        <a:p>
          <a:endParaRPr lang="hr-HR"/>
        </a:p>
      </dgm:t>
    </dgm:pt>
    <dgm:pt modelId="{D1F1FC9A-246B-4A02-8DE2-101EBF917A8D}" type="sibTrans" cxnId="{3A7A130F-4633-4446-9254-222127B46B59}">
      <dgm:prSet/>
      <dgm:spPr/>
      <dgm:t>
        <a:bodyPr/>
        <a:lstStyle/>
        <a:p>
          <a:endParaRPr lang="hr-HR"/>
        </a:p>
      </dgm:t>
    </dgm:pt>
    <dgm:pt modelId="{34626435-4C75-4E1A-8B65-1E84C495C43F}">
      <dgm:prSet phldrT="[Tekst]"/>
      <dgm:spPr/>
      <dgm:t>
        <a:bodyPr/>
        <a:lstStyle/>
        <a:p>
          <a:r>
            <a:rPr lang="hr-HR" dirty="0" smtClean="0">
              <a:latin typeface="Baskerville Old Face" pitchFamily="18" charset="0"/>
            </a:rPr>
            <a:t>Afektivni</a:t>
          </a:r>
          <a:endParaRPr lang="hr-HR" dirty="0">
            <a:latin typeface="Baskerville Old Face" pitchFamily="18" charset="0"/>
          </a:endParaRPr>
        </a:p>
      </dgm:t>
    </dgm:pt>
    <dgm:pt modelId="{70E7E8E1-C0AA-4800-9F50-222315D91673}" type="parTrans" cxnId="{C02AD2C8-2DDC-465E-96A8-6841210788CC}">
      <dgm:prSet/>
      <dgm:spPr/>
      <dgm:t>
        <a:bodyPr/>
        <a:lstStyle/>
        <a:p>
          <a:endParaRPr lang="hr-HR"/>
        </a:p>
      </dgm:t>
    </dgm:pt>
    <dgm:pt modelId="{E29746A1-88FE-4C94-859C-1656E003F60D}" type="sibTrans" cxnId="{C02AD2C8-2DDC-465E-96A8-6841210788CC}">
      <dgm:prSet/>
      <dgm:spPr/>
      <dgm:t>
        <a:bodyPr/>
        <a:lstStyle/>
        <a:p>
          <a:endParaRPr lang="hr-HR"/>
        </a:p>
      </dgm:t>
    </dgm:pt>
    <dgm:pt modelId="{BE524A11-DEB5-4AC8-998D-2A4A198729E6}">
      <dgm:prSet phldrT="[Tekst]"/>
      <dgm:spPr/>
      <dgm:t>
        <a:bodyPr/>
        <a:lstStyle/>
        <a:p>
          <a:r>
            <a:rPr lang="hr-HR" dirty="0" smtClean="0">
              <a:latin typeface="Baskerville Old Face" pitchFamily="18" charset="0"/>
            </a:rPr>
            <a:t>Kognitivni</a:t>
          </a:r>
          <a:endParaRPr lang="hr-HR" dirty="0">
            <a:latin typeface="Baskerville Old Face" pitchFamily="18" charset="0"/>
          </a:endParaRPr>
        </a:p>
      </dgm:t>
    </dgm:pt>
    <dgm:pt modelId="{2B73788F-297E-4A61-A562-60205F99B029}" type="parTrans" cxnId="{9F3FBA52-75B5-467D-A540-32DDAFE23EE8}">
      <dgm:prSet/>
      <dgm:spPr/>
      <dgm:t>
        <a:bodyPr/>
        <a:lstStyle/>
        <a:p>
          <a:endParaRPr lang="hr-HR"/>
        </a:p>
      </dgm:t>
    </dgm:pt>
    <dgm:pt modelId="{775AD0B8-8969-47E2-879C-BF8B65291EF6}" type="sibTrans" cxnId="{9F3FBA52-75B5-467D-A540-32DDAFE23EE8}">
      <dgm:prSet/>
      <dgm:spPr/>
      <dgm:t>
        <a:bodyPr/>
        <a:lstStyle/>
        <a:p>
          <a:endParaRPr lang="hr-HR"/>
        </a:p>
      </dgm:t>
    </dgm:pt>
    <dgm:pt modelId="{A11CD890-213C-4D59-B897-99D442FF1F27}">
      <dgm:prSet phldrT="[Tekst]"/>
      <dgm:spPr/>
      <dgm:t>
        <a:bodyPr/>
        <a:lstStyle/>
        <a:p>
          <a:r>
            <a:rPr lang="hr-HR" dirty="0" smtClean="0">
              <a:latin typeface="Baskerville Old Face" pitchFamily="18" charset="0"/>
            </a:rPr>
            <a:t>Somatski</a:t>
          </a:r>
          <a:endParaRPr lang="hr-HR" dirty="0">
            <a:latin typeface="Baskerville Old Face" pitchFamily="18" charset="0"/>
          </a:endParaRPr>
        </a:p>
      </dgm:t>
    </dgm:pt>
    <dgm:pt modelId="{AE4E3488-927F-4715-8AEB-D9EF3BFFC67F}" type="parTrans" cxnId="{AA865515-9E39-481B-AA36-338E7FFCB864}">
      <dgm:prSet/>
      <dgm:spPr/>
      <dgm:t>
        <a:bodyPr/>
        <a:lstStyle/>
        <a:p>
          <a:endParaRPr lang="hr-HR"/>
        </a:p>
      </dgm:t>
    </dgm:pt>
    <dgm:pt modelId="{27C3DB0C-3577-4251-8471-795731CDCBC8}" type="sibTrans" cxnId="{AA865515-9E39-481B-AA36-338E7FFCB864}">
      <dgm:prSet/>
      <dgm:spPr/>
      <dgm:t>
        <a:bodyPr/>
        <a:lstStyle/>
        <a:p>
          <a:endParaRPr lang="hr-HR"/>
        </a:p>
      </dgm:t>
    </dgm:pt>
    <dgm:pt modelId="{ECBCD311-C51A-4D80-9F03-F9E7FD37246D}" type="pres">
      <dgm:prSet presAssocID="{78E3C14B-1F78-429E-B2C9-3D042BA8170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7E1770A1-3CFC-4AE7-B789-37F62FB4505F}" type="pres">
      <dgm:prSet presAssocID="{9B4640A9-120E-4FD4-84FB-163CA6C33A0A}" presName="hierRoot1" presStyleCnt="0"/>
      <dgm:spPr/>
    </dgm:pt>
    <dgm:pt modelId="{80E54FC9-E5A6-4A8F-97B9-62E4093EE9C7}" type="pres">
      <dgm:prSet presAssocID="{9B4640A9-120E-4FD4-84FB-163CA6C33A0A}" presName="composite" presStyleCnt="0"/>
      <dgm:spPr/>
    </dgm:pt>
    <dgm:pt modelId="{CFC8C2FC-23CD-4C7F-A5D2-E1189101ACF4}" type="pres">
      <dgm:prSet presAssocID="{9B4640A9-120E-4FD4-84FB-163CA6C33A0A}" presName="background" presStyleLbl="node0" presStyleIdx="0" presStyleCnt="1"/>
      <dgm:spPr/>
    </dgm:pt>
    <dgm:pt modelId="{1F2AAED5-EA7E-4F0A-940C-045D495CF5EB}" type="pres">
      <dgm:prSet presAssocID="{9B4640A9-120E-4FD4-84FB-163CA6C33A0A}" presName="text" presStyleLbl="fgAcc0" presStyleIdx="0" presStyleCnt="1" custScaleX="145714" custScaleY="148934" custLinFactNeighborX="-7972" custLinFactNeighborY="-4800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0DC9874-1E8D-44E0-9B5E-E811D8F031D0}" type="pres">
      <dgm:prSet presAssocID="{9B4640A9-120E-4FD4-84FB-163CA6C33A0A}" presName="hierChild2" presStyleCnt="0"/>
      <dgm:spPr/>
    </dgm:pt>
    <dgm:pt modelId="{6F696F01-B9B1-409A-8C2F-AB3DC8AE2BA5}" type="pres">
      <dgm:prSet presAssocID="{ED1F98C5-BE2B-4E97-881D-4E430E778AB2}" presName="Name10" presStyleLbl="parChTrans1D2" presStyleIdx="0" presStyleCnt="5"/>
      <dgm:spPr/>
      <dgm:t>
        <a:bodyPr/>
        <a:lstStyle/>
        <a:p>
          <a:endParaRPr lang="hr-HR"/>
        </a:p>
      </dgm:t>
    </dgm:pt>
    <dgm:pt modelId="{76A36FC7-CF6A-4FDB-84B4-218282CAD1EE}" type="pres">
      <dgm:prSet presAssocID="{531F00F0-D8B8-4221-829E-FC8DEA6711DE}" presName="hierRoot2" presStyleCnt="0"/>
      <dgm:spPr/>
    </dgm:pt>
    <dgm:pt modelId="{17B86FC9-D84C-4256-8A0E-1B03E3D4B94E}" type="pres">
      <dgm:prSet presAssocID="{531F00F0-D8B8-4221-829E-FC8DEA6711DE}" presName="composite2" presStyleCnt="0"/>
      <dgm:spPr/>
    </dgm:pt>
    <dgm:pt modelId="{4CBB4D01-0DFF-49C7-8010-6A7F703211B0}" type="pres">
      <dgm:prSet presAssocID="{531F00F0-D8B8-4221-829E-FC8DEA6711DE}" presName="background2" presStyleLbl="node2" presStyleIdx="0" presStyleCnt="5"/>
      <dgm:spPr/>
    </dgm:pt>
    <dgm:pt modelId="{2FF5E804-96D7-461E-8D59-D59E7478E7AD}" type="pres">
      <dgm:prSet presAssocID="{531F00F0-D8B8-4221-829E-FC8DEA6711DE}" presName="text2" presStyleLbl="fgAcc2" presStyleIdx="0" presStyleCnt="5" custScaleX="170478" custScaleY="99757" custLinFactNeighborX="4862" custLinFactNeighborY="118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8AA5890D-06C9-4D2E-AC36-8E78F8437802}" type="pres">
      <dgm:prSet presAssocID="{531F00F0-D8B8-4221-829E-FC8DEA6711DE}" presName="hierChild3" presStyleCnt="0"/>
      <dgm:spPr/>
    </dgm:pt>
    <dgm:pt modelId="{BA6176F2-AA2D-402A-872A-FA0A1406132D}" type="pres">
      <dgm:prSet presAssocID="{04B17CA7-3033-4EB7-A499-C3C1E304E7C5}" presName="Name10" presStyleLbl="parChTrans1D2" presStyleIdx="1" presStyleCnt="5"/>
      <dgm:spPr/>
      <dgm:t>
        <a:bodyPr/>
        <a:lstStyle/>
        <a:p>
          <a:endParaRPr lang="hr-HR"/>
        </a:p>
      </dgm:t>
    </dgm:pt>
    <dgm:pt modelId="{237AAB03-81AC-49B8-BAF8-8985BE5F17A8}" type="pres">
      <dgm:prSet presAssocID="{D8FD4A85-7995-4DE0-884F-79F79042B4A4}" presName="hierRoot2" presStyleCnt="0"/>
      <dgm:spPr/>
    </dgm:pt>
    <dgm:pt modelId="{02EE1956-DDA2-40EF-A432-362B51A9E3CA}" type="pres">
      <dgm:prSet presAssocID="{D8FD4A85-7995-4DE0-884F-79F79042B4A4}" presName="composite2" presStyleCnt="0"/>
      <dgm:spPr/>
    </dgm:pt>
    <dgm:pt modelId="{683AC27D-978B-40EF-8395-581CBAAE984C}" type="pres">
      <dgm:prSet presAssocID="{D8FD4A85-7995-4DE0-884F-79F79042B4A4}" presName="background2" presStyleLbl="node2" presStyleIdx="1" presStyleCnt="5"/>
      <dgm:spPr/>
    </dgm:pt>
    <dgm:pt modelId="{343944F2-43E8-4064-8A33-4F049BB90F31}" type="pres">
      <dgm:prSet presAssocID="{D8FD4A85-7995-4DE0-884F-79F79042B4A4}" presName="text2" presStyleLbl="fgAcc2" presStyleIdx="1" presStyleCnt="5" custScaleX="104846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913D3DCB-AB4B-4EBF-A44F-A7828243099C}" type="pres">
      <dgm:prSet presAssocID="{D8FD4A85-7995-4DE0-884F-79F79042B4A4}" presName="hierChild3" presStyleCnt="0"/>
      <dgm:spPr/>
    </dgm:pt>
    <dgm:pt modelId="{86C93E03-F8AA-4868-8F31-2AA0682A10B4}" type="pres">
      <dgm:prSet presAssocID="{70E7E8E1-C0AA-4800-9F50-222315D91673}" presName="Name10" presStyleLbl="parChTrans1D2" presStyleIdx="2" presStyleCnt="5"/>
      <dgm:spPr/>
      <dgm:t>
        <a:bodyPr/>
        <a:lstStyle/>
        <a:p>
          <a:endParaRPr lang="hr-HR"/>
        </a:p>
      </dgm:t>
    </dgm:pt>
    <dgm:pt modelId="{60347169-64F9-4FD3-A515-52B809651D54}" type="pres">
      <dgm:prSet presAssocID="{34626435-4C75-4E1A-8B65-1E84C495C43F}" presName="hierRoot2" presStyleCnt="0"/>
      <dgm:spPr/>
    </dgm:pt>
    <dgm:pt modelId="{0C3E70D1-7AE9-4C19-AE49-51CB9760B155}" type="pres">
      <dgm:prSet presAssocID="{34626435-4C75-4E1A-8B65-1E84C495C43F}" presName="composite2" presStyleCnt="0"/>
      <dgm:spPr/>
    </dgm:pt>
    <dgm:pt modelId="{7A142BA9-4B51-4BD4-9BF4-D874DA9E470C}" type="pres">
      <dgm:prSet presAssocID="{34626435-4C75-4E1A-8B65-1E84C495C43F}" presName="background2" presStyleLbl="node2" presStyleIdx="2" presStyleCnt="5"/>
      <dgm:spPr/>
    </dgm:pt>
    <dgm:pt modelId="{99928FE8-4298-4D24-8D85-8BBFF6FDDFB2}" type="pres">
      <dgm:prSet presAssocID="{34626435-4C75-4E1A-8B65-1E84C495C43F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9034E20-AB65-4126-BA3B-EBB281434346}" type="pres">
      <dgm:prSet presAssocID="{34626435-4C75-4E1A-8B65-1E84C495C43F}" presName="hierChild3" presStyleCnt="0"/>
      <dgm:spPr/>
    </dgm:pt>
    <dgm:pt modelId="{1DDA789C-DDA3-4D09-A95C-C31C2C2A9BE6}" type="pres">
      <dgm:prSet presAssocID="{2B73788F-297E-4A61-A562-60205F99B029}" presName="Name10" presStyleLbl="parChTrans1D2" presStyleIdx="3" presStyleCnt="5"/>
      <dgm:spPr/>
      <dgm:t>
        <a:bodyPr/>
        <a:lstStyle/>
        <a:p>
          <a:endParaRPr lang="hr-HR"/>
        </a:p>
      </dgm:t>
    </dgm:pt>
    <dgm:pt modelId="{574207DD-93C2-41DE-9ECC-726312A741C7}" type="pres">
      <dgm:prSet presAssocID="{BE524A11-DEB5-4AC8-998D-2A4A198729E6}" presName="hierRoot2" presStyleCnt="0"/>
      <dgm:spPr/>
    </dgm:pt>
    <dgm:pt modelId="{0D03B8D4-BF17-4F85-AC90-9AB03EF02326}" type="pres">
      <dgm:prSet presAssocID="{BE524A11-DEB5-4AC8-998D-2A4A198729E6}" presName="composite2" presStyleCnt="0"/>
      <dgm:spPr/>
    </dgm:pt>
    <dgm:pt modelId="{E040E7FC-65F8-4E20-BDF1-E2A49040A767}" type="pres">
      <dgm:prSet presAssocID="{BE524A11-DEB5-4AC8-998D-2A4A198729E6}" presName="background2" presStyleLbl="node2" presStyleIdx="3" presStyleCnt="5"/>
      <dgm:spPr/>
    </dgm:pt>
    <dgm:pt modelId="{F4042DA7-9CD0-4DAD-8BCF-1556621D719A}" type="pres">
      <dgm:prSet presAssocID="{BE524A11-DEB5-4AC8-998D-2A4A198729E6}" presName="text2" presStyleLbl="fgAcc2" presStyleIdx="3" presStyleCnt="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76673F0-A2EE-4978-9DB0-7245D76F814A}" type="pres">
      <dgm:prSet presAssocID="{BE524A11-DEB5-4AC8-998D-2A4A198729E6}" presName="hierChild3" presStyleCnt="0"/>
      <dgm:spPr/>
    </dgm:pt>
    <dgm:pt modelId="{CF8CF971-23B0-492F-A80B-99FE46AD273C}" type="pres">
      <dgm:prSet presAssocID="{AE4E3488-927F-4715-8AEB-D9EF3BFFC67F}" presName="Name10" presStyleLbl="parChTrans1D2" presStyleIdx="4" presStyleCnt="5"/>
      <dgm:spPr/>
      <dgm:t>
        <a:bodyPr/>
        <a:lstStyle/>
        <a:p>
          <a:endParaRPr lang="hr-HR"/>
        </a:p>
      </dgm:t>
    </dgm:pt>
    <dgm:pt modelId="{D40CE199-36BF-41B9-B694-44BDC0496C02}" type="pres">
      <dgm:prSet presAssocID="{A11CD890-213C-4D59-B897-99D442FF1F27}" presName="hierRoot2" presStyleCnt="0"/>
      <dgm:spPr/>
    </dgm:pt>
    <dgm:pt modelId="{5448812F-0DBD-41B1-9411-FCF09C92FE17}" type="pres">
      <dgm:prSet presAssocID="{A11CD890-213C-4D59-B897-99D442FF1F27}" presName="composite2" presStyleCnt="0"/>
      <dgm:spPr/>
    </dgm:pt>
    <dgm:pt modelId="{35A48D22-9C7E-4013-B8EE-08441FCF5F05}" type="pres">
      <dgm:prSet presAssocID="{A11CD890-213C-4D59-B897-99D442FF1F27}" presName="background2" presStyleLbl="node2" presStyleIdx="4" presStyleCnt="5"/>
      <dgm:spPr/>
    </dgm:pt>
    <dgm:pt modelId="{264C1CAB-321F-4F70-9243-D9E232EF5D58}" type="pres">
      <dgm:prSet presAssocID="{A11CD890-213C-4D59-B897-99D442FF1F27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183AADD-1CB3-4877-BD5D-F83D27FC5DD2}" type="pres">
      <dgm:prSet presAssocID="{A11CD890-213C-4D59-B897-99D442FF1F27}" presName="hierChild3" presStyleCnt="0"/>
      <dgm:spPr/>
    </dgm:pt>
  </dgm:ptLst>
  <dgm:cxnLst>
    <dgm:cxn modelId="{4EC5AF30-EDFA-430F-9E8A-6941C83EF65D}" type="presOf" srcId="{531F00F0-D8B8-4221-829E-FC8DEA6711DE}" destId="{2FF5E804-96D7-461E-8D59-D59E7478E7AD}" srcOrd="0" destOrd="0" presId="urn:microsoft.com/office/officeart/2005/8/layout/hierarchy1"/>
    <dgm:cxn modelId="{F77BF1E6-4749-4176-9806-40A7A5644537}" type="presOf" srcId="{04B17CA7-3033-4EB7-A499-C3C1E304E7C5}" destId="{BA6176F2-AA2D-402A-872A-FA0A1406132D}" srcOrd="0" destOrd="0" presId="urn:microsoft.com/office/officeart/2005/8/layout/hierarchy1"/>
    <dgm:cxn modelId="{53019DA5-CCB5-4209-B731-5588A87765BA}" type="presOf" srcId="{70E7E8E1-C0AA-4800-9F50-222315D91673}" destId="{86C93E03-F8AA-4868-8F31-2AA0682A10B4}" srcOrd="0" destOrd="0" presId="urn:microsoft.com/office/officeart/2005/8/layout/hierarchy1"/>
    <dgm:cxn modelId="{3A7A130F-4633-4446-9254-222127B46B59}" srcId="{9B4640A9-120E-4FD4-84FB-163CA6C33A0A}" destId="{D8FD4A85-7995-4DE0-884F-79F79042B4A4}" srcOrd="1" destOrd="0" parTransId="{04B17CA7-3033-4EB7-A499-C3C1E304E7C5}" sibTransId="{D1F1FC9A-246B-4A02-8DE2-101EBF917A8D}"/>
    <dgm:cxn modelId="{C02AD2C8-2DDC-465E-96A8-6841210788CC}" srcId="{9B4640A9-120E-4FD4-84FB-163CA6C33A0A}" destId="{34626435-4C75-4E1A-8B65-1E84C495C43F}" srcOrd="2" destOrd="0" parTransId="{70E7E8E1-C0AA-4800-9F50-222315D91673}" sibTransId="{E29746A1-88FE-4C94-859C-1656E003F60D}"/>
    <dgm:cxn modelId="{2AED466B-63F0-45D9-809A-1C66ECA8C852}" type="presOf" srcId="{AE4E3488-927F-4715-8AEB-D9EF3BFFC67F}" destId="{CF8CF971-23B0-492F-A80B-99FE46AD273C}" srcOrd="0" destOrd="0" presId="urn:microsoft.com/office/officeart/2005/8/layout/hierarchy1"/>
    <dgm:cxn modelId="{4FAB4FFF-3C58-40AA-A3EB-A6DF97996205}" srcId="{9B4640A9-120E-4FD4-84FB-163CA6C33A0A}" destId="{531F00F0-D8B8-4221-829E-FC8DEA6711DE}" srcOrd="0" destOrd="0" parTransId="{ED1F98C5-BE2B-4E97-881D-4E430E778AB2}" sibTransId="{77732CD0-28F6-49B5-8BC3-F2BF69AAF32E}"/>
    <dgm:cxn modelId="{FCD70821-C569-498A-A7F3-6C9F9DF0DFDF}" type="presOf" srcId="{BE524A11-DEB5-4AC8-998D-2A4A198729E6}" destId="{F4042DA7-9CD0-4DAD-8BCF-1556621D719A}" srcOrd="0" destOrd="0" presId="urn:microsoft.com/office/officeart/2005/8/layout/hierarchy1"/>
    <dgm:cxn modelId="{DC6A77E7-8044-4342-BBAA-377A44560802}" type="presOf" srcId="{9B4640A9-120E-4FD4-84FB-163CA6C33A0A}" destId="{1F2AAED5-EA7E-4F0A-940C-045D495CF5EB}" srcOrd="0" destOrd="0" presId="urn:microsoft.com/office/officeart/2005/8/layout/hierarchy1"/>
    <dgm:cxn modelId="{929532DB-949E-4479-9196-3EAF399AB38D}" type="presOf" srcId="{34626435-4C75-4E1A-8B65-1E84C495C43F}" destId="{99928FE8-4298-4D24-8D85-8BBFF6FDDFB2}" srcOrd="0" destOrd="0" presId="urn:microsoft.com/office/officeart/2005/8/layout/hierarchy1"/>
    <dgm:cxn modelId="{81CF2D87-DFC2-4909-85E7-B458997D592F}" type="presOf" srcId="{2B73788F-297E-4A61-A562-60205F99B029}" destId="{1DDA789C-DDA3-4D09-A95C-C31C2C2A9BE6}" srcOrd="0" destOrd="0" presId="urn:microsoft.com/office/officeart/2005/8/layout/hierarchy1"/>
    <dgm:cxn modelId="{AA865515-9E39-481B-AA36-338E7FFCB864}" srcId="{9B4640A9-120E-4FD4-84FB-163CA6C33A0A}" destId="{A11CD890-213C-4D59-B897-99D442FF1F27}" srcOrd="4" destOrd="0" parTransId="{AE4E3488-927F-4715-8AEB-D9EF3BFFC67F}" sibTransId="{27C3DB0C-3577-4251-8471-795731CDCBC8}"/>
    <dgm:cxn modelId="{D9E0FEB4-BB9A-40BF-BFC2-EDB89ECE9303}" srcId="{78E3C14B-1F78-429E-B2C9-3D042BA81704}" destId="{9B4640A9-120E-4FD4-84FB-163CA6C33A0A}" srcOrd="0" destOrd="0" parTransId="{5971F983-5DB7-493D-B7E6-045CE9ECA478}" sibTransId="{5913666F-A9F5-4AAB-972A-4B119E1AAD5E}"/>
    <dgm:cxn modelId="{C7B386D0-DEAA-460D-8918-8449EC3A61FE}" type="presOf" srcId="{D8FD4A85-7995-4DE0-884F-79F79042B4A4}" destId="{343944F2-43E8-4064-8A33-4F049BB90F31}" srcOrd="0" destOrd="0" presId="urn:microsoft.com/office/officeart/2005/8/layout/hierarchy1"/>
    <dgm:cxn modelId="{BBCD6617-FA06-4A07-8E31-C022E14E6969}" type="presOf" srcId="{A11CD890-213C-4D59-B897-99D442FF1F27}" destId="{264C1CAB-321F-4F70-9243-D9E232EF5D58}" srcOrd="0" destOrd="0" presId="urn:microsoft.com/office/officeart/2005/8/layout/hierarchy1"/>
    <dgm:cxn modelId="{624AD7B7-884C-4EB1-ABDD-62B4AC12A0DC}" type="presOf" srcId="{ED1F98C5-BE2B-4E97-881D-4E430E778AB2}" destId="{6F696F01-B9B1-409A-8C2F-AB3DC8AE2BA5}" srcOrd="0" destOrd="0" presId="urn:microsoft.com/office/officeart/2005/8/layout/hierarchy1"/>
    <dgm:cxn modelId="{9F3FBA52-75B5-467D-A540-32DDAFE23EE8}" srcId="{9B4640A9-120E-4FD4-84FB-163CA6C33A0A}" destId="{BE524A11-DEB5-4AC8-998D-2A4A198729E6}" srcOrd="3" destOrd="0" parTransId="{2B73788F-297E-4A61-A562-60205F99B029}" sibTransId="{775AD0B8-8969-47E2-879C-BF8B65291EF6}"/>
    <dgm:cxn modelId="{0620AD30-271C-426D-B73A-8D205549E775}" type="presOf" srcId="{78E3C14B-1F78-429E-B2C9-3D042BA81704}" destId="{ECBCD311-C51A-4D80-9F03-F9E7FD37246D}" srcOrd="0" destOrd="0" presId="urn:microsoft.com/office/officeart/2005/8/layout/hierarchy1"/>
    <dgm:cxn modelId="{06DE7753-F852-48AA-B1ED-8F8BC64E5195}" type="presParOf" srcId="{ECBCD311-C51A-4D80-9F03-F9E7FD37246D}" destId="{7E1770A1-3CFC-4AE7-B789-37F62FB4505F}" srcOrd="0" destOrd="0" presId="urn:microsoft.com/office/officeart/2005/8/layout/hierarchy1"/>
    <dgm:cxn modelId="{091CBD2F-423B-4390-B162-9C8848EC4EAD}" type="presParOf" srcId="{7E1770A1-3CFC-4AE7-B789-37F62FB4505F}" destId="{80E54FC9-E5A6-4A8F-97B9-62E4093EE9C7}" srcOrd="0" destOrd="0" presId="urn:microsoft.com/office/officeart/2005/8/layout/hierarchy1"/>
    <dgm:cxn modelId="{EA725A89-94CD-4119-ABBA-0D133AD938A1}" type="presParOf" srcId="{80E54FC9-E5A6-4A8F-97B9-62E4093EE9C7}" destId="{CFC8C2FC-23CD-4C7F-A5D2-E1189101ACF4}" srcOrd="0" destOrd="0" presId="urn:microsoft.com/office/officeart/2005/8/layout/hierarchy1"/>
    <dgm:cxn modelId="{2660CF66-878C-4907-98CE-F363FF48ED7F}" type="presParOf" srcId="{80E54FC9-E5A6-4A8F-97B9-62E4093EE9C7}" destId="{1F2AAED5-EA7E-4F0A-940C-045D495CF5EB}" srcOrd="1" destOrd="0" presId="urn:microsoft.com/office/officeart/2005/8/layout/hierarchy1"/>
    <dgm:cxn modelId="{1DCE1C23-1D28-49BF-A88B-4176617F5DD8}" type="presParOf" srcId="{7E1770A1-3CFC-4AE7-B789-37F62FB4505F}" destId="{A0DC9874-1E8D-44E0-9B5E-E811D8F031D0}" srcOrd="1" destOrd="0" presId="urn:microsoft.com/office/officeart/2005/8/layout/hierarchy1"/>
    <dgm:cxn modelId="{DB511C98-2EA4-4139-9A67-6FC0CB5D12E4}" type="presParOf" srcId="{A0DC9874-1E8D-44E0-9B5E-E811D8F031D0}" destId="{6F696F01-B9B1-409A-8C2F-AB3DC8AE2BA5}" srcOrd="0" destOrd="0" presId="urn:microsoft.com/office/officeart/2005/8/layout/hierarchy1"/>
    <dgm:cxn modelId="{076E4711-813F-4CC0-8076-195307D55750}" type="presParOf" srcId="{A0DC9874-1E8D-44E0-9B5E-E811D8F031D0}" destId="{76A36FC7-CF6A-4FDB-84B4-218282CAD1EE}" srcOrd="1" destOrd="0" presId="urn:microsoft.com/office/officeart/2005/8/layout/hierarchy1"/>
    <dgm:cxn modelId="{CD13750A-4383-4F4B-8FD2-537CDD892132}" type="presParOf" srcId="{76A36FC7-CF6A-4FDB-84B4-218282CAD1EE}" destId="{17B86FC9-D84C-4256-8A0E-1B03E3D4B94E}" srcOrd="0" destOrd="0" presId="urn:microsoft.com/office/officeart/2005/8/layout/hierarchy1"/>
    <dgm:cxn modelId="{5C804DD1-5B16-4550-AF0D-4B395EE330FE}" type="presParOf" srcId="{17B86FC9-D84C-4256-8A0E-1B03E3D4B94E}" destId="{4CBB4D01-0DFF-49C7-8010-6A7F703211B0}" srcOrd="0" destOrd="0" presId="urn:microsoft.com/office/officeart/2005/8/layout/hierarchy1"/>
    <dgm:cxn modelId="{EB27CF24-96E5-474F-85A7-0FCD79F7B517}" type="presParOf" srcId="{17B86FC9-D84C-4256-8A0E-1B03E3D4B94E}" destId="{2FF5E804-96D7-461E-8D59-D59E7478E7AD}" srcOrd="1" destOrd="0" presId="urn:microsoft.com/office/officeart/2005/8/layout/hierarchy1"/>
    <dgm:cxn modelId="{B91C56CC-40DA-4370-A7AC-AF19D3DA01D1}" type="presParOf" srcId="{76A36FC7-CF6A-4FDB-84B4-218282CAD1EE}" destId="{8AA5890D-06C9-4D2E-AC36-8E78F8437802}" srcOrd="1" destOrd="0" presId="urn:microsoft.com/office/officeart/2005/8/layout/hierarchy1"/>
    <dgm:cxn modelId="{62245194-8821-46E9-81DA-D38EA664A139}" type="presParOf" srcId="{A0DC9874-1E8D-44E0-9B5E-E811D8F031D0}" destId="{BA6176F2-AA2D-402A-872A-FA0A1406132D}" srcOrd="2" destOrd="0" presId="urn:microsoft.com/office/officeart/2005/8/layout/hierarchy1"/>
    <dgm:cxn modelId="{30087624-143F-4660-B03A-CD0D665C3D2F}" type="presParOf" srcId="{A0DC9874-1E8D-44E0-9B5E-E811D8F031D0}" destId="{237AAB03-81AC-49B8-BAF8-8985BE5F17A8}" srcOrd="3" destOrd="0" presId="urn:microsoft.com/office/officeart/2005/8/layout/hierarchy1"/>
    <dgm:cxn modelId="{4CF38B75-5CFA-42BA-AA21-210542F94D0A}" type="presParOf" srcId="{237AAB03-81AC-49B8-BAF8-8985BE5F17A8}" destId="{02EE1956-DDA2-40EF-A432-362B51A9E3CA}" srcOrd="0" destOrd="0" presId="urn:microsoft.com/office/officeart/2005/8/layout/hierarchy1"/>
    <dgm:cxn modelId="{F15A7E9B-6B0A-493C-806C-3D68F4C60375}" type="presParOf" srcId="{02EE1956-DDA2-40EF-A432-362B51A9E3CA}" destId="{683AC27D-978B-40EF-8395-581CBAAE984C}" srcOrd="0" destOrd="0" presId="urn:microsoft.com/office/officeart/2005/8/layout/hierarchy1"/>
    <dgm:cxn modelId="{98B2510F-5631-4DEE-AB8F-837B48A39F09}" type="presParOf" srcId="{02EE1956-DDA2-40EF-A432-362B51A9E3CA}" destId="{343944F2-43E8-4064-8A33-4F049BB90F31}" srcOrd="1" destOrd="0" presId="urn:microsoft.com/office/officeart/2005/8/layout/hierarchy1"/>
    <dgm:cxn modelId="{550A466F-BC04-49C5-8081-DA4FFC94B84D}" type="presParOf" srcId="{237AAB03-81AC-49B8-BAF8-8985BE5F17A8}" destId="{913D3DCB-AB4B-4EBF-A44F-A7828243099C}" srcOrd="1" destOrd="0" presId="urn:microsoft.com/office/officeart/2005/8/layout/hierarchy1"/>
    <dgm:cxn modelId="{076BB5ED-DA31-4E90-884C-85584B82BEF2}" type="presParOf" srcId="{A0DC9874-1E8D-44E0-9B5E-E811D8F031D0}" destId="{86C93E03-F8AA-4868-8F31-2AA0682A10B4}" srcOrd="4" destOrd="0" presId="urn:microsoft.com/office/officeart/2005/8/layout/hierarchy1"/>
    <dgm:cxn modelId="{AE2772C1-9AD8-4792-8925-0AA58684707B}" type="presParOf" srcId="{A0DC9874-1E8D-44E0-9B5E-E811D8F031D0}" destId="{60347169-64F9-4FD3-A515-52B809651D54}" srcOrd="5" destOrd="0" presId="urn:microsoft.com/office/officeart/2005/8/layout/hierarchy1"/>
    <dgm:cxn modelId="{269E66BC-4337-4A0F-AF3C-AC2BE8C7470D}" type="presParOf" srcId="{60347169-64F9-4FD3-A515-52B809651D54}" destId="{0C3E70D1-7AE9-4C19-AE49-51CB9760B155}" srcOrd="0" destOrd="0" presId="urn:microsoft.com/office/officeart/2005/8/layout/hierarchy1"/>
    <dgm:cxn modelId="{3FBEC3B7-5648-4514-9332-A64DE7683568}" type="presParOf" srcId="{0C3E70D1-7AE9-4C19-AE49-51CB9760B155}" destId="{7A142BA9-4B51-4BD4-9BF4-D874DA9E470C}" srcOrd="0" destOrd="0" presId="urn:microsoft.com/office/officeart/2005/8/layout/hierarchy1"/>
    <dgm:cxn modelId="{99AE2363-093C-483B-B164-B6772A6B4A24}" type="presParOf" srcId="{0C3E70D1-7AE9-4C19-AE49-51CB9760B155}" destId="{99928FE8-4298-4D24-8D85-8BBFF6FDDFB2}" srcOrd="1" destOrd="0" presId="urn:microsoft.com/office/officeart/2005/8/layout/hierarchy1"/>
    <dgm:cxn modelId="{F8BC122B-D301-44E9-9A73-818BD42F3678}" type="presParOf" srcId="{60347169-64F9-4FD3-A515-52B809651D54}" destId="{F9034E20-AB65-4126-BA3B-EBB281434346}" srcOrd="1" destOrd="0" presId="urn:microsoft.com/office/officeart/2005/8/layout/hierarchy1"/>
    <dgm:cxn modelId="{73E10F57-DA1A-4266-AD1E-532BF6D25B0C}" type="presParOf" srcId="{A0DC9874-1E8D-44E0-9B5E-E811D8F031D0}" destId="{1DDA789C-DDA3-4D09-A95C-C31C2C2A9BE6}" srcOrd="6" destOrd="0" presId="urn:microsoft.com/office/officeart/2005/8/layout/hierarchy1"/>
    <dgm:cxn modelId="{C4DA5962-6AE5-4C7D-BD05-6F2DEB6C7FB4}" type="presParOf" srcId="{A0DC9874-1E8D-44E0-9B5E-E811D8F031D0}" destId="{574207DD-93C2-41DE-9ECC-726312A741C7}" srcOrd="7" destOrd="0" presId="urn:microsoft.com/office/officeart/2005/8/layout/hierarchy1"/>
    <dgm:cxn modelId="{99E14A6A-78BC-4E75-9AA1-95FE1FF1DC62}" type="presParOf" srcId="{574207DD-93C2-41DE-9ECC-726312A741C7}" destId="{0D03B8D4-BF17-4F85-AC90-9AB03EF02326}" srcOrd="0" destOrd="0" presId="urn:microsoft.com/office/officeart/2005/8/layout/hierarchy1"/>
    <dgm:cxn modelId="{F29C8596-D608-4CDF-B1C6-8D34773F122E}" type="presParOf" srcId="{0D03B8D4-BF17-4F85-AC90-9AB03EF02326}" destId="{E040E7FC-65F8-4E20-BDF1-E2A49040A767}" srcOrd="0" destOrd="0" presId="urn:microsoft.com/office/officeart/2005/8/layout/hierarchy1"/>
    <dgm:cxn modelId="{BFBF8C02-0A5F-4B85-9C70-BA0EAF7DB845}" type="presParOf" srcId="{0D03B8D4-BF17-4F85-AC90-9AB03EF02326}" destId="{F4042DA7-9CD0-4DAD-8BCF-1556621D719A}" srcOrd="1" destOrd="0" presId="urn:microsoft.com/office/officeart/2005/8/layout/hierarchy1"/>
    <dgm:cxn modelId="{F48D8465-2814-4119-8809-537DE6253AD7}" type="presParOf" srcId="{574207DD-93C2-41DE-9ECC-726312A741C7}" destId="{676673F0-A2EE-4978-9DB0-7245D76F814A}" srcOrd="1" destOrd="0" presId="urn:microsoft.com/office/officeart/2005/8/layout/hierarchy1"/>
    <dgm:cxn modelId="{90CFAC99-DD34-4512-A907-8F44334073FC}" type="presParOf" srcId="{A0DC9874-1E8D-44E0-9B5E-E811D8F031D0}" destId="{CF8CF971-23B0-492F-A80B-99FE46AD273C}" srcOrd="8" destOrd="0" presId="urn:microsoft.com/office/officeart/2005/8/layout/hierarchy1"/>
    <dgm:cxn modelId="{D1FED841-C8FF-4CFD-B98E-03EBA46D6B8D}" type="presParOf" srcId="{A0DC9874-1E8D-44E0-9B5E-E811D8F031D0}" destId="{D40CE199-36BF-41B9-B694-44BDC0496C02}" srcOrd="9" destOrd="0" presId="urn:microsoft.com/office/officeart/2005/8/layout/hierarchy1"/>
    <dgm:cxn modelId="{9C212281-1627-4AE4-A06C-B25F76493D22}" type="presParOf" srcId="{D40CE199-36BF-41B9-B694-44BDC0496C02}" destId="{5448812F-0DBD-41B1-9411-FCF09C92FE17}" srcOrd="0" destOrd="0" presId="urn:microsoft.com/office/officeart/2005/8/layout/hierarchy1"/>
    <dgm:cxn modelId="{16FFBE8B-48B8-4DB1-BF8B-432D586ECBB6}" type="presParOf" srcId="{5448812F-0DBD-41B1-9411-FCF09C92FE17}" destId="{35A48D22-9C7E-4013-B8EE-08441FCF5F05}" srcOrd="0" destOrd="0" presId="urn:microsoft.com/office/officeart/2005/8/layout/hierarchy1"/>
    <dgm:cxn modelId="{9722593F-FA95-4AD1-85C9-03F210F1C2CD}" type="presParOf" srcId="{5448812F-0DBD-41B1-9411-FCF09C92FE17}" destId="{264C1CAB-321F-4F70-9243-D9E232EF5D58}" srcOrd="1" destOrd="0" presId="urn:microsoft.com/office/officeart/2005/8/layout/hierarchy1"/>
    <dgm:cxn modelId="{8999F603-6A35-4BB1-9F2E-DEE2FFC4FB3F}" type="presParOf" srcId="{D40CE199-36BF-41B9-B694-44BDC0496C02}" destId="{D183AADD-1CB3-4877-BD5D-F83D27FC5DD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8CF971-23B0-492F-A80B-99FE46AD273C}">
      <dsp:nvSpPr>
        <dsp:cNvPr id="0" name=""/>
        <dsp:cNvSpPr/>
      </dsp:nvSpPr>
      <dsp:spPr>
        <a:xfrm>
          <a:off x="3072358" y="915548"/>
          <a:ext cx="2745663" cy="563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108"/>
              </a:lnTo>
              <a:lnTo>
                <a:pt x="2745663" y="476108"/>
              </a:lnTo>
              <a:lnTo>
                <a:pt x="2745663" y="5637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A789C-DDA3-4D09-A95C-C31C2C2A9BE6}">
      <dsp:nvSpPr>
        <dsp:cNvPr id="0" name=""/>
        <dsp:cNvSpPr/>
      </dsp:nvSpPr>
      <dsp:spPr>
        <a:xfrm>
          <a:off x="3072358" y="915548"/>
          <a:ext cx="1588800" cy="563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108"/>
              </a:lnTo>
              <a:lnTo>
                <a:pt x="1588800" y="476108"/>
              </a:lnTo>
              <a:lnTo>
                <a:pt x="1588800" y="5637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C93E03-F8AA-4868-8F31-2AA0682A10B4}">
      <dsp:nvSpPr>
        <dsp:cNvPr id="0" name=""/>
        <dsp:cNvSpPr/>
      </dsp:nvSpPr>
      <dsp:spPr>
        <a:xfrm>
          <a:off x="3072358" y="915548"/>
          <a:ext cx="431937" cy="563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108"/>
              </a:lnTo>
              <a:lnTo>
                <a:pt x="431937" y="476108"/>
              </a:lnTo>
              <a:lnTo>
                <a:pt x="431937" y="5637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6176F2-AA2D-402A-872A-FA0A1406132D}">
      <dsp:nvSpPr>
        <dsp:cNvPr id="0" name=""/>
        <dsp:cNvSpPr/>
      </dsp:nvSpPr>
      <dsp:spPr>
        <a:xfrm>
          <a:off x="2324497" y="915548"/>
          <a:ext cx="747860" cy="563793"/>
        </a:xfrm>
        <a:custGeom>
          <a:avLst/>
          <a:gdLst/>
          <a:ahLst/>
          <a:cxnLst/>
          <a:rect l="0" t="0" r="0" b="0"/>
          <a:pathLst>
            <a:path>
              <a:moveTo>
                <a:pt x="747860" y="0"/>
              </a:moveTo>
              <a:lnTo>
                <a:pt x="747860" y="476108"/>
              </a:lnTo>
              <a:lnTo>
                <a:pt x="0" y="476108"/>
              </a:lnTo>
              <a:lnTo>
                <a:pt x="0" y="5637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696F01-B9B1-409A-8C2F-AB3DC8AE2BA5}">
      <dsp:nvSpPr>
        <dsp:cNvPr id="0" name=""/>
        <dsp:cNvSpPr/>
      </dsp:nvSpPr>
      <dsp:spPr>
        <a:xfrm>
          <a:off x="857174" y="915548"/>
          <a:ext cx="2215184" cy="570915"/>
        </a:xfrm>
        <a:custGeom>
          <a:avLst/>
          <a:gdLst/>
          <a:ahLst/>
          <a:cxnLst/>
          <a:rect l="0" t="0" r="0" b="0"/>
          <a:pathLst>
            <a:path>
              <a:moveTo>
                <a:pt x="2215184" y="0"/>
              </a:moveTo>
              <a:lnTo>
                <a:pt x="2215184" y="483230"/>
              </a:lnTo>
              <a:lnTo>
                <a:pt x="0" y="483230"/>
              </a:lnTo>
              <a:lnTo>
                <a:pt x="0" y="5709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C8C2FC-23CD-4C7F-A5D2-E1189101ACF4}">
      <dsp:nvSpPr>
        <dsp:cNvPr id="0" name=""/>
        <dsp:cNvSpPr/>
      </dsp:nvSpPr>
      <dsp:spPr>
        <a:xfrm>
          <a:off x="2382748" y="20391"/>
          <a:ext cx="1379218" cy="8951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F2AAED5-EA7E-4F0A-940C-045D495CF5EB}">
      <dsp:nvSpPr>
        <dsp:cNvPr id="0" name=""/>
        <dsp:cNvSpPr/>
      </dsp:nvSpPr>
      <dsp:spPr>
        <a:xfrm>
          <a:off x="2487918" y="120302"/>
          <a:ext cx="1379218" cy="8951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Baskerville Old Face" pitchFamily="18" charset="0"/>
            </a:rPr>
            <a:t>SIMPTOMI DEPRESIJE</a:t>
          </a:r>
          <a:endParaRPr lang="hr-HR" sz="1400" kern="1200" dirty="0">
            <a:latin typeface="Baskerville Old Face" pitchFamily="18" charset="0"/>
          </a:endParaRPr>
        </a:p>
      </dsp:txBody>
      <dsp:txXfrm>
        <a:off x="2487918" y="120302"/>
        <a:ext cx="1379218" cy="895157"/>
      </dsp:txXfrm>
    </dsp:sp>
    <dsp:sp modelId="{4CBB4D01-0DFF-49C7-8010-6A7F703211B0}">
      <dsp:nvSpPr>
        <dsp:cNvPr id="0" name=""/>
        <dsp:cNvSpPr/>
      </dsp:nvSpPr>
      <dsp:spPr>
        <a:xfrm>
          <a:off x="50366" y="1486464"/>
          <a:ext cx="1613616" cy="5995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FF5E804-96D7-461E-8D59-D59E7478E7AD}">
      <dsp:nvSpPr>
        <dsp:cNvPr id="0" name=""/>
        <dsp:cNvSpPr/>
      </dsp:nvSpPr>
      <dsp:spPr>
        <a:xfrm>
          <a:off x="155535" y="1586375"/>
          <a:ext cx="1613616" cy="5995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Baskerville Old Face" pitchFamily="18" charset="0"/>
            </a:rPr>
            <a:t>Bihevioralni</a:t>
          </a:r>
        </a:p>
      </dsp:txBody>
      <dsp:txXfrm>
        <a:off x="155535" y="1586375"/>
        <a:ext cx="1613616" cy="599582"/>
      </dsp:txXfrm>
    </dsp:sp>
    <dsp:sp modelId="{683AC27D-978B-40EF-8395-581CBAAE984C}">
      <dsp:nvSpPr>
        <dsp:cNvPr id="0" name=""/>
        <dsp:cNvSpPr/>
      </dsp:nvSpPr>
      <dsp:spPr>
        <a:xfrm>
          <a:off x="1828301" y="1479342"/>
          <a:ext cx="992393" cy="601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43944F2-43E8-4064-8A33-4F049BB90F31}">
      <dsp:nvSpPr>
        <dsp:cNvPr id="0" name=""/>
        <dsp:cNvSpPr/>
      </dsp:nvSpPr>
      <dsp:spPr>
        <a:xfrm>
          <a:off x="1933470" y="1579253"/>
          <a:ext cx="992393" cy="6010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Baskerville Old Face" pitchFamily="18" charset="0"/>
            </a:rPr>
            <a:t>Motivacijsk</a:t>
          </a:r>
          <a:r>
            <a:rPr lang="hr-HR" sz="1400" kern="1200" dirty="0" smtClean="0"/>
            <a:t>i</a:t>
          </a:r>
          <a:endParaRPr lang="hr-HR" sz="1400" kern="1200" dirty="0"/>
        </a:p>
      </dsp:txBody>
      <dsp:txXfrm>
        <a:off x="1933470" y="1579253"/>
        <a:ext cx="992393" cy="601043"/>
      </dsp:txXfrm>
    </dsp:sp>
    <dsp:sp modelId="{7A142BA9-4B51-4BD4-9BF4-D874DA9E470C}">
      <dsp:nvSpPr>
        <dsp:cNvPr id="0" name=""/>
        <dsp:cNvSpPr/>
      </dsp:nvSpPr>
      <dsp:spPr>
        <a:xfrm>
          <a:off x="3031033" y="1479342"/>
          <a:ext cx="946524" cy="601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9928FE8-4298-4D24-8D85-8BBFF6FDDFB2}">
      <dsp:nvSpPr>
        <dsp:cNvPr id="0" name=""/>
        <dsp:cNvSpPr/>
      </dsp:nvSpPr>
      <dsp:spPr>
        <a:xfrm>
          <a:off x="3136202" y="1579253"/>
          <a:ext cx="946524" cy="6010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Baskerville Old Face" pitchFamily="18" charset="0"/>
            </a:rPr>
            <a:t>Afektivni</a:t>
          </a:r>
          <a:endParaRPr lang="hr-HR" sz="1400" kern="1200" dirty="0">
            <a:latin typeface="Baskerville Old Face" pitchFamily="18" charset="0"/>
          </a:endParaRPr>
        </a:p>
      </dsp:txBody>
      <dsp:txXfrm>
        <a:off x="3136202" y="1579253"/>
        <a:ext cx="946524" cy="601043"/>
      </dsp:txXfrm>
    </dsp:sp>
    <dsp:sp modelId="{E040E7FC-65F8-4E20-BDF1-E2A49040A767}">
      <dsp:nvSpPr>
        <dsp:cNvPr id="0" name=""/>
        <dsp:cNvSpPr/>
      </dsp:nvSpPr>
      <dsp:spPr>
        <a:xfrm>
          <a:off x="4187896" y="1479342"/>
          <a:ext cx="946524" cy="601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4042DA7-9CD0-4DAD-8BCF-1556621D719A}">
      <dsp:nvSpPr>
        <dsp:cNvPr id="0" name=""/>
        <dsp:cNvSpPr/>
      </dsp:nvSpPr>
      <dsp:spPr>
        <a:xfrm>
          <a:off x="4293065" y="1579253"/>
          <a:ext cx="946524" cy="6010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Baskerville Old Face" pitchFamily="18" charset="0"/>
            </a:rPr>
            <a:t>Kognitivni</a:t>
          </a:r>
          <a:endParaRPr lang="hr-HR" sz="1400" kern="1200" dirty="0">
            <a:latin typeface="Baskerville Old Face" pitchFamily="18" charset="0"/>
          </a:endParaRPr>
        </a:p>
      </dsp:txBody>
      <dsp:txXfrm>
        <a:off x="4293065" y="1579253"/>
        <a:ext cx="946524" cy="601043"/>
      </dsp:txXfrm>
    </dsp:sp>
    <dsp:sp modelId="{35A48D22-9C7E-4013-B8EE-08441FCF5F05}">
      <dsp:nvSpPr>
        <dsp:cNvPr id="0" name=""/>
        <dsp:cNvSpPr/>
      </dsp:nvSpPr>
      <dsp:spPr>
        <a:xfrm>
          <a:off x="5344759" y="1479342"/>
          <a:ext cx="946524" cy="6010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64C1CAB-321F-4F70-9243-D9E232EF5D58}">
      <dsp:nvSpPr>
        <dsp:cNvPr id="0" name=""/>
        <dsp:cNvSpPr/>
      </dsp:nvSpPr>
      <dsp:spPr>
        <a:xfrm>
          <a:off x="5449929" y="1579253"/>
          <a:ext cx="946524" cy="6010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Baskerville Old Face" pitchFamily="18" charset="0"/>
            </a:rPr>
            <a:t>Somatski</a:t>
          </a:r>
          <a:endParaRPr lang="hr-HR" sz="1400" kern="1200" dirty="0">
            <a:latin typeface="Baskerville Old Face" pitchFamily="18" charset="0"/>
          </a:endParaRPr>
        </a:p>
      </dsp:txBody>
      <dsp:txXfrm>
        <a:off x="5449929" y="1579253"/>
        <a:ext cx="946524" cy="6010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Jednakokračni trokut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utni trokut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Jednakokračni trokut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Ravni poveznik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kutni trokut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Ravni poveznik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990600"/>
            <a:ext cx="8153400" cy="1470025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latin typeface="Baskerville Old Face" pitchFamily="18" charset="0"/>
              </a:rPr>
              <a:t>BIHEVIORALNO KOGNITIVNI TRETMAN DEPRESIJE</a:t>
            </a:r>
            <a:endParaRPr lang="hr-HR" dirty="0"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638800"/>
            <a:ext cx="3581400" cy="457200"/>
          </a:xfrm>
        </p:spPr>
        <p:txBody>
          <a:bodyPr>
            <a:normAutofit/>
          </a:bodyPr>
          <a:lstStyle/>
          <a:p>
            <a:r>
              <a:rPr lang="hr-HR" sz="1800" dirty="0" smtClean="0">
                <a:solidFill>
                  <a:schemeClr val="bg1"/>
                </a:solidFill>
                <a:latin typeface="Baskerville Old Face" pitchFamily="18" charset="0"/>
              </a:rPr>
              <a:t>Martina Cikač, prof.psihologije</a:t>
            </a:r>
            <a:endParaRPr lang="hr-HR" sz="1800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286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latin typeface="Baskerville Old Face" pitchFamily="18" charset="0"/>
              </a:rPr>
              <a:t>Praktikum II				        Zagreb, 16. veljače 2019.</a:t>
            </a:r>
            <a:endParaRPr lang="hr-HR" dirty="0">
              <a:latin typeface="Baskerville Old Face" pitchFamily="18" charset="0"/>
            </a:endParaRPr>
          </a:p>
        </p:txBody>
      </p:sp>
      <p:pic>
        <p:nvPicPr>
          <p:cNvPr id="5" name="Picture 4" descr="depression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86200" y="2590800"/>
            <a:ext cx="4267200" cy="3023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14800" cy="487362"/>
          </a:xfrm>
        </p:spPr>
        <p:txBody>
          <a:bodyPr>
            <a:no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PROCJENA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None/>
            </a:pPr>
            <a:r>
              <a:rPr lang="hr-HR" sz="2800" dirty="0" smtClean="0">
                <a:latin typeface="Baskerville Old Face" pitchFamily="18" charset="0"/>
              </a:rPr>
              <a:t>Detaljan klinički intervju: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Ranije depresivne i manične epizode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Misli/ pokušaji suicida i trenutačno stanje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Zlouporaba psihoatkvinih tvari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Anksioznost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Bračni sukobi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Procjena očaja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Precipitirajući događaji</a:t>
            </a:r>
          </a:p>
          <a:p>
            <a:pPr>
              <a:buFontTx/>
              <a:buChar char="-"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 - Kognitivni faktori – NAM, disfunkcionalne pretpostavke i sheme</a:t>
            </a: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 - Bihevioralni faktori – niska razina ponašanja, manjak socijalnih vještina, ruminiranje</a:t>
            </a: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 - </a:t>
            </a:r>
            <a:r>
              <a:rPr lang="hr-HR" sz="2000" dirty="0" err="1" smtClean="0">
                <a:latin typeface="Baskerville Old Face" pitchFamily="18" charset="0"/>
              </a:rPr>
              <a:t>Interpersonalni</a:t>
            </a:r>
            <a:r>
              <a:rPr lang="hr-HR" sz="2000" dirty="0" smtClean="0">
                <a:latin typeface="Baskerville Old Face" pitchFamily="18" charset="0"/>
              </a:rPr>
              <a:t> faktori – svađe, manjak asertivnosti, gubitak odnosa</a:t>
            </a:r>
          </a:p>
          <a:p>
            <a:pPr>
              <a:buFontTx/>
              <a:buChar char="-"/>
            </a:pPr>
            <a:endParaRPr lang="hr-HR" sz="2000" dirty="0" smtClean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3048000" cy="715962"/>
          </a:xfrm>
        </p:spPr>
        <p:txBody>
          <a:bodyPr>
            <a:norm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PROCJENA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None/>
            </a:pPr>
            <a:r>
              <a:rPr lang="hr-HR" sz="2800" dirty="0" smtClean="0">
                <a:latin typeface="Baskerville Old Face" pitchFamily="18" charset="0"/>
              </a:rPr>
              <a:t>Testovi: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BDI- II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Beckov inventar anksioznosti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Millonov klinički višeosni inventar (MCMI-III)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Globalna procjena funkcioniranja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Brzi inventar depresivne simpomatologije – samoprocjena (QUIDS-SR16)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Beckova skala za suicidalne misli (BSSI)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Beckova skala očaja</a:t>
            </a:r>
          </a:p>
          <a:p>
            <a:pPr>
              <a:buNone/>
            </a:pPr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Intervju važne osobe – radi prikupljanja dodatnih podataka</a:t>
            </a:r>
          </a:p>
          <a:p>
            <a:pPr>
              <a:buNone/>
            </a:pPr>
            <a:endParaRPr lang="hr-HR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shade val="48000"/>
                <a:satMod val="230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3048000" cy="715962"/>
          </a:xfrm>
        </p:spPr>
        <p:txBody>
          <a:bodyPr>
            <a:norm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PROCJENA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983163"/>
          </a:xfrm>
        </p:spPr>
        <p:txBody>
          <a:bodyPr/>
          <a:lstStyle/>
          <a:p>
            <a:pPr>
              <a:buNone/>
            </a:pPr>
            <a:r>
              <a:rPr lang="hr-HR" sz="3200" dirty="0" smtClean="0">
                <a:latin typeface="Baskerville Old Face" pitchFamily="18" charset="0"/>
              </a:rPr>
              <a:t>Evaluacija rizika od samoubojstva:</a:t>
            </a:r>
          </a:p>
          <a:p>
            <a:pPr>
              <a:buNone/>
            </a:pPr>
            <a:endParaRPr lang="hr-HR" sz="1400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Provjeriti prisutnost suicidalnih misli 				i ponašanja (i pasivnih!) kod svih pacijenata</a:t>
            </a:r>
          </a:p>
          <a:p>
            <a:pPr lvl="1"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Pažnja na rizične i zaštitne faktore (</a:t>
            </a:r>
            <a:r>
              <a:rPr lang="hr-HR" sz="2000" dirty="0" smtClean="0">
                <a:latin typeface="Baskerville Old Face" pitchFamily="18" charset="0"/>
              </a:rPr>
              <a:t>prijašnja povijest samoozljeđivanja, očaj, poremećaj raspoloženja, odnosi...)</a:t>
            </a:r>
            <a:endParaRPr lang="hr-HR" sz="2400" dirty="0" smtClean="0">
              <a:latin typeface="Baskerville Old Face" pitchFamily="18" charset="0"/>
            </a:endParaRPr>
          </a:p>
          <a:p>
            <a:pPr lvl="1"/>
            <a:endParaRPr lang="hr-HR" sz="2400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Direktna komunikacija s klijentom o suicidu</a:t>
            </a:r>
          </a:p>
          <a:p>
            <a:pPr lvl="1"/>
            <a:endParaRPr lang="hr-HR" sz="2400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Ugovor o nepokušavanju suicida</a:t>
            </a:r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endParaRPr lang="hr-HR" dirty="0">
              <a:latin typeface="Baskerville Old Face" pitchFamily="18" charset="0"/>
            </a:endParaRPr>
          </a:p>
        </p:txBody>
      </p:sp>
      <p:pic>
        <p:nvPicPr>
          <p:cNvPr id="4" name="Slika 3" descr="stop-suicid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241300"/>
            <a:ext cx="1828800" cy="233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33800" cy="715962"/>
          </a:xfrm>
        </p:spPr>
        <p:txBody>
          <a:bodyPr>
            <a:norm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PROCJENA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983163"/>
          </a:xfrm>
        </p:spPr>
        <p:txBody>
          <a:bodyPr/>
          <a:lstStyle/>
          <a:p>
            <a:pPr>
              <a:buNone/>
            </a:pPr>
            <a:r>
              <a:rPr lang="hr-HR" sz="2800" dirty="0" smtClean="0">
                <a:latin typeface="Baskerville Old Face" pitchFamily="18" charset="0"/>
              </a:rPr>
              <a:t>Razmatranje lijekova</a:t>
            </a:r>
          </a:p>
          <a:p>
            <a:pPr>
              <a:buNone/>
            </a:pPr>
            <a:endParaRPr lang="hr-HR" sz="16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Ponuditi mogućnost liječenja antidepresivima – svim klijentima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Lakša depresija – moguće i bez lijekova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Umjerenja depresija – kombinacija antidepresiva i BKT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Teže depresivni – obavezno lijekovi</a:t>
            </a:r>
          </a:p>
          <a:p>
            <a:pPr>
              <a:buNone/>
            </a:pPr>
            <a:endParaRPr lang="hr-HR" sz="1100" dirty="0" smtClean="0">
              <a:latin typeface="Baskerville Old Face" pitchFamily="18" charset="0"/>
            </a:endParaRPr>
          </a:p>
          <a:p>
            <a:pPr>
              <a:buFontTx/>
              <a:buChar char="-"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Kombinacija lijekova i BKT-a smanjuje povrat simptoma 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Prestanak uzimanja antidepresiva – veća mogućnost za recidiv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Ako rade na tehnikama BKT-a - bolja prognoza</a:t>
            </a:r>
          </a:p>
          <a:p>
            <a:pPr>
              <a:buFontTx/>
              <a:buChar char="-"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FontTx/>
              <a:buChar char="-"/>
            </a:pPr>
            <a:endParaRPr lang="hr-HR" sz="20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7696200" cy="639762"/>
          </a:xfrm>
        </p:spPr>
        <p:txBody>
          <a:bodyPr>
            <a:no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UPOZNAVANJE S TRETMANOM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5379720"/>
          </a:xfrm>
        </p:spPr>
        <p:txBody>
          <a:bodyPr>
            <a:normAutofit/>
          </a:bodyPr>
          <a:lstStyle/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err="1" smtClean="0">
                <a:latin typeface="Baskerville Old Face" pitchFamily="18" charset="0"/>
              </a:rPr>
              <a:t>Psihoedukacija</a:t>
            </a:r>
            <a:r>
              <a:rPr lang="hr-HR" sz="2400" dirty="0" smtClean="0">
                <a:latin typeface="Baskerville Old Face" pitchFamily="18" charset="0"/>
              </a:rPr>
              <a:t> o depresiji</a:t>
            </a:r>
          </a:p>
          <a:p>
            <a:pPr>
              <a:buNone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 Konceptualizacija slučaja: </a:t>
            </a:r>
          </a:p>
          <a:p>
            <a:pPr lvl="1">
              <a:buNone/>
            </a:pPr>
            <a:r>
              <a:rPr lang="hr-HR" sz="1800" dirty="0" smtClean="0">
                <a:latin typeface="Baskerville Old Face" pitchFamily="18" charset="0"/>
              </a:rPr>
              <a:t>-  Nacrt bihevioralnih neumjerenosti i deficita</a:t>
            </a:r>
          </a:p>
          <a:p>
            <a:pPr lvl="1">
              <a:buNone/>
            </a:pPr>
            <a:r>
              <a:rPr lang="hr-HR" sz="1800" dirty="0" smtClean="0">
                <a:latin typeface="Baskerville Old Face" pitchFamily="18" charset="0"/>
              </a:rPr>
              <a:t>-  Uzroci životnih problema i ranija iskustva koja su ih mogla potaknuti</a:t>
            </a:r>
          </a:p>
          <a:p>
            <a:pPr lvl="1">
              <a:buNone/>
            </a:pPr>
            <a:r>
              <a:rPr lang="hr-HR" sz="1800" dirty="0" smtClean="0">
                <a:latin typeface="Baskerville Old Face" pitchFamily="18" charset="0"/>
              </a:rPr>
              <a:t>-  Automatske misli, pretpostavke i sheme</a:t>
            </a:r>
          </a:p>
          <a:p>
            <a:pPr lvl="1">
              <a:buFontTx/>
              <a:buChar char="-"/>
            </a:pPr>
            <a:r>
              <a:rPr lang="hr-HR" sz="1800" dirty="0" smtClean="0">
                <a:latin typeface="Baskerville Old Face" pitchFamily="18" charset="0"/>
              </a:rPr>
              <a:t>Disfunkcionalno ponašanje</a:t>
            </a:r>
          </a:p>
          <a:p>
            <a:pPr lvl="1">
              <a:buNone/>
            </a:pPr>
            <a:endParaRPr lang="hr-HR" sz="18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 Upoznavanje s općim nacrtom tretmana – individualno za svakog klijenta</a:t>
            </a:r>
          </a:p>
          <a:p>
            <a:pPr>
              <a:buNone/>
            </a:pPr>
            <a:endParaRPr lang="hr-HR" sz="1800" dirty="0" smtClean="0">
              <a:latin typeface="Baskerville Old Face" pitchFamily="18" charset="0"/>
            </a:endParaRPr>
          </a:p>
          <a:p>
            <a:pPr marL="521208" indent="-457200"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 Psihoedukacija o BKT-u</a:t>
            </a:r>
          </a:p>
          <a:p>
            <a:pPr>
              <a:buNone/>
            </a:pPr>
            <a:r>
              <a:rPr lang="hr-HR" sz="1800" dirty="0" smtClean="0">
                <a:latin typeface="Baskerville Old Face" pitchFamily="18" charset="0"/>
              </a:rPr>
              <a:t>	   - eventualni razlozi ne izvršavanja domaćih zadaća</a:t>
            </a:r>
            <a:endParaRPr lang="hr-HR" sz="2400" dirty="0" smtClean="0">
              <a:latin typeface="Baskerville Old Face" pitchFamily="18" charset="0"/>
            </a:endParaRPr>
          </a:p>
          <a:p>
            <a:pPr>
              <a:buFontTx/>
              <a:buChar char="-"/>
            </a:pPr>
            <a:endParaRPr lang="hr-HR" sz="2400" dirty="0" smtClean="0">
              <a:latin typeface="Baskerville Old Face" pitchFamily="18" charset="0"/>
            </a:endParaRPr>
          </a:p>
          <a:p>
            <a:pPr lvl="2">
              <a:buNone/>
            </a:pPr>
            <a:endParaRPr lang="hr-HR" sz="2000" dirty="0" smtClean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715962"/>
          </a:xfrm>
        </p:spPr>
        <p:txBody>
          <a:bodyPr>
            <a:norm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UTVRĐIVANJE CILJEVA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 Opći ciljevi: - smanjiti/ ukloniti rizik od suicida</a:t>
            </a: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	        - povećati razinu aktivnosti</a:t>
            </a: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	        - povećati ugodu i potkrepljujuća ponašanja</a:t>
            </a: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	        - povećati i poboljšati socijalne odnose</a:t>
            </a: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	        - poboljšati samopoštovanje i smanjiti samokritičnost</a:t>
            </a: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	        - razvoj kratkoročnih i dugoročnih pozitivnih perspektiva</a:t>
            </a:r>
          </a:p>
          <a:p>
            <a:pPr>
              <a:buNone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S klijentom – pregled ciljeva koje on želi postići (promjene u anksioznosti, depresiji, poboljšanje odnosa, rješavanje problema..)</a:t>
            </a: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	     - Kratkoročni ciljevi (</a:t>
            </a:r>
            <a:r>
              <a:rPr lang="hr-HR" sz="1600" dirty="0" smtClean="0">
                <a:latin typeface="Baskerville Old Face" pitchFamily="18" charset="0"/>
              </a:rPr>
              <a:t>dolazak na sljedeću seansu, druženje s prijateljima...)</a:t>
            </a:r>
            <a:endParaRPr lang="hr-HR" sz="20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	     - Dugoročni ciljevi (</a:t>
            </a:r>
            <a:r>
              <a:rPr lang="hr-HR" sz="1600" dirty="0" smtClean="0">
                <a:latin typeface="Baskerville Old Face" pitchFamily="18" charset="0"/>
              </a:rPr>
              <a:t>pohađanje tečajeva, pronalazak posla...)</a:t>
            </a:r>
            <a:endParaRPr lang="hr-HR" sz="20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	     - Dublji ciljevi – svrha života</a:t>
            </a:r>
          </a:p>
          <a:p>
            <a:pPr>
              <a:buNone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Periodički pregled i revidiranje ciljeva</a:t>
            </a:r>
          </a:p>
          <a:p>
            <a:endParaRPr lang="hr-HR" sz="20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7696200" cy="639762"/>
          </a:xfrm>
        </p:spPr>
        <p:txBody>
          <a:bodyPr>
            <a:no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BIHEVIORALNA AKTIVACIJA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hr-HR" sz="1600" dirty="0" smtClean="0">
                <a:latin typeface="Baskerville Old Face" pitchFamily="18" charset="0"/>
              </a:rPr>
              <a:t> Je</a:t>
            </a:r>
            <a:r>
              <a:rPr lang="hr-HR" sz="1800" dirty="0" smtClean="0">
                <a:latin typeface="Baskerville Old Face" pitchFamily="18" charset="0"/>
              </a:rPr>
              <a:t>dan od prvih ciljeva terapije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 Povećanje čestine i intenziteta potkrepljujućih ponašanja – POSTUPNO!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Povećanje nagrada dovodi do porasta klijentova raspoloženja</a:t>
            </a:r>
          </a:p>
          <a:p>
            <a:pPr>
              <a:buNone/>
            </a:pPr>
            <a:endParaRPr lang="hr-HR" sz="1800" b="1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1800" b="1" dirty="0" smtClean="0">
                <a:latin typeface="Baskerville Old Face" pitchFamily="18" charset="0"/>
              </a:rPr>
              <a:t>Praćenje aktivnosti </a:t>
            </a:r>
            <a:r>
              <a:rPr lang="hr-HR" sz="1800" dirty="0" smtClean="0">
                <a:latin typeface="Baskerville Old Face" pitchFamily="18" charset="0"/>
              </a:rPr>
              <a:t>kroz Tjedni raspored aktivnosti : klijent navodi sve aktivnosti u koje se uključuje tijekom dana iz sata u sat.  Bilježi se količina ugode i ovladavanje svakom aktivnosti (0 – 10)</a:t>
            </a:r>
          </a:p>
          <a:p>
            <a:pPr>
              <a:buFont typeface="Wingdings" pitchFamily="2" charset="2"/>
              <a:buChar char="v"/>
            </a:pPr>
            <a:r>
              <a:rPr lang="hr-HR" sz="1800" b="1" dirty="0" smtClean="0">
                <a:latin typeface="Baskerville Old Face" pitchFamily="18" charset="0"/>
              </a:rPr>
              <a:t>Izrada popisa potkrepljujućih aktivnosti: </a:t>
            </a:r>
            <a:r>
              <a:rPr lang="hr-HR" sz="1800" dirty="0" smtClean="0">
                <a:latin typeface="Baskerville Old Face" pitchFamily="18" charset="0"/>
              </a:rPr>
              <a:t> Izrada popisa aktivnosti u koje se kljient može uključiti, a koje mogu biti potkrepljujuće. Uključuje aktivnosti u kojima klijent trenutno uživa, one u kojima je nekad uživao i aktivnosti u kojima bi se klijent želio okušati. </a:t>
            </a:r>
          </a:p>
          <a:p>
            <a:pPr>
              <a:buFont typeface="Wingdings" pitchFamily="2" charset="2"/>
              <a:buChar char="v"/>
            </a:pPr>
            <a:r>
              <a:rPr lang="hr-HR" sz="1800" b="1" dirty="0" smtClean="0">
                <a:latin typeface="Baskerville Old Face" pitchFamily="18" charset="0"/>
              </a:rPr>
              <a:t>Planiranje potkrepljujućih aktivnosti: </a:t>
            </a:r>
            <a:r>
              <a:rPr lang="hr-HR" sz="1800" dirty="0" smtClean="0">
                <a:latin typeface="Baskerville Old Face" pitchFamily="18" charset="0"/>
              </a:rPr>
              <a:t> Izrađuje se Tjedni raspored planiranih aktivnosti, a klijent predviđa količinu ugode i postignuća koje očekuje ostvariti u svakoj od njih.</a:t>
            </a:r>
            <a:endParaRPr lang="hr-HR" sz="1800" b="1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1800" b="1" dirty="0" smtClean="0">
                <a:latin typeface="Baskerville Old Face" pitchFamily="18" charset="0"/>
              </a:rPr>
              <a:t>Provođenje planiranih aktivnosti.:</a:t>
            </a:r>
            <a:r>
              <a:rPr lang="hr-HR" sz="1800" dirty="0" smtClean="0">
                <a:latin typeface="Baskerville Old Face" pitchFamily="18" charset="0"/>
              </a:rPr>
              <a:t> Klijent se uključuje u planirane aktivnosti prema rasporedu i bilježi stvarnu procjenu postignuća i ugode</a:t>
            </a:r>
          </a:p>
          <a:p>
            <a:endParaRPr lang="hr-HR" sz="20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91400" cy="639762"/>
          </a:xfrm>
        </p:spPr>
        <p:txBody>
          <a:bodyPr>
            <a:no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BIHEVIORALNA AKTIVACIJA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600" dirty="0" smtClean="0">
                <a:latin typeface="Baskerville Old Face" pitchFamily="18" charset="0"/>
              </a:rPr>
              <a:t>Kognitivna komponenta</a:t>
            </a:r>
          </a:p>
          <a:p>
            <a:pPr lvl="1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Usporedba očekivane i stvarne procjene ugode u aktivnostima</a:t>
            </a:r>
          </a:p>
          <a:p>
            <a:pPr lvl="1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Klijent uviđa da može kontrolirati količinu ostvarene ugode</a:t>
            </a:r>
          </a:p>
          <a:p>
            <a:pPr lvl="1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Ispitivanje NAM vezanih uz različite aktivnosti</a:t>
            </a:r>
          </a:p>
          <a:p>
            <a:pPr lvl="1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Ako klijent izbjegava planirane aktivnosti, pobijanje misli koje vode do toga</a:t>
            </a:r>
          </a:p>
          <a:p>
            <a:pPr lvl="1">
              <a:buNone/>
            </a:pPr>
            <a:endParaRPr lang="hr-HR" sz="23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Važno:  - </a:t>
            </a:r>
            <a:r>
              <a:rPr lang="hr-HR" sz="2000" dirty="0" smtClean="0">
                <a:latin typeface="Baskerville Old Face" pitchFamily="18" charset="0"/>
              </a:rPr>
              <a:t>prilagodba klijentu i postupnost u zadavanju zadataka</a:t>
            </a:r>
            <a:endParaRPr lang="hr-HR" sz="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		  - </a:t>
            </a:r>
            <a:r>
              <a:rPr lang="hr-HR" sz="2000" dirty="0" smtClean="0">
                <a:latin typeface="Baskerville Old Face" pitchFamily="18" charset="0"/>
              </a:rPr>
              <a:t>objasniti klijentu da je potrebno vrijeme da pozitivne aktivnosti 		počnu na njega djelovati i biti </a:t>
            </a:r>
            <a:r>
              <a:rPr lang="hr-HR" sz="2000" dirty="0" smtClean="0">
                <a:latin typeface="Baskerville Old Face" pitchFamily="18" charset="0"/>
              </a:rPr>
              <a:t>ugodne</a:t>
            </a:r>
          </a:p>
          <a:p>
            <a:pPr>
              <a:buNone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600" b="1" dirty="0" smtClean="0">
                <a:latin typeface="Baskerville Old Face" pitchFamily="18" charset="0"/>
              </a:rPr>
              <a:t>Iznimno važna –  tjelesna aktivnost!</a:t>
            </a:r>
          </a:p>
          <a:p>
            <a:pPr>
              <a:buNone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</a:t>
            </a:r>
            <a:endParaRPr lang="hr-HR" sz="24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715962"/>
          </a:xfrm>
        </p:spPr>
        <p:txBody>
          <a:bodyPr>
            <a:normAutofit fontScale="90000"/>
          </a:bodyPr>
          <a:lstStyle/>
          <a:p>
            <a:r>
              <a:rPr lang="hr-HR" sz="4000" dirty="0" smtClean="0">
                <a:latin typeface="Baskerville Old Face" pitchFamily="18" charset="0"/>
              </a:rPr>
              <a:t>BIHEVIORALNA</a:t>
            </a:r>
            <a:r>
              <a:rPr lang="hr-HR" sz="3600" dirty="0" smtClean="0">
                <a:latin typeface="Baskerville Old Face" pitchFamily="18" charset="0"/>
              </a:rPr>
              <a:t> AKTIVACIJA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hr-HR" sz="28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800" dirty="0" smtClean="0">
                <a:latin typeface="Baskerville Old Face" pitchFamily="18" charset="0"/>
              </a:rPr>
              <a:t>Druge </a:t>
            </a:r>
            <a:r>
              <a:rPr lang="hr-HR" sz="2800" dirty="0" smtClean="0">
                <a:latin typeface="Baskerville Old Face" pitchFamily="18" charset="0"/>
              </a:rPr>
              <a:t>bihevioralne tehnike:</a:t>
            </a:r>
          </a:p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Trening asertivnosti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Rješavanje problema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Zadavanje postupnih zadataka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err="1" smtClean="0">
                <a:latin typeface="Baskerville Old Face" pitchFamily="18" charset="0"/>
              </a:rPr>
              <a:t>Samonagrađivanje</a:t>
            </a: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Trening socijalnih vještina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Vizualizacija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</a:t>
            </a:r>
            <a:r>
              <a:rPr lang="hr-HR" sz="2400" dirty="0" err="1" smtClean="0">
                <a:latin typeface="Baskerville Old Face" pitchFamily="18" charset="0"/>
              </a:rPr>
              <a:t>Mindfulness</a:t>
            </a: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</a:t>
            </a:r>
          </a:p>
          <a:p>
            <a:pPr>
              <a:buNone/>
            </a:pPr>
            <a:endParaRPr lang="hr-HR" sz="2400" dirty="0">
              <a:latin typeface="Baskerville Old Face" pitchFamily="18" charset="0"/>
            </a:endParaRPr>
          </a:p>
        </p:txBody>
      </p:sp>
      <p:pic>
        <p:nvPicPr>
          <p:cNvPr id="5" name="Slika 4" descr="bihevioralna aktivacij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981200"/>
            <a:ext cx="4433956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7391400" cy="563562"/>
          </a:xfrm>
        </p:spPr>
        <p:txBody>
          <a:bodyPr>
            <a:no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KOGNITIVNE INTERVENCIJE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err="1" smtClean="0">
                <a:latin typeface="Baskerville Old Face" pitchFamily="18" charset="0"/>
              </a:rPr>
              <a:t>Psihoedukacija</a:t>
            </a:r>
            <a:r>
              <a:rPr lang="hr-HR" sz="2400" dirty="0" smtClean="0">
                <a:latin typeface="Baskerville Old Face" pitchFamily="18" charset="0"/>
              </a:rPr>
              <a:t> o kognitivim distorzijama</a:t>
            </a:r>
          </a:p>
          <a:p>
            <a:pPr>
              <a:buFont typeface="Wingdings" pitchFamily="2" charset="2"/>
              <a:buChar char="§"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Prepoznavanje i kategorizacija NAM – </a:t>
            </a:r>
            <a:r>
              <a:rPr lang="hr-HR" sz="1800" dirty="0" smtClean="0">
                <a:latin typeface="Baskerville Old Face" pitchFamily="18" charset="0"/>
              </a:rPr>
              <a:t>dnevne bilješke NAM</a:t>
            </a: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Prepoznavanje disfunkcionalnih pretpostavki</a:t>
            </a: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Prepoznavanje negativnih shema</a:t>
            </a:r>
          </a:p>
          <a:p>
            <a:pPr>
              <a:buFont typeface="Wingdings" pitchFamily="2" charset="2"/>
              <a:buChar char="§"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Kognitivna restrukturacija</a:t>
            </a:r>
          </a:p>
          <a:p>
            <a:pPr>
              <a:buNone/>
            </a:pPr>
            <a:endParaRPr lang="hr-HR" sz="24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3200" dirty="0" smtClean="0">
                <a:latin typeface="Baskerville Old Face" pitchFamily="18" charset="0"/>
              </a:rPr>
              <a:t>DEPRESIJA</a:t>
            </a:r>
          </a:p>
          <a:p>
            <a:pPr marL="521208" indent="-457200"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Poremećaj raspoloženja</a:t>
            </a:r>
          </a:p>
          <a:p>
            <a:pPr marL="521208" indent="-457200"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Jedan od najtežih </a:t>
            </a: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		psihijatrijskih poremećaja</a:t>
            </a:r>
          </a:p>
          <a:p>
            <a:pPr>
              <a:buFontTx/>
              <a:buChar char="-"/>
            </a:pP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800" dirty="0" smtClean="0">
                <a:latin typeface="Baskerville Old Face" pitchFamily="18" charset="0"/>
              </a:rPr>
              <a:t>KLJUČNI SIMPTOMI: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Tuga/ depresivno raspoloženje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Značajno smanjeno uživanje u većini aktivnosti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 lvl="6">
              <a:buFontTx/>
              <a:buChar char="-"/>
            </a:pPr>
            <a:endParaRPr lang="hr-HR" sz="2400" dirty="0" smtClean="0"/>
          </a:p>
        </p:txBody>
      </p:sp>
      <p:pic>
        <p:nvPicPr>
          <p:cNvPr id="5" name="Picture 4" descr="slika depra i j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1066800"/>
            <a:ext cx="3625741" cy="4105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382000" cy="639762"/>
          </a:xfrm>
        </p:spPr>
        <p:txBody>
          <a:bodyPr>
            <a:no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KOGNITIVNA RESTRUKTURACIJA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hr-HR" sz="2800" dirty="0" smtClean="0">
                <a:latin typeface="Baskerville Old Face" pitchFamily="18" charset="0"/>
              </a:rPr>
              <a:t>Pobijanje NAM: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</a:t>
            </a:r>
            <a:r>
              <a:rPr lang="hr-HR" sz="2000" dirty="0" smtClean="0">
                <a:latin typeface="Baskerville Old Face" pitchFamily="18" charset="0"/>
              </a:rPr>
              <a:t>Opažanje i identificiranje NAM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Razlikovanje misli, osjećaja i stvarnosti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Istraživanje cijene i dobrobiti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Istraživanje dokaza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Tehnika silazne strelice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Pobijanje stalne samokritičnosti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Logička analiza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 Bihevioralni eksperiment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Ispitivanje mišljenja drugih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 Trening promjene atribucija</a:t>
            </a:r>
          </a:p>
        </p:txBody>
      </p:sp>
      <p:pic>
        <p:nvPicPr>
          <p:cNvPr id="4" name="Slika 3" descr="kognitivna restrukturacij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81600" y="2209800"/>
            <a:ext cx="3543300" cy="3543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715962"/>
          </a:xfrm>
        </p:spPr>
        <p:txBody>
          <a:bodyPr>
            <a:norm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KOGNITIVNA RESTRUKTURACIJA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30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Rad na disfunkcionalnim pretpostavkama i negativnim shemama – više terapeutova vođenja</a:t>
            </a:r>
          </a:p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Pobijanje disfunkcionalnih pretpostavki: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Ispitivanje standarda i sustava vrijednosti klijenta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Razlikovanje napretka od savršenstva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Pobijanje idealizacije drugih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 Rad na adaptivnoj fleksibilnosti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Rad na prihvaćanju radoznalosti, pobijanja i rasta umjesto savršenstva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Prosuđivanje perspektive drugoga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Zamjena disfukcionalnih pretpostavki adaptivnijima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Ispitivanje cijene i dobiti od adaptivnijih pretpostavki</a:t>
            </a: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</a:t>
            </a:r>
            <a:endParaRPr lang="hr-HR" sz="20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639762"/>
          </a:xfrm>
        </p:spPr>
        <p:txBody>
          <a:bodyPr>
            <a:no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KOGNITIVNA RESTRUKTURACIJA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Pobijanje disfunkcionalnih shema: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Aktiviranje ranijih sjećanja (izvor shema)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Pobijanje izvora shema kroz igranje uloga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Restrukturiranje u mašti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Pisanje pisama izvoru sheme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 Zamišljanje i emocija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Suočavanje u mašti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err="1" smtClean="0">
                <a:latin typeface="Baskerville Old Face" pitchFamily="18" charset="0"/>
              </a:rPr>
              <a:t>Desenzitiziranje</a:t>
            </a:r>
            <a:r>
              <a:rPr lang="hr-HR" sz="2000" dirty="0" smtClean="0">
                <a:latin typeface="Baskerville Old Face" pitchFamily="18" charset="0"/>
              </a:rPr>
              <a:t> i umanjivanje zastrašujućih slika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err="1" smtClean="0">
                <a:latin typeface="Baskerville Old Face" pitchFamily="18" charset="0"/>
              </a:rPr>
              <a:t>Njegujuće</a:t>
            </a:r>
            <a:r>
              <a:rPr lang="hr-HR" sz="2000" dirty="0" smtClean="0">
                <a:latin typeface="Baskerville Old Face" pitchFamily="18" charset="0"/>
              </a:rPr>
              <a:t> samoizjave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“Povelja o pravima”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Preispitivanje shema i razvijanje adaptivnijih shema</a:t>
            </a:r>
            <a:endParaRPr lang="hr-HR" sz="20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001000" cy="715962"/>
          </a:xfrm>
        </p:spPr>
        <p:txBody>
          <a:bodyPr>
            <a:noAutofit/>
          </a:bodyPr>
          <a:lstStyle/>
          <a:p>
            <a:r>
              <a:rPr lang="hr-HR" sz="3200" dirty="0" smtClean="0">
                <a:latin typeface="Baskerville Old Face" pitchFamily="18" charset="0"/>
              </a:rPr>
              <a:t>CIJEPLJENJE PROTIV BUDUĆIH 			DEPRESIVNIH EPIZODA</a:t>
            </a:r>
            <a:endParaRPr lang="hr-HR" sz="32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hr-HR" dirty="0" smtClean="0"/>
              <a:t>	</a:t>
            </a:r>
            <a:r>
              <a:rPr lang="hr-HR" sz="3400" dirty="0" smtClean="0">
                <a:latin typeface="Baskerville Old Face" pitchFamily="18" charset="0"/>
              </a:rPr>
              <a:t> - Upozoriti na mogućnost ponovne pojave depresivnih epizoda</a:t>
            </a:r>
          </a:p>
          <a:p>
            <a:pPr>
              <a:buNone/>
            </a:pPr>
            <a:endParaRPr lang="hr-HR" sz="3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3400" dirty="0" smtClean="0">
                <a:latin typeface="Baskerville Old Face" pitchFamily="18" charset="0"/>
              </a:rPr>
              <a:t>	 - Razmotriti tretman održavanja s antidepresivima</a:t>
            </a:r>
          </a:p>
          <a:p>
            <a:endParaRPr lang="hr-HR" sz="3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3400" dirty="0" smtClean="0">
                <a:latin typeface="Baskerville Old Face" pitchFamily="18" charset="0"/>
              </a:rPr>
              <a:t>	 Priprema na buduće epizode:</a:t>
            </a:r>
          </a:p>
          <a:p>
            <a:pPr lvl="1">
              <a:buFont typeface="Wingdings" pitchFamily="2" charset="2"/>
              <a:buChar char="§"/>
            </a:pPr>
            <a:r>
              <a:rPr lang="hr-HR" sz="3400" dirty="0" smtClean="0">
                <a:latin typeface="Baskerville Old Face" pitchFamily="18" charset="0"/>
              </a:rPr>
              <a:t>Pregled okidača za dosadašnje epizode</a:t>
            </a:r>
          </a:p>
          <a:p>
            <a:pPr lvl="1">
              <a:buFont typeface="Wingdings" pitchFamily="2" charset="2"/>
              <a:buChar char="§"/>
            </a:pPr>
            <a:r>
              <a:rPr lang="hr-HR" sz="3400" dirty="0" smtClean="0">
                <a:latin typeface="Baskerville Old Face" pitchFamily="18" charset="0"/>
              </a:rPr>
              <a:t>Opis tipičnih znakova depresije- psihoedukacija</a:t>
            </a:r>
          </a:p>
          <a:p>
            <a:pPr lvl="1">
              <a:buFont typeface="Wingdings" pitchFamily="2" charset="2"/>
              <a:buChar char="§"/>
            </a:pPr>
            <a:r>
              <a:rPr lang="hr-HR" sz="3400" dirty="0" smtClean="0">
                <a:latin typeface="Baskerville Old Face" pitchFamily="18" charset="0"/>
              </a:rPr>
              <a:t>Razvoj strategija za suočavanje s različitim skupovima simptomima</a:t>
            </a:r>
          </a:p>
          <a:p>
            <a:endParaRPr lang="hr-HR" sz="3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3400" dirty="0" smtClean="0">
                <a:latin typeface="Baskerville Old Face" pitchFamily="18" charset="0"/>
              </a:rPr>
              <a:t>	</a:t>
            </a:r>
          </a:p>
          <a:p>
            <a:pPr>
              <a:buNone/>
            </a:pPr>
            <a:r>
              <a:rPr lang="hr-HR" sz="3400" dirty="0" smtClean="0">
                <a:latin typeface="Baskerville Old Face" pitchFamily="18" charset="0"/>
              </a:rPr>
              <a:t>	- Kod suicidalnih osoba – prisjećanje ranijih misli o suicidu i vježbanje odgovora na te misli</a:t>
            </a:r>
          </a:p>
          <a:p>
            <a:pPr>
              <a:buNone/>
            </a:pPr>
            <a:endParaRPr lang="hr-HR" sz="2400" dirty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ZAVRŠETAK  TERAPIJE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229600" cy="5029200"/>
          </a:xfrm>
        </p:spPr>
        <p:txBody>
          <a:bodyPr/>
          <a:lstStyle/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  Postupno prorjeđivanje na manje česte, redovite seanse</a:t>
            </a:r>
          </a:p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 marL="521208" indent="-457200"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svaka dva tjedna</a:t>
            </a:r>
          </a:p>
          <a:p>
            <a:pPr marL="521208" indent="-457200"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jednom mjesečno</a:t>
            </a:r>
          </a:p>
          <a:p>
            <a:pPr marL="521208" indent="-457200"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svaka tri mjeseca</a:t>
            </a:r>
          </a:p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 Potaknuti pacijenta na zadavanje domaćih zadaća</a:t>
            </a: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 </a:t>
            </a: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 Ako se depresija ponovno pojavi - kontakt s terapeutom i vraćanje u terapiju</a:t>
            </a:r>
            <a:endParaRPr lang="hr-HR" sz="2400" dirty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48400" cy="639762"/>
          </a:xfrm>
        </p:spPr>
        <p:txBody>
          <a:bodyPr>
            <a:no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TRETMAN OJAČAVANJA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Osobe s više epizoda depresivnog poremećaja – veliki rizik od budućih epizoda (30-40 % pacijenata doživi recidiv)</a:t>
            </a:r>
          </a:p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Predlaže se:</a:t>
            </a: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	Kontinuirani tretman s antidepresivima – </a:t>
            </a:r>
            <a:r>
              <a:rPr lang="hr-HR" sz="2000" dirty="0" smtClean="0">
                <a:latin typeface="Baskerville Old Face" pitchFamily="18" charset="0"/>
              </a:rPr>
              <a:t>ako su lijekovi bili korisni (u manjoj dozi) </a:t>
            </a: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	  Periodičke seanse osnaživanja BKT-a – </a:t>
            </a:r>
            <a:r>
              <a:rPr lang="hr-HR" sz="2000" dirty="0" smtClean="0">
                <a:latin typeface="Baskerville Old Face" pitchFamily="18" charset="0"/>
              </a:rPr>
              <a:t>svakih nekoliko tjedana do nekoliko mjeseci</a:t>
            </a: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	</a:t>
            </a:r>
            <a:r>
              <a:rPr lang="hr-HR" sz="2400" dirty="0" err="1" smtClean="0">
                <a:latin typeface="Baskerville Old Face" pitchFamily="18" charset="0"/>
              </a:rPr>
              <a:t>Mindfulness</a:t>
            </a:r>
            <a:r>
              <a:rPr lang="hr-HR" sz="2400" dirty="0" smtClean="0">
                <a:latin typeface="Baskerville Old Face" pitchFamily="18" charset="0"/>
              </a:rPr>
              <a:t> tehnike – </a:t>
            </a:r>
            <a:r>
              <a:rPr lang="hr-HR" sz="2000" dirty="0" smtClean="0">
                <a:latin typeface="Baskerville Old Face" pitchFamily="18" charset="0"/>
              </a:rPr>
              <a:t>mogu smanjiti vjerojatnost budućih epizoda</a:t>
            </a: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		-</a:t>
            </a:r>
            <a:r>
              <a:rPr lang="hr-HR" sz="2000" dirty="0" smtClean="0"/>
              <a:t> </a:t>
            </a:r>
            <a:r>
              <a:rPr lang="hr-HR" sz="2000" b="1" dirty="0" smtClean="0">
                <a:latin typeface="Baskerville Old Face" pitchFamily="18" charset="0"/>
              </a:rPr>
              <a:t>MBCT program  -</a:t>
            </a:r>
            <a:r>
              <a:rPr lang="hr-HR" sz="2000" dirty="0" smtClean="0">
                <a:latin typeface="Baskerville Old Face" pitchFamily="18" charset="0"/>
              </a:rPr>
              <a:t>prevenira vraćanje depresivnih epizoda za ljude koji su proživjeli 3 i više depresivnih epizoda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639762"/>
          </a:xfrm>
        </p:spPr>
        <p:txBody>
          <a:bodyPr>
            <a:no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PROBLEMI U TERAPIJI</a:t>
            </a:r>
            <a:endParaRPr lang="hr-HR" sz="3600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dirty="0" smtClean="0">
                <a:latin typeface="Baskerville Old Face" pitchFamily="18" charset="0"/>
              </a:rPr>
              <a:t>  </a:t>
            </a:r>
            <a:r>
              <a:rPr lang="hr-HR" sz="2600" dirty="0" smtClean="0">
                <a:latin typeface="Baskerville Old Face" pitchFamily="18" charset="0"/>
              </a:rPr>
              <a:t>Osjećaj beznađa </a:t>
            </a:r>
            <a:endParaRPr lang="hr-HR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hr-HR" sz="2200" dirty="0" smtClean="0">
                <a:latin typeface="Baskerville Old Face" pitchFamily="18" charset="0"/>
              </a:rPr>
              <a:t>Testiranje pogrešnih vjerovanja</a:t>
            </a:r>
          </a:p>
          <a:p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dirty="0" smtClean="0">
                <a:latin typeface="Baskerville Old Face" pitchFamily="18" charset="0"/>
              </a:rPr>
              <a:t>  </a:t>
            </a:r>
            <a:r>
              <a:rPr lang="hr-HR" sz="2600" dirty="0" smtClean="0">
                <a:latin typeface="Baskerville Old Face" pitchFamily="18" charset="0"/>
              </a:rPr>
              <a:t>Opći nedostatak motivacije</a:t>
            </a:r>
            <a:endParaRPr lang="hr-HR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hr-HR" dirty="0" smtClean="0">
                <a:latin typeface="Baskerville Old Face" pitchFamily="18" charset="0"/>
              </a:rPr>
              <a:t>   </a:t>
            </a:r>
            <a:r>
              <a:rPr lang="hr-HR" sz="2200" dirty="0" err="1" smtClean="0">
                <a:latin typeface="Baskerville Old Face" pitchFamily="18" charset="0"/>
              </a:rPr>
              <a:t>Psihoedukacija</a:t>
            </a:r>
            <a:endParaRPr lang="hr-HR" sz="2200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hr-HR" sz="2200" dirty="0" smtClean="0">
                <a:latin typeface="Baskerville Old Face" pitchFamily="18" charset="0"/>
              </a:rPr>
              <a:t>   Usmjeriti se na ciljeve</a:t>
            </a:r>
          </a:p>
          <a:p>
            <a:pPr lvl="1">
              <a:buFont typeface="Wingdings" pitchFamily="2" charset="2"/>
              <a:buChar char="§"/>
            </a:pPr>
            <a:r>
              <a:rPr lang="hr-HR" sz="2200" dirty="0" smtClean="0">
                <a:latin typeface="Baskerville Old Face" pitchFamily="18" charset="0"/>
              </a:rPr>
              <a:t>   </a:t>
            </a:r>
            <a:r>
              <a:rPr lang="hr-HR" sz="2200" dirty="0" err="1" smtClean="0">
                <a:latin typeface="Baskerville Old Face" pitchFamily="18" charset="0"/>
              </a:rPr>
              <a:t>Samonagrađivanje</a:t>
            </a:r>
            <a:r>
              <a:rPr lang="hr-HR" sz="2200" dirty="0" smtClean="0">
                <a:latin typeface="Baskerville Old Face" pitchFamily="18" charset="0"/>
              </a:rPr>
              <a:t> za pozitivna ponašanja</a:t>
            </a:r>
          </a:p>
          <a:p>
            <a:pPr lvl="1"/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dirty="0" smtClean="0">
                <a:latin typeface="Baskerville Old Face" pitchFamily="18" charset="0"/>
              </a:rPr>
              <a:t>  </a:t>
            </a:r>
            <a:r>
              <a:rPr lang="hr-HR" sz="2600" dirty="0" smtClean="0">
                <a:latin typeface="Baskerville Old Face" pitchFamily="18" charset="0"/>
              </a:rPr>
              <a:t>Neizvršavanje domaćih zadaća</a:t>
            </a:r>
            <a:endParaRPr lang="hr-HR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hr-HR" sz="2200" dirty="0" smtClean="0">
                <a:latin typeface="Baskerville Old Face" pitchFamily="18" charset="0"/>
              </a:rPr>
              <a:t>Razlozi – automatske misli</a:t>
            </a:r>
          </a:p>
          <a:p>
            <a:pPr lvl="1">
              <a:buFont typeface="Wingdings" pitchFamily="2" charset="2"/>
              <a:buChar char="§"/>
            </a:pPr>
            <a:r>
              <a:rPr lang="hr-HR" sz="2200" dirty="0" smtClean="0">
                <a:latin typeface="Baskerville Old Face" pitchFamily="18" charset="0"/>
              </a:rPr>
              <a:t>Unaprijed propitivanje misli o razlozima</a:t>
            </a:r>
          </a:p>
          <a:p>
            <a:pPr lvl="1">
              <a:buFont typeface="Wingdings" pitchFamily="2" charset="2"/>
              <a:buChar char="§"/>
            </a:pPr>
            <a:r>
              <a:rPr lang="hr-HR" sz="2200" dirty="0" smtClean="0">
                <a:latin typeface="Baskerville Old Face" pitchFamily="18" charset="0"/>
              </a:rPr>
              <a:t>Modeliranje zadaće u seansi</a:t>
            </a:r>
          </a:p>
          <a:p>
            <a:pPr lvl="1">
              <a:buFont typeface="Wingdings" pitchFamily="2" charset="2"/>
              <a:buChar char="§"/>
            </a:pPr>
            <a:r>
              <a:rPr lang="hr-HR" sz="2200" dirty="0" smtClean="0">
                <a:latin typeface="Baskerville Old Face" pitchFamily="18" charset="0"/>
              </a:rPr>
              <a:t>Klijent si sam zadaje zadaću</a:t>
            </a:r>
          </a:p>
          <a:p>
            <a:pPr lvl="1">
              <a:buFont typeface="Wingdings" pitchFamily="2" charset="2"/>
              <a:buChar char="§"/>
            </a:pPr>
            <a:r>
              <a:rPr lang="hr-HR" sz="2200" dirty="0" smtClean="0">
                <a:latin typeface="Baskerville Old Face" pitchFamily="18" charset="0"/>
              </a:rPr>
              <a:t>Manji i/ili kraćih zadataka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72200" cy="639762"/>
          </a:xfrm>
        </p:spPr>
        <p:txBody>
          <a:bodyPr>
            <a:no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PROBLEMI U TERAPIJI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sz="2600" dirty="0" smtClean="0">
                <a:latin typeface="Baskerville Old Face" pitchFamily="18" charset="0"/>
              </a:rPr>
              <a:t>  Samokritičnost zbog depresije</a:t>
            </a:r>
            <a:endParaRPr lang="hr-HR" sz="2200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hr-HR" dirty="0" smtClean="0">
                <a:latin typeface="Baskerville Old Face" pitchFamily="18" charset="0"/>
              </a:rPr>
              <a:t>“</a:t>
            </a:r>
            <a:r>
              <a:rPr lang="hr-HR" sz="2200" i="1" dirty="0" smtClean="0">
                <a:latin typeface="Baskerville Old Face" pitchFamily="18" charset="0"/>
              </a:rPr>
              <a:t>Ne bih smio biti depresivan</a:t>
            </a:r>
            <a:r>
              <a:rPr lang="hr-HR" sz="2200" dirty="0" smtClean="0">
                <a:latin typeface="Baskerville Old Face" pitchFamily="18" charset="0"/>
              </a:rPr>
              <a:t>”</a:t>
            </a:r>
          </a:p>
          <a:p>
            <a:pPr lvl="1">
              <a:buFont typeface="Wingdings" pitchFamily="2" charset="2"/>
              <a:buChar char="§"/>
            </a:pPr>
            <a:r>
              <a:rPr lang="hr-HR" sz="2200" dirty="0" err="1" smtClean="0">
                <a:latin typeface="Baskerville Old Face" pitchFamily="18" charset="0"/>
              </a:rPr>
              <a:t>Psihoedukacija</a:t>
            </a:r>
            <a:endParaRPr lang="hr-HR" sz="2200" dirty="0" smtClean="0">
              <a:latin typeface="Baskerville Old Face" pitchFamily="18" charset="0"/>
            </a:endParaRPr>
          </a:p>
          <a:p>
            <a:pPr lvl="1"/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600" dirty="0" smtClean="0">
                <a:latin typeface="Baskerville Old Face" pitchFamily="18" charset="0"/>
              </a:rPr>
              <a:t>   Opća samokritičnost</a:t>
            </a:r>
          </a:p>
          <a:p>
            <a:pPr lvl="1">
              <a:buFont typeface="Wingdings" pitchFamily="2" charset="2"/>
              <a:buChar char="§"/>
            </a:pPr>
            <a:r>
              <a:rPr lang="hr-HR" i="1" dirty="0" smtClean="0">
                <a:latin typeface="Baskerville Old Face" pitchFamily="18" charset="0"/>
              </a:rPr>
              <a:t>“</a:t>
            </a:r>
            <a:r>
              <a:rPr lang="hr-HR" sz="2200" i="1" dirty="0" smtClean="0">
                <a:latin typeface="Baskerville Old Face" pitchFamily="18" charset="0"/>
              </a:rPr>
              <a:t>Ja sam gubitnik”</a:t>
            </a:r>
          </a:p>
          <a:p>
            <a:pPr lvl="1">
              <a:buFont typeface="Wingdings" pitchFamily="2" charset="2"/>
              <a:buChar char="§"/>
            </a:pPr>
            <a:r>
              <a:rPr lang="hr-HR" sz="2200" dirty="0" smtClean="0">
                <a:latin typeface="Baskerville Old Face" pitchFamily="18" charset="0"/>
              </a:rPr>
              <a:t>Identificirati primjere samokritičnog mišljenja, posljedice i alternative</a:t>
            </a:r>
          </a:p>
          <a:p>
            <a:pPr lvl="1"/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600" dirty="0" smtClean="0">
                <a:latin typeface="Baskerville Old Face" pitchFamily="18" charset="0"/>
              </a:rPr>
              <a:t>   Strah od pogrešaka, neodlučnost</a:t>
            </a:r>
          </a:p>
          <a:p>
            <a:pPr lvl="1">
              <a:buFont typeface="Wingdings" pitchFamily="2" charset="2"/>
              <a:buChar char="§"/>
            </a:pPr>
            <a:r>
              <a:rPr lang="hr-HR" sz="2200" dirty="0" smtClean="0">
                <a:latin typeface="Baskerville Old Face" pitchFamily="18" charset="0"/>
              </a:rPr>
              <a:t>Psihoedukacija, usmjeravanje klijenta</a:t>
            </a:r>
          </a:p>
          <a:p>
            <a:pPr lvl="1"/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600" dirty="0" smtClean="0">
                <a:latin typeface="Baskerville Old Face" pitchFamily="18" charset="0"/>
              </a:rPr>
              <a:t>   Vjerovanja da ruminacije pomažu u rješavanju problema</a:t>
            </a:r>
            <a:endParaRPr lang="hr-HR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hr-HR" sz="2200" dirty="0" smtClean="0">
                <a:latin typeface="Baskerville Old Face" pitchFamily="18" charset="0"/>
              </a:rPr>
              <a:t>Ispitivanje prirode ruminacije i alternativa</a:t>
            </a:r>
            <a:endParaRPr lang="hr-HR" sz="2200" dirty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65906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5562600"/>
          </a:xfrm>
        </p:spPr>
        <p:txBody>
          <a:bodyPr/>
          <a:lstStyle/>
          <a:p>
            <a:pPr>
              <a:buNone/>
            </a:pPr>
            <a:r>
              <a:rPr lang="hr-HR" dirty="0" smtClean="0">
                <a:latin typeface="Baskerville Old Face" pitchFamily="18" charset="0"/>
              </a:rPr>
              <a:t>Literatura: </a:t>
            </a:r>
            <a:r>
              <a:rPr lang="hr-HR" sz="2400" dirty="0" err="1" smtClean="0">
                <a:latin typeface="Baskerville Old Face" pitchFamily="18" charset="0"/>
              </a:rPr>
              <a:t>Leahy</a:t>
            </a:r>
            <a:r>
              <a:rPr lang="hr-HR" sz="2400" dirty="0" smtClean="0">
                <a:latin typeface="Baskerville Old Face" pitchFamily="18" charset="0"/>
              </a:rPr>
              <a:t>, R. L., </a:t>
            </a:r>
            <a:r>
              <a:rPr lang="hr-HR" sz="2400" dirty="0" err="1" smtClean="0">
                <a:latin typeface="Baskerville Old Face" pitchFamily="18" charset="0"/>
              </a:rPr>
              <a:t>Holland</a:t>
            </a:r>
            <a:r>
              <a:rPr lang="hr-HR" sz="2400" dirty="0" smtClean="0">
                <a:latin typeface="Baskerville Old Face" pitchFamily="18" charset="0"/>
              </a:rPr>
              <a:t>, S. J. i </a:t>
            </a:r>
            <a:r>
              <a:rPr lang="hr-HR" sz="2400" dirty="0" err="1" smtClean="0">
                <a:latin typeface="Baskerville Old Face" pitchFamily="18" charset="0"/>
              </a:rPr>
              <a:t>McGinn</a:t>
            </a:r>
            <a:r>
              <a:rPr lang="hr-HR" sz="2400" dirty="0" smtClean="0">
                <a:latin typeface="Baskerville Old Face" pitchFamily="18" charset="0"/>
              </a:rPr>
              <a:t>, L. K. (2014). Planovi tretmana i intervencije za depresiju i anksiozne poremećaje.  Jastrebarsko: Naklada Slap.</a:t>
            </a:r>
          </a:p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							</a:t>
            </a:r>
          </a:p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							</a:t>
            </a:r>
          </a:p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							</a:t>
            </a: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							Hvala na pažnji! </a:t>
            </a:r>
            <a:r>
              <a:rPr lang="hr-HR" sz="2400" dirty="0" smtClean="0">
                <a:latin typeface="Baskerville Old Face" pitchFamily="18" charset="0"/>
                <a:sym typeface="Wingdings" pitchFamily="2" charset="2"/>
              </a:rPr>
              <a:t></a:t>
            </a:r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endParaRPr lang="hr-HR" dirty="0">
              <a:latin typeface="Baskerville Old Face" pitchFamily="18" charset="0"/>
            </a:endParaRPr>
          </a:p>
        </p:txBody>
      </p:sp>
      <p:pic>
        <p:nvPicPr>
          <p:cNvPr id="4" name="Slika 3" descr="i-am-not-f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2819400"/>
            <a:ext cx="657225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5440363"/>
          </a:xfrm>
        </p:spPr>
        <p:txBody>
          <a:bodyPr/>
          <a:lstStyle/>
          <a:p>
            <a:endParaRPr lang="hr-HR" sz="2400" dirty="0" smtClean="0"/>
          </a:p>
          <a:p>
            <a:pPr algn="ctr">
              <a:buNone/>
            </a:pPr>
            <a:r>
              <a:rPr lang="hr-HR" sz="2400" dirty="0" smtClean="0">
                <a:latin typeface="Baskerville Old Face" pitchFamily="18" charset="0"/>
              </a:rPr>
              <a:t>OSTALI SIMPTOMI:</a:t>
            </a:r>
          </a:p>
          <a:p>
            <a:pPr algn="r"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 algn="r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 Ponavljajuća razmišljanja o smrti ili suicidu</a:t>
            </a:r>
          </a:p>
          <a:p>
            <a:pPr algn="r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Umor</a:t>
            </a:r>
          </a:p>
          <a:p>
            <a:pPr algn="r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Osjećaj krivnje i bezvrijednosti</a:t>
            </a:r>
          </a:p>
          <a:p>
            <a:pPr algn="r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Manjak koncentracije</a:t>
            </a:r>
          </a:p>
          <a:p>
            <a:pPr algn="r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Gubitak/ dobivanje na tjelesnoj težini</a:t>
            </a:r>
          </a:p>
          <a:p>
            <a:pPr algn="r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Nesanica/ hipersomnija</a:t>
            </a:r>
          </a:p>
          <a:p>
            <a:pPr algn="r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Neodlučnost</a:t>
            </a:r>
          </a:p>
          <a:p>
            <a:pPr algn="r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Psihomotorička retardacija/ agitacija</a:t>
            </a:r>
          </a:p>
          <a:p>
            <a:pPr algn="r">
              <a:buFont typeface="Wingdings" pitchFamily="2" charset="2"/>
              <a:buChar char="§"/>
            </a:pPr>
            <a:endParaRPr lang="hr-HR" sz="2000" dirty="0" smtClean="0">
              <a:latin typeface="Baskerville Old Face" pitchFamily="18" charset="0"/>
            </a:endParaRPr>
          </a:p>
          <a:p>
            <a:pPr algn="r"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Barem 5 simptoma mora biti prisutno </a:t>
            </a:r>
            <a:endParaRPr lang="hr-HR" sz="2000" dirty="0">
              <a:latin typeface="Baskerville Old Face" pitchFamily="18" charset="0"/>
            </a:endParaRPr>
          </a:p>
        </p:txBody>
      </p:sp>
      <p:pic>
        <p:nvPicPr>
          <p:cNvPr id="5" name="Slika 4" descr="depr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2514600"/>
            <a:ext cx="4114800" cy="31436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25 % žena i 12% muškaraca - simptomi velike depresivne epizode tijekom života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Najveći rizik:  18-44  god.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Najmanji rizik: iznad 60 god.</a:t>
            </a:r>
          </a:p>
          <a:p>
            <a:pPr>
              <a:buNone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15% teže depresivnih – suicid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Više pokušaja suicida – žene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Više izvršenih suicida – muškarci</a:t>
            </a:r>
          </a:p>
          <a:p>
            <a:pPr>
              <a:buNone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Najveći rizik: - rastavljeni i udovci</a:t>
            </a:r>
          </a:p>
          <a:p>
            <a:pPr>
              <a:buNone/>
            </a:pPr>
            <a:r>
              <a:rPr lang="hr-HR" sz="2000" dirty="0" smtClean="0">
                <a:latin typeface="Baskerville Old Face" pitchFamily="18" charset="0"/>
              </a:rPr>
              <a:t>		 - život u gradu, povijest u obitelji,  				samoozljeđivanje, manjak socijalnih veza</a:t>
            </a:r>
          </a:p>
          <a:p>
            <a:pPr>
              <a:buFont typeface="Wingdings" pitchFamily="2" charset="2"/>
              <a:buChar char="§"/>
            </a:pPr>
            <a:r>
              <a:rPr lang="hr-HR" sz="2000" dirty="0" smtClean="0">
                <a:latin typeface="Baskerville Old Face" pitchFamily="18" charset="0"/>
              </a:rPr>
              <a:t>Najmanji rizik: samci i oni u stabilnom partnerskom odnosu</a:t>
            </a:r>
            <a:endParaRPr lang="hr-HR" sz="1600" dirty="0" smtClean="0">
              <a:latin typeface="Baskerville Old Face" pitchFamily="18" charset="0"/>
            </a:endParaRPr>
          </a:p>
          <a:p>
            <a:pPr>
              <a:buNone/>
            </a:pPr>
            <a:endParaRPr lang="hr-HR" sz="2400" dirty="0" smtClean="0"/>
          </a:p>
          <a:p>
            <a:pPr>
              <a:buFontTx/>
              <a:buChar char="-"/>
            </a:pP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5562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Visoki komorbiditet:</a:t>
            </a:r>
          </a:p>
          <a:p>
            <a:pPr>
              <a:buFontTx/>
              <a:buChar char="-"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Aksiozni poremećaji, PTSP, poremećaj ličnosti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Bračni problemi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Invaliditet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Fizička bolest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Gubitak posla i statusa</a:t>
            </a:r>
          </a:p>
          <a:p>
            <a:pPr>
              <a:buNone/>
            </a:pPr>
            <a:endParaRPr lang="hr-HR" sz="20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hr-HR" sz="2400" dirty="0" smtClean="0">
                <a:latin typeface="Baskerville Old Face" pitchFamily="18" charset="0"/>
              </a:rPr>
              <a:t>Diferencijalna dijagnoza: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Demencija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Shizofrenija s negativnim simptomima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 PTSP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 Poremećaj prilagodbe i žalovanja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 Endokrinološki poremećaji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 Neurološke bolesti</a:t>
            </a:r>
          </a:p>
          <a:p>
            <a:pPr>
              <a:buFont typeface="Wingdings" pitchFamily="2" charset="2"/>
              <a:buChar char="§"/>
            </a:pPr>
            <a:r>
              <a:rPr lang="hr-HR" sz="1800" dirty="0" smtClean="0">
                <a:latin typeface="Baskerville Old Face" pitchFamily="18" charset="0"/>
              </a:rPr>
              <a:t> Zloupotreba </a:t>
            </a:r>
            <a:r>
              <a:rPr lang="hr-HR" sz="1800" dirty="0" err="1" smtClean="0">
                <a:latin typeface="Baskerville Old Face" pitchFamily="18" charset="0"/>
              </a:rPr>
              <a:t>psihoaktivnih</a:t>
            </a:r>
            <a:r>
              <a:rPr lang="hr-HR" sz="1800" dirty="0" smtClean="0">
                <a:latin typeface="Baskerville Old Face" pitchFamily="18" charset="0"/>
              </a:rPr>
              <a:t> tvari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4495800" cy="951706"/>
          </a:xfrm>
        </p:spPr>
        <p:txBody>
          <a:bodyPr>
            <a:normAutofit/>
          </a:bodyPr>
          <a:lstStyle/>
          <a:p>
            <a:r>
              <a:rPr lang="hr-HR" sz="3600" dirty="0" smtClean="0">
                <a:latin typeface="Baskerville Old Face" pitchFamily="18" charset="0"/>
              </a:rPr>
              <a:t>BKT DEPRESIJE</a:t>
            </a:r>
            <a:endParaRPr lang="hr-HR" sz="3600" dirty="0">
              <a:latin typeface="Baskerville Old Face" pitchFamily="18" charset="0"/>
            </a:endParaRPr>
          </a:p>
        </p:txBody>
      </p:sp>
      <p:pic>
        <p:nvPicPr>
          <p:cNvPr id="4" name="Rezervirano mjesto sadržaja 3" descr="depr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676400"/>
            <a:ext cx="8128000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0706"/>
          </a:xfrm>
        </p:spPr>
        <p:txBody>
          <a:bodyPr>
            <a:noAutofit/>
          </a:bodyPr>
          <a:lstStyle/>
          <a:p>
            <a:pPr algn="ctr"/>
            <a:r>
              <a:rPr lang="hr-HR" sz="3200" dirty="0" err="1" smtClean="0">
                <a:latin typeface="Baskerville Old Face" pitchFamily="18" charset="0"/>
              </a:rPr>
              <a:t>Beckov</a:t>
            </a:r>
            <a:r>
              <a:rPr lang="hr-HR" sz="3200" dirty="0" smtClean="0">
                <a:latin typeface="Baskerville Old Face" pitchFamily="18" charset="0"/>
              </a:rPr>
              <a:t> model depresije</a:t>
            </a:r>
            <a:endParaRPr lang="hr-HR" sz="3200" dirty="0">
              <a:latin typeface="Baskerville Old Face" pitchFamily="18" charset="0"/>
            </a:endParaRPr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452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sz="1600" dirty="0" smtClean="0">
                <a:latin typeface="Baskerville Old Face" pitchFamily="18" charset="0"/>
              </a:rPr>
              <a:t>RANA ISKUSTVA</a:t>
            </a:r>
          </a:p>
          <a:p>
            <a:pPr algn="ctr">
              <a:buNone/>
            </a:pPr>
            <a:r>
              <a:rPr lang="hr-HR" sz="1600" dirty="0" smtClean="0">
                <a:latin typeface="Baskerville Old Face" pitchFamily="18" charset="0"/>
              </a:rPr>
              <a:t>(sramežljivost, ismijavanje, zlostavljanje)</a:t>
            </a:r>
          </a:p>
          <a:p>
            <a:pPr algn="ctr">
              <a:buNone/>
            </a:pPr>
            <a:endParaRPr lang="hr-HR" sz="1600" dirty="0" smtClean="0">
              <a:latin typeface="Baskerville Old Face" pitchFamily="18" charset="0"/>
            </a:endParaRPr>
          </a:p>
          <a:p>
            <a:pPr algn="ctr">
              <a:buNone/>
            </a:pPr>
            <a:r>
              <a:rPr lang="hr-HR" sz="1600" dirty="0" smtClean="0">
                <a:latin typeface="Baskerville Old Face" pitchFamily="18" charset="0"/>
              </a:rPr>
              <a:t>RAZVOJ DISFUNKCIONALNIH PRETPOSTAVKI</a:t>
            </a:r>
          </a:p>
          <a:p>
            <a:pPr algn="ctr">
              <a:buNone/>
            </a:pPr>
            <a:r>
              <a:rPr lang="hr-HR" sz="1600" dirty="0" smtClean="0">
                <a:latin typeface="Baskerville Old Face" pitchFamily="18" charset="0"/>
              </a:rPr>
              <a:t>(</a:t>
            </a:r>
            <a:r>
              <a:rPr lang="hr-HR" sz="1600" i="1" dirty="0" smtClean="0">
                <a:latin typeface="Baskerville Old Face" pitchFamily="18" charset="0"/>
              </a:rPr>
              <a:t>Drugi su bolji/pametniji/bistriji od mene</a:t>
            </a:r>
            <a:r>
              <a:rPr lang="hr-HR" sz="1600" dirty="0" smtClean="0">
                <a:latin typeface="Baskerville Old Face" pitchFamily="18" charset="0"/>
              </a:rPr>
              <a:t>)</a:t>
            </a:r>
          </a:p>
          <a:p>
            <a:pPr algn="ctr">
              <a:buNone/>
            </a:pPr>
            <a:endParaRPr lang="hr-HR" sz="1600" dirty="0" smtClean="0">
              <a:latin typeface="Baskerville Old Face" pitchFamily="18" charset="0"/>
            </a:endParaRPr>
          </a:p>
          <a:p>
            <a:pPr algn="ctr">
              <a:buNone/>
            </a:pPr>
            <a:r>
              <a:rPr lang="hr-HR" sz="1600" dirty="0" smtClean="0">
                <a:latin typeface="Baskerville Old Face" pitchFamily="18" charset="0"/>
              </a:rPr>
              <a:t>KRITIČNI DOGAĐAJ</a:t>
            </a:r>
          </a:p>
          <a:p>
            <a:pPr algn="ctr">
              <a:buNone/>
            </a:pPr>
            <a:r>
              <a:rPr lang="hr-HR" sz="1600" dirty="0" smtClean="0">
                <a:latin typeface="Baskerville Old Face" pitchFamily="18" charset="0"/>
              </a:rPr>
              <a:t>(kad smo se osjećali jako anksiozno/ osramotili smo se pred drugima)</a:t>
            </a:r>
          </a:p>
          <a:p>
            <a:pPr algn="ctr">
              <a:buNone/>
            </a:pPr>
            <a:endParaRPr lang="hr-HR" sz="1600" dirty="0" smtClean="0">
              <a:latin typeface="Baskerville Old Face" pitchFamily="18" charset="0"/>
            </a:endParaRPr>
          </a:p>
          <a:p>
            <a:pPr algn="ctr">
              <a:buNone/>
            </a:pPr>
            <a:r>
              <a:rPr lang="hr-HR" sz="1600" dirty="0" smtClean="0">
                <a:latin typeface="Baskerville Old Face" pitchFamily="18" charset="0"/>
              </a:rPr>
              <a:t>NEGATIVNE AUTOMATSKE MISLI</a:t>
            </a:r>
          </a:p>
          <a:p>
            <a:pPr algn="ctr">
              <a:buNone/>
            </a:pPr>
            <a:r>
              <a:rPr lang="hr-HR" sz="1600" dirty="0" smtClean="0">
                <a:latin typeface="Baskerville Old Face" pitchFamily="18" charset="0"/>
              </a:rPr>
              <a:t>(</a:t>
            </a:r>
            <a:r>
              <a:rPr lang="hr-HR" sz="1600" i="1" dirty="0" smtClean="0">
                <a:latin typeface="Baskerville Old Face" pitchFamily="18" charset="0"/>
              </a:rPr>
              <a:t>Ponovno ću napraviti budalu od sebe</a:t>
            </a:r>
            <a:r>
              <a:rPr lang="hr-HR" sz="1600" dirty="0" smtClean="0">
                <a:latin typeface="Baskerville Old Face" pitchFamily="18" charset="0"/>
              </a:rPr>
              <a:t>)</a:t>
            </a:r>
          </a:p>
          <a:p>
            <a:pPr algn="ctr">
              <a:buNone/>
            </a:pPr>
            <a:endParaRPr lang="hr-HR" sz="1400" dirty="0" smtClean="0">
              <a:latin typeface="Baskerville Old Face" pitchFamily="18" charset="0"/>
            </a:endParaRPr>
          </a:p>
          <a:p>
            <a:pPr algn="ctr">
              <a:buNone/>
            </a:pPr>
            <a:endParaRPr lang="hr-HR" sz="1400" dirty="0" smtClean="0">
              <a:latin typeface="Baskerville Old Face" pitchFamily="18" charset="0"/>
            </a:endParaRPr>
          </a:p>
        </p:txBody>
      </p:sp>
      <p:sp>
        <p:nvSpPr>
          <p:cNvPr id="8" name="Strelica dolje 7"/>
          <p:cNvSpPr/>
          <p:nvPr/>
        </p:nvSpPr>
        <p:spPr>
          <a:xfrm>
            <a:off x="4572000" y="12954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Strelica dolje 11"/>
          <p:cNvSpPr/>
          <p:nvPr/>
        </p:nvSpPr>
        <p:spPr>
          <a:xfrm>
            <a:off x="4572000" y="22098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Strelica dolje 12"/>
          <p:cNvSpPr/>
          <p:nvPr/>
        </p:nvSpPr>
        <p:spPr>
          <a:xfrm>
            <a:off x="4572000" y="30480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Strelica dolje 21"/>
          <p:cNvSpPr/>
          <p:nvPr/>
        </p:nvSpPr>
        <p:spPr>
          <a:xfrm>
            <a:off x="4572000" y="39624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graphicFrame>
        <p:nvGraphicFramePr>
          <p:cNvPr id="23" name="Dijagram 22"/>
          <p:cNvGraphicFramePr/>
          <p:nvPr/>
        </p:nvGraphicFramePr>
        <p:xfrm>
          <a:off x="1447800" y="4267200"/>
          <a:ext cx="6400800" cy="248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70706"/>
          </a:xfrm>
        </p:spPr>
        <p:txBody>
          <a:bodyPr>
            <a:noAutofit/>
          </a:bodyPr>
          <a:lstStyle/>
          <a:p>
            <a:r>
              <a:rPr lang="hr-HR" sz="3200" dirty="0" err="1" smtClean="0">
                <a:latin typeface="Baskerville Old Face" pitchFamily="18" charset="0"/>
              </a:rPr>
              <a:t>Beckova</a:t>
            </a:r>
            <a:r>
              <a:rPr lang="hr-HR" sz="3200" dirty="0" smtClean="0">
                <a:latin typeface="Baskerville Old Face" pitchFamily="18" charset="0"/>
              </a:rPr>
              <a:t> kognitivna trijada</a:t>
            </a:r>
            <a:endParaRPr lang="hr-HR" sz="3200" dirty="0">
              <a:latin typeface="Baskerville Old Face" pitchFamily="18" charset="0"/>
            </a:endParaRPr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3733800"/>
          </a:xfrm>
        </p:spPr>
        <p:txBody>
          <a:bodyPr/>
          <a:lstStyle/>
          <a:p>
            <a:pPr marL="578358" indent="-514350">
              <a:buFont typeface="Wingdings" pitchFamily="2" charset="2"/>
              <a:buChar char="§"/>
            </a:pPr>
            <a:r>
              <a:rPr lang="hr-HR" dirty="0" smtClean="0">
                <a:latin typeface="Baskerville Old Face" pitchFamily="18" charset="0"/>
              </a:rPr>
              <a:t> </a:t>
            </a:r>
            <a:r>
              <a:rPr lang="hr-HR" sz="2400" dirty="0" smtClean="0">
                <a:latin typeface="Baskerville Old Face" pitchFamily="18" charset="0"/>
              </a:rPr>
              <a:t>Negativna percepcija sebe</a:t>
            </a:r>
          </a:p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 Negativna interpretacija događaja</a:t>
            </a:r>
          </a:p>
          <a:p>
            <a:pPr>
              <a:buNone/>
            </a:pPr>
            <a:endParaRPr lang="hr-HR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400" dirty="0" smtClean="0">
                <a:latin typeface="Baskerville Old Face" pitchFamily="18" charset="0"/>
              </a:rPr>
              <a:t>  Negativno viđenje budućnosti</a:t>
            </a:r>
            <a:endParaRPr lang="hr-HR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hr-HR" sz="3600" dirty="0" smtClean="0">
                <a:latin typeface="Baskerville Old Face" pitchFamily="18" charset="0"/>
              </a:rPr>
              <a:t>TRETMAN</a:t>
            </a:r>
            <a:r>
              <a:rPr lang="hr-HR" dirty="0" smtClean="0">
                <a:latin typeface="Baskerville Old Face" pitchFamily="18" charset="0"/>
              </a:rPr>
              <a:t> </a:t>
            </a:r>
            <a:r>
              <a:rPr lang="hr-HR" sz="3600" dirty="0" smtClean="0">
                <a:latin typeface="Baskerville Old Face" pitchFamily="18" charset="0"/>
              </a:rPr>
              <a:t>DEPRESIJE</a:t>
            </a:r>
            <a:endParaRPr lang="hr-HR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hr-HR" dirty="0" smtClean="0">
                <a:latin typeface="Baskerville Old Face" pitchFamily="18" charset="0"/>
                <a:cs typeface="Arial" pitchFamily="34" charset="0"/>
              </a:rPr>
              <a:t>Procjena</a:t>
            </a:r>
          </a:p>
          <a:p>
            <a:pPr lvl="1">
              <a:buFont typeface="Wingdings" pitchFamily="2" charset="2"/>
              <a:buChar char="§"/>
            </a:pPr>
            <a:r>
              <a:rPr lang="hr-HR" dirty="0" smtClean="0">
                <a:latin typeface="Baskerville Old Face" pitchFamily="18" charset="0"/>
                <a:cs typeface="Arial" pitchFamily="34" charset="0"/>
              </a:rPr>
              <a:t>Testovi i klinički intervju</a:t>
            </a:r>
          </a:p>
          <a:p>
            <a:pPr lvl="1">
              <a:buFont typeface="Wingdings" pitchFamily="2" charset="2"/>
              <a:buChar char="§"/>
            </a:pPr>
            <a:r>
              <a:rPr lang="hr-HR" dirty="0" smtClean="0">
                <a:latin typeface="Baskerville Old Face" pitchFamily="18" charset="0"/>
                <a:cs typeface="Arial" pitchFamily="34" charset="0"/>
              </a:rPr>
              <a:t>Evaluacija rizika od samoubojstva</a:t>
            </a:r>
          </a:p>
          <a:p>
            <a:pPr lvl="1">
              <a:buFont typeface="Wingdings" pitchFamily="2" charset="2"/>
              <a:buChar char="§"/>
            </a:pPr>
            <a:r>
              <a:rPr lang="hr-HR" dirty="0" smtClean="0">
                <a:latin typeface="Baskerville Old Face" pitchFamily="18" charset="0"/>
                <a:cs typeface="Arial" pitchFamily="34" charset="0"/>
              </a:rPr>
              <a:t>Razmatranje lijekova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>
                <a:latin typeface="Baskerville Old Face" pitchFamily="18" charset="0"/>
                <a:cs typeface="Arial" pitchFamily="34" charset="0"/>
              </a:rPr>
              <a:t>Upoznavanje s tretmanom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>
                <a:latin typeface="Baskerville Old Face" pitchFamily="18" charset="0"/>
                <a:cs typeface="Arial" pitchFamily="34" charset="0"/>
              </a:rPr>
              <a:t>Utvrđivanje ciljeva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>
                <a:latin typeface="Baskerville Old Face" pitchFamily="18" charset="0"/>
                <a:cs typeface="Arial" pitchFamily="34" charset="0"/>
              </a:rPr>
              <a:t>Bihevioralna aktivacija i druge bihevioralne intervencije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>
                <a:latin typeface="Baskerville Old Face" pitchFamily="18" charset="0"/>
                <a:cs typeface="Arial" pitchFamily="34" charset="0"/>
              </a:rPr>
              <a:t>Kognitivne intervencije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>
                <a:latin typeface="Baskerville Old Face" pitchFamily="18" charset="0"/>
                <a:cs typeface="Arial" pitchFamily="34" charset="0"/>
              </a:rPr>
              <a:t>Cijepljenje (inokulacija) protiv budućih depresivnih epizoda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>
                <a:latin typeface="Baskerville Old Face" pitchFamily="18" charset="0"/>
                <a:cs typeface="Arial" pitchFamily="34" charset="0"/>
              </a:rPr>
              <a:t>Završavanje tretmana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>
                <a:latin typeface="Baskerville Old Face" pitchFamily="18" charset="0"/>
                <a:cs typeface="Arial" pitchFamily="34" charset="0"/>
              </a:rPr>
              <a:t>Tretman ojačavanja</a:t>
            </a:r>
            <a:endParaRPr lang="en-US" dirty="0" smtClean="0">
              <a:latin typeface="Baskerville Old Face" pitchFamily="18" charset="0"/>
              <a:cs typeface="Arial" pitchFamily="34" charset="0"/>
            </a:endParaRPr>
          </a:p>
          <a:p>
            <a:endParaRPr lang="hr-H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duševljenje">
  <a:themeElements>
    <a:clrScheme name="Oduševljenj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duševljenj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duševljenj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1653</TotalTime>
  <Words>1104</Words>
  <Application>Microsoft Office PowerPoint</Application>
  <PresentationFormat>Prikaz na zaslonu (4:3)</PresentationFormat>
  <Paragraphs>321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28</vt:i4>
      </vt:variant>
    </vt:vector>
  </HeadingPairs>
  <TitlesOfParts>
    <vt:vector size="29" baseType="lpstr">
      <vt:lpstr>Oduševljenje</vt:lpstr>
      <vt:lpstr>BIHEVIORALNO KOGNITIVNI TRETMAN DEPRESIJE</vt:lpstr>
      <vt:lpstr>Slajd 2</vt:lpstr>
      <vt:lpstr>Slajd 3</vt:lpstr>
      <vt:lpstr>Slajd 4</vt:lpstr>
      <vt:lpstr>Slajd 5</vt:lpstr>
      <vt:lpstr>BKT DEPRESIJE</vt:lpstr>
      <vt:lpstr>Beckov model depresije</vt:lpstr>
      <vt:lpstr>Beckova kognitivna trijada</vt:lpstr>
      <vt:lpstr>TRETMAN DEPRESIJE</vt:lpstr>
      <vt:lpstr>PROCJENA</vt:lpstr>
      <vt:lpstr>PROCJENA</vt:lpstr>
      <vt:lpstr>PROCJENA</vt:lpstr>
      <vt:lpstr>PROCJENA</vt:lpstr>
      <vt:lpstr>UPOZNAVANJE S TRETMANOM</vt:lpstr>
      <vt:lpstr>UTVRĐIVANJE CILJEVA</vt:lpstr>
      <vt:lpstr>BIHEVIORALNA AKTIVACIJA</vt:lpstr>
      <vt:lpstr>BIHEVIORALNA AKTIVACIJA</vt:lpstr>
      <vt:lpstr>BIHEVIORALNA AKTIVACIJA</vt:lpstr>
      <vt:lpstr>KOGNITIVNE INTERVENCIJE</vt:lpstr>
      <vt:lpstr>KOGNITIVNA RESTRUKTURACIJA</vt:lpstr>
      <vt:lpstr>KOGNITIVNA RESTRUKTURACIJA</vt:lpstr>
      <vt:lpstr>KOGNITIVNA RESTRUKTURACIJA</vt:lpstr>
      <vt:lpstr>CIJEPLJENJE PROTIV BUDUĆIH    DEPRESIVNIH EPIZODA</vt:lpstr>
      <vt:lpstr>ZAVRŠETAK  TERAPIJE</vt:lpstr>
      <vt:lpstr>TRETMAN OJAČAVANJA</vt:lpstr>
      <vt:lpstr>PROBLEMI U TERAPIJI</vt:lpstr>
      <vt:lpstr>PROBLEMI U TERAPIJI</vt:lpstr>
      <vt:lpstr>Slajd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BIHEVIORALNO KOGNITIVNI TRETMAN DEPRESIJE</dc:title>
  <dc:creator>Nina</dc:creator>
  <cp:lastModifiedBy>User</cp:lastModifiedBy>
  <cp:revision>76</cp:revision>
  <dcterms:created xsi:type="dcterms:W3CDTF">2006-08-16T00:00:00Z</dcterms:created>
  <dcterms:modified xsi:type="dcterms:W3CDTF">2019-02-03T16:04:31Z</dcterms:modified>
</cp:coreProperties>
</file>