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2"/>
  </p:handoutMasterIdLst>
  <p:sldIdLst>
    <p:sldId id="256" r:id="rId2"/>
    <p:sldId id="257" r:id="rId3"/>
    <p:sldId id="259" r:id="rId4"/>
    <p:sldId id="261" r:id="rId5"/>
    <p:sldId id="260" r:id="rId6"/>
    <p:sldId id="262" r:id="rId7"/>
    <p:sldId id="263" r:id="rId8"/>
    <p:sldId id="302" r:id="rId9"/>
    <p:sldId id="266" r:id="rId10"/>
    <p:sldId id="264" r:id="rId11"/>
    <p:sldId id="294" r:id="rId12"/>
    <p:sldId id="301" r:id="rId13"/>
    <p:sldId id="295" r:id="rId14"/>
    <p:sldId id="270" r:id="rId15"/>
    <p:sldId id="298" r:id="rId16"/>
    <p:sldId id="272" r:id="rId17"/>
    <p:sldId id="274" r:id="rId18"/>
    <p:sldId id="275" r:id="rId19"/>
    <p:sldId id="276" r:id="rId20"/>
    <p:sldId id="277" r:id="rId21"/>
    <p:sldId id="278" r:id="rId22"/>
    <p:sldId id="279" r:id="rId23"/>
    <p:sldId id="299" r:id="rId24"/>
    <p:sldId id="282" r:id="rId25"/>
    <p:sldId id="283" r:id="rId26"/>
    <p:sldId id="286" r:id="rId27"/>
    <p:sldId id="287" r:id="rId28"/>
    <p:sldId id="288" r:id="rId29"/>
    <p:sldId id="292" r:id="rId30"/>
    <p:sldId id="300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F5F5F5"/>
    <a:srgbClr val="F9F9F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718" autoAdjust="0"/>
  </p:normalViewPr>
  <p:slideViewPr>
    <p:cSldViewPr>
      <p:cViewPr>
        <p:scale>
          <a:sx n="70" d="100"/>
          <a:sy n="70" d="100"/>
        </p:scale>
        <p:origin x="-139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5091F5-317F-41CD-B0A6-473D624D18EF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7D9CE1-4E11-4C37-82B8-93D383A634B8}">
      <dgm:prSet phldrT="[Text]" custT="1"/>
      <dgm:spPr/>
      <dgm:t>
        <a:bodyPr/>
        <a:lstStyle/>
        <a:p>
          <a:endParaRPr lang="en-US" sz="1800" dirty="0"/>
        </a:p>
      </dgm:t>
    </dgm:pt>
    <dgm:pt modelId="{BECC4C04-8E4E-4C30-9272-AAEC4FD0FE1C}" type="parTrans" cxnId="{381D3D41-4B47-4CE2-AA04-1F6BB0462179}">
      <dgm:prSet/>
      <dgm:spPr/>
      <dgm:t>
        <a:bodyPr/>
        <a:lstStyle/>
        <a:p>
          <a:endParaRPr lang="en-US"/>
        </a:p>
      </dgm:t>
    </dgm:pt>
    <dgm:pt modelId="{F3AAEEFC-ACFD-43A2-AE6A-159A4177A5C8}" type="sibTrans" cxnId="{381D3D41-4B47-4CE2-AA04-1F6BB0462179}">
      <dgm:prSet/>
      <dgm:spPr/>
      <dgm:t>
        <a:bodyPr/>
        <a:lstStyle/>
        <a:p>
          <a:endParaRPr lang="en-US"/>
        </a:p>
      </dgm:t>
    </dgm:pt>
    <dgm:pt modelId="{5E2A55E8-C24E-41CE-A2E6-AB43233C9BD4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.</a:t>
          </a:r>
          <a:endParaRPr lang="en-US" dirty="0">
            <a:solidFill>
              <a:schemeClr val="bg1"/>
            </a:solidFill>
          </a:endParaRPr>
        </a:p>
      </dgm:t>
    </dgm:pt>
    <dgm:pt modelId="{C72E267F-9D19-41DE-9DC7-90EF455EBD20}" type="parTrans" cxnId="{31613F85-40F3-4572-8D18-34B2653ED4B7}">
      <dgm:prSet/>
      <dgm:spPr/>
      <dgm:t>
        <a:bodyPr/>
        <a:lstStyle/>
        <a:p>
          <a:endParaRPr lang="en-US"/>
        </a:p>
      </dgm:t>
    </dgm:pt>
    <dgm:pt modelId="{575B3283-BD30-4B9B-80C4-86041B3B9F7B}" type="sibTrans" cxnId="{31613F85-40F3-4572-8D18-34B2653ED4B7}">
      <dgm:prSet/>
      <dgm:spPr/>
      <dgm:t>
        <a:bodyPr/>
        <a:lstStyle/>
        <a:p>
          <a:endParaRPr lang="en-US"/>
        </a:p>
      </dgm:t>
    </dgm:pt>
    <dgm:pt modelId="{2BC16D3F-4181-4C57-8B18-679DDCD77784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.</a:t>
          </a:r>
          <a:endParaRPr lang="en-US" dirty="0">
            <a:solidFill>
              <a:schemeClr val="bg1"/>
            </a:solidFill>
          </a:endParaRPr>
        </a:p>
      </dgm:t>
    </dgm:pt>
    <dgm:pt modelId="{D5928098-DD94-400F-A50C-921B059FCA4C}" type="parTrans" cxnId="{9F375EB4-6018-43E0-9780-F0F3A4C38914}">
      <dgm:prSet/>
      <dgm:spPr/>
      <dgm:t>
        <a:bodyPr/>
        <a:lstStyle/>
        <a:p>
          <a:endParaRPr lang="en-US"/>
        </a:p>
      </dgm:t>
    </dgm:pt>
    <dgm:pt modelId="{43FDFB8D-27E3-427E-BF0E-DA3A987FDECC}" type="sibTrans" cxnId="{9F375EB4-6018-43E0-9780-F0F3A4C38914}">
      <dgm:prSet/>
      <dgm:spPr/>
      <dgm:t>
        <a:bodyPr/>
        <a:lstStyle/>
        <a:p>
          <a:endParaRPr lang="en-US"/>
        </a:p>
      </dgm:t>
    </dgm:pt>
    <dgm:pt modelId="{BFBA6079-4FBA-4F1D-9F12-73C05CB1F436}">
      <dgm:prSet phldrT="[Text]" custT="1"/>
      <dgm:spPr/>
      <dgm:t>
        <a:bodyPr/>
        <a:lstStyle/>
        <a:p>
          <a:r>
            <a:rPr lang="en-US" sz="1400" dirty="0" err="1" smtClean="0"/>
            <a:t>razmišljanje</a:t>
          </a:r>
          <a:r>
            <a:rPr lang="en-US" sz="1400" dirty="0" smtClean="0"/>
            <a:t> o </a:t>
          </a:r>
        </a:p>
        <a:p>
          <a:r>
            <a:rPr lang="en-US" sz="1400" dirty="0" err="1" smtClean="0"/>
            <a:t>izlasku</a:t>
          </a:r>
          <a:r>
            <a:rPr lang="en-US" sz="1400" dirty="0" smtClean="0"/>
            <a:t> </a:t>
          </a:r>
          <a:r>
            <a:rPr lang="en-US" sz="1400" dirty="0" err="1" smtClean="0"/>
            <a:t>iz</a:t>
          </a:r>
          <a:r>
            <a:rPr lang="en-US" sz="1400" dirty="0" smtClean="0"/>
            <a:t> </a:t>
          </a:r>
          <a:r>
            <a:rPr lang="en-US" sz="1400" dirty="0" err="1" smtClean="0"/>
            <a:t>kuće</a:t>
          </a:r>
          <a:endParaRPr lang="en-US" sz="1400" dirty="0"/>
        </a:p>
      </dgm:t>
    </dgm:pt>
    <dgm:pt modelId="{BA0F681D-88EB-4067-823F-6A4A70A43FEF}" type="parTrans" cxnId="{15B2F24F-1CFE-4533-B48C-4FD405950FD5}">
      <dgm:prSet/>
      <dgm:spPr/>
      <dgm:t>
        <a:bodyPr/>
        <a:lstStyle/>
        <a:p>
          <a:endParaRPr lang="en-US"/>
        </a:p>
      </dgm:t>
    </dgm:pt>
    <dgm:pt modelId="{59914A20-8DFF-4058-A44A-24F1FE00258C}" type="sibTrans" cxnId="{15B2F24F-1CFE-4533-B48C-4FD405950FD5}">
      <dgm:prSet/>
      <dgm:spPr/>
      <dgm:t>
        <a:bodyPr/>
        <a:lstStyle/>
        <a:p>
          <a:endParaRPr lang="en-US"/>
        </a:p>
      </dgm:t>
    </dgm:pt>
    <dgm:pt modelId="{2CA07945-3AB5-4C34-9FA8-5D97789D0A3C}">
      <dgm:prSet phldrT="[Text]"/>
      <dgm:spPr/>
      <dgm:t>
        <a:bodyPr/>
        <a:lstStyle/>
        <a:p>
          <a:r>
            <a:rPr lang="en-US" dirty="0" smtClean="0">
              <a:solidFill>
                <a:srgbClr val="99CCFF"/>
              </a:solidFill>
            </a:rPr>
            <a:t>.</a:t>
          </a:r>
          <a:endParaRPr lang="en-US" dirty="0">
            <a:solidFill>
              <a:srgbClr val="99CCFF"/>
            </a:solidFill>
          </a:endParaRPr>
        </a:p>
      </dgm:t>
    </dgm:pt>
    <dgm:pt modelId="{807138CE-B7ED-4485-B182-E2323EDFA5C1}" type="sibTrans" cxnId="{E9AC5445-B60E-463C-967E-6E79E724389F}">
      <dgm:prSet/>
      <dgm:spPr/>
      <dgm:t>
        <a:bodyPr/>
        <a:lstStyle/>
        <a:p>
          <a:endParaRPr lang="en-US"/>
        </a:p>
      </dgm:t>
    </dgm:pt>
    <dgm:pt modelId="{110EF70E-E612-4360-AE05-0B3F861AAD75}" type="parTrans" cxnId="{E9AC5445-B60E-463C-967E-6E79E724389F}">
      <dgm:prSet/>
      <dgm:spPr/>
      <dgm:t>
        <a:bodyPr/>
        <a:lstStyle/>
        <a:p>
          <a:endParaRPr lang="en-US"/>
        </a:p>
      </dgm:t>
    </dgm:pt>
    <dgm:pt modelId="{FB9A6815-736F-42FC-8538-CAE1555C0E62}" type="pres">
      <dgm:prSet presAssocID="{365091F5-317F-41CD-B0A6-473D624D18E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E46D00-0E9F-49A3-BA81-5DAAD83928BC}" type="pres">
      <dgm:prSet presAssocID="{B67D9CE1-4E11-4C37-82B8-93D383A634B8}" presName="dummy" presStyleCnt="0"/>
      <dgm:spPr/>
    </dgm:pt>
    <dgm:pt modelId="{B3A918A4-DDEE-4389-AE91-149D5EDECE7F}" type="pres">
      <dgm:prSet presAssocID="{B67D9CE1-4E11-4C37-82B8-93D383A634B8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E3150C-90C8-4B38-9FBB-40DFDACE14BD}" type="pres">
      <dgm:prSet presAssocID="{F3AAEEFC-ACFD-43A2-AE6A-159A4177A5C8}" presName="sibTrans" presStyleLbl="node1" presStyleIdx="0" presStyleCnt="5"/>
      <dgm:spPr/>
      <dgm:t>
        <a:bodyPr/>
        <a:lstStyle/>
        <a:p>
          <a:endParaRPr lang="en-US"/>
        </a:p>
      </dgm:t>
    </dgm:pt>
    <dgm:pt modelId="{11415046-10A2-456F-AB25-EB55C268921D}" type="pres">
      <dgm:prSet presAssocID="{2CA07945-3AB5-4C34-9FA8-5D97789D0A3C}" presName="dummy" presStyleCnt="0"/>
      <dgm:spPr/>
    </dgm:pt>
    <dgm:pt modelId="{72AFCCBC-D684-4141-B34F-8D6655D17EB4}" type="pres">
      <dgm:prSet presAssocID="{2CA07945-3AB5-4C34-9FA8-5D97789D0A3C}" presName="node" presStyleLbl="revTx" presStyleIdx="1" presStyleCnt="5" custRadScaleRad="111564" custRadScaleInc="475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C9CB2A-340C-4229-B239-BC5BFBB35123}" type="pres">
      <dgm:prSet presAssocID="{807138CE-B7ED-4485-B182-E2323EDFA5C1}" presName="sibTrans" presStyleLbl="node1" presStyleIdx="1" presStyleCnt="5" custLinFactNeighborX="-11113" custLinFactNeighborY="2761"/>
      <dgm:spPr/>
      <dgm:t>
        <a:bodyPr/>
        <a:lstStyle/>
        <a:p>
          <a:endParaRPr lang="en-US"/>
        </a:p>
      </dgm:t>
    </dgm:pt>
    <dgm:pt modelId="{E10BBF20-5C73-4CCC-B992-12F90F89C00A}" type="pres">
      <dgm:prSet presAssocID="{5E2A55E8-C24E-41CE-A2E6-AB43233C9BD4}" presName="dummy" presStyleCnt="0"/>
      <dgm:spPr/>
    </dgm:pt>
    <dgm:pt modelId="{45BA74DF-3CA5-4A4B-BB20-E6432DD7EDD7}" type="pres">
      <dgm:prSet presAssocID="{5E2A55E8-C24E-41CE-A2E6-AB43233C9BD4}" presName="node" presStyleLbl="revTx" presStyleIdx="2" presStyleCnt="5" custRadScaleRad="105147" custRadScaleInc="1434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6AD82B-642A-4983-8560-EED8407C614D}" type="pres">
      <dgm:prSet presAssocID="{575B3283-BD30-4B9B-80C4-86041B3B9F7B}" presName="sibTrans" presStyleLbl="node1" presStyleIdx="2" presStyleCnt="5" custAng="20684041" custScaleX="66610" custScaleY="21959" custLinFactNeighborX="55700" custLinFactNeighborY="-48065"/>
      <dgm:spPr>
        <a:prstGeom prst="curvedDownArrow">
          <a:avLst/>
        </a:prstGeom>
      </dgm:spPr>
      <dgm:t>
        <a:bodyPr/>
        <a:lstStyle/>
        <a:p>
          <a:endParaRPr lang="en-US"/>
        </a:p>
      </dgm:t>
    </dgm:pt>
    <dgm:pt modelId="{C081645C-4C27-4673-A68E-E925E9BDF8ED}" type="pres">
      <dgm:prSet presAssocID="{2BC16D3F-4181-4C57-8B18-679DDCD77784}" presName="dummy" presStyleCnt="0"/>
      <dgm:spPr/>
    </dgm:pt>
    <dgm:pt modelId="{CE13795C-D5D3-4996-8B68-A0DC4E8E07F1}" type="pres">
      <dgm:prSet presAssocID="{2BC16D3F-4181-4C57-8B18-679DDCD77784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86A42E-1A98-4A7F-8992-0CA9282ACF7A}" type="pres">
      <dgm:prSet presAssocID="{43FDFB8D-27E3-427E-BF0E-DA3A987FDECC}" presName="sibTrans" presStyleLbl="node1" presStyleIdx="3" presStyleCnt="5"/>
      <dgm:spPr/>
      <dgm:t>
        <a:bodyPr/>
        <a:lstStyle/>
        <a:p>
          <a:endParaRPr lang="en-US"/>
        </a:p>
      </dgm:t>
    </dgm:pt>
    <dgm:pt modelId="{D8C186E2-C8EB-46FF-9F16-0CB13C081A9F}" type="pres">
      <dgm:prSet presAssocID="{BFBA6079-4FBA-4F1D-9F12-73C05CB1F436}" presName="dummy" presStyleCnt="0"/>
      <dgm:spPr/>
    </dgm:pt>
    <dgm:pt modelId="{D7765DAE-9B43-4A76-BDB9-701B5ACE7A44}" type="pres">
      <dgm:prSet presAssocID="{BFBA6079-4FBA-4F1D-9F12-73C05CB1F436}" presName="node" presStyleLbl="revTx" presStyleIdx="4" presStyleCnt="5" custScaleX="123266" custScaleY="80739" custRadScaleRad="97861" custRadScaleInc="-139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55256F-E31C-49FD-9D60-8B3ACDDC117E}" type="pres">
      <dgm:prSet presAssocID="{59914A20-8DFF-4058-A44A-24F1FE00258C}" presName="sibTrans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C737763B-46B7-4566-8E61-918F3F2C4C48}" type="presOf" srcId="{365091F5-317F-41CD-B0A6-473D624D18EF}" destId="{FB9A6815-736F-42FC-8538-CAE1555C0E62}" srcOrd="0" destOrd="0" presId="urn:microsoft.com/office/officeart/2005/8/layout/cycle1"/>
    <dgm:cxn modelId="{381D3D41-4B47-4CE2-AA04-1F6BB0462179}" srcId="{365091F5-317F-41CD-B0A6-473D624D18EF}" destId="{B67D9CE1-4E11-4C37-82B8-93D383A634B8}" srcOrd="0" destOrd="0" parTransId="{BECC4C04-8E4E-4C30-9272-AAEC4FD0FE1C}" sibTransId="{F3AAEEFC-ACFD-43A2-AE6A-159A4177A5C8}"/>
    <dgm:cxn modelId="{1C87C128-8D1E-4890-AC15-63D4134DDED6}" type="presOf" srcId="{2BC16D3F-4181-4C57-8B18-679DDCD77784}" destId="{CE13795C-D5D3-4996-8B68-A0DC4E8E07F1}" srcOrd="0" destOrd="0" presId="urn:microsoft.com/office/officeart/2005/8/layout/cycle1"/>
    <dgm:cxn modelId="{1F24C8BB-05A7-4B64-96DD-853FF196DC2C}" type="presOf" srcId="{575B3283-BD30-4B9B-80C4-86041B3B9F7B}" destId="{F96AD82B-642A-4983-8560-EED8407C614D}" srcOrd="0" destOrd="0" presId="urn:microsoft.com/office/officeart/2005/8/layout/cycle1"/>
    <dgm:cxn modelId="{15B2F24F-1CFE-4533-B48C-4FD405950FD5}" srcId="{365091F5-317F-41CD-B0A6-473D624D18EF}" destId="{BFBA6079-4FBA-4F1D-9F12-73C05CB1F436}" srcOrd="4" destOrd="0" parTransId="{BA0F681D-88EB-4067-823F-6A4A70A43FEF}" sibTransId="{59914A20-8DFF-4058-A44A-24F1FE00258C}"/>
    <dgm:cxn modelId="{31613F85-40F3-4572-8D18-34B2653ED4B7}" srcId="{365091F5-317F-41CD-B0A6-473D624D18EF}" destId="{5E2A55E8-C24E-41CE-A2E6-AB43233C9BD4}" srcOrd="2" destOrd="0" parTransId="{C72E267F-9D19-41DE-9DC7-90EF455EBD20}" sibTransId="{575B3283-BD30-4B9B-80C4-86041B3B9F7B}"/>
    <dgm:cxn modelId="{A7A38C12-6D2D-4EE2-88CA-5FA205F198BC}" type="presOf" srcId="{807138CE-B7ED-4485-B182-E2323EDFA5C1}" destId="{DEC9CB2A-340C-4229-B239-BC5BFBB35123}" srcOrd="0" destOrd="0" presId="urn:microsoft.com/office/officeart/2005/8/layout/cycle1"/>
    <dgm:cxn modelId="{846BED30-451D-4F0B-88A4-AC3CB2050EC7}" type="presOf" srcId="{BFBA6079-4FBA-4F1D-9F12-73C05CB1F436}" destId="{D7765DAE-9B43-4A76-BDB9-701B5ACE7A44}" srcOrd="0" destOrd="0" presId="urn:microsoft.com/office/officeart/2005/8/layout/cycle1"/>
    <dgm:cxn modelId="{9F375EB4-6018-43E0-9780-F0F3A4C38914}" srcId="{365091F5-317F-41CD-B0A6-473D624D18EF}" destId="{2BC16D3F-4181-4C57-8B18-679DDCD77784}" srcOrd="3" destOrd="0" parTransId="{D5928098-DD94-400F-A50C-921B059FCA4C}" sibTransId="{43FDFB8D-27E3-427E-BF0E-DA3A987FDECC}"/>
    <dgm:cxn modelId="{EC4EDAA6-3648-4760-894A-78C86EEB3E63}" type="presOf" srcId="{43FDFB8D-27E3-427E-BF0E-DA3A987FDECC}" destId="{7086A42E-1A98-4A7F-8992-0CA9282ACF7A}" srcOrd="0" destOrd="0" presId="urn:microsoft.com/office/officeart/2005/8/layout/cycle1"/>
    <dgm:cxn modelId="{10F14B09-CC41-4535-9C26-BEDC44DF3544}" type="presOf" srcId="{B67D9CE1-4E11-4C37-82B8-93D383A634B8}" destId="{B3A918A4-DDEE-4389-AE91-149D5EDECE7F}" srcOrd="0" destOrd="0" presId="urn:microsoft.com/office/officeart/2005/8/layout/cycle1"/>
    <dgm:cxn modelId="{E9AC5445-B60E-463C-967E-6E79E724389F}" srcId="{365091F5-317F-41CD-B0A6-473D624D18EF}" destId="{2CA07945-3AB5-4C34-9FA8-5D97789D0A3C}" srcOrd="1" destOrd="0" parTransId="{110EF70E-E612-4360-AE05-0B3F861AAD75}" sibTransId="{807138CE-B7ED-4485-B182-E2323EDFA5C1}"/>
    <dgm:cxn modelId="{840FC60E-47EF-4794-9FDC-D5D3716CD46D}" type="presOf" srcId="{5E2A55E8-C24E-41CE-A2E6-AB43233C9BD4}" destId="{45BA74DF-3CA5-4A4B-BB20-E6432DD7EDD7}" srcOrd="0" destOrd="0" presId="urn:microsoft.com/office/officeart/2005/8/layout/cycle1"/>
    <dgm:cxn modelId="{AF95F348-7FAB-43A4-BC9E-356A739153CA}" type="presOf" srcId="{2CA07945-3AB5-4C34-9FA8-5D97789D0A3C}" destId="{72AFCCBC-D684-4141-B34F-8D6655D17EB4}" srcOrd="0" destOrd="0" presId="urn:microsoft.com/office/officeart/2005/8/layout/cycle1"/>
    <dgm:cxn modelId="{AB83F99E-F3AF-41CB-97D3-E88A9CB160E8}" type="presOf" srcId="{59914A20-8DFF-4058-A44A-24F1FE00258C}" destId="{8C55256F-E31C-49FD-9D60-8B3ACDDC117E}" srcOrd="0" destOrd="0" presId="urn:microsoft.com/office/officeart/2005/8/layout/cycle1"/>
    <dgm:cxn modelId="{76E706A5-5093-4DCA-9B99-04BCCC2EFBC6}" type="presOf" srcId="{F3AAEEFC-ACFD-43A2-AE6A-159A4177A5C8}" destId="{5BE3150C-90C8-4B38-9FBB-40DFDACE14BD}" srcOrd="0" destOrd="0" presId="urn:microsoft.com/office/officeart/2005/8/layout/cycle1"/>
    <dgm:cxn modelId="{B60CFF88-41A6-49F7-95B8-1935871A8A2A}" type="presParOf" srcId="{FB9A6815-736F-42FC-8538-CAE1555C0E62}" destId="{98E46D00-0E9F-49A3-BA81-5DAAD83928BC}" srcOrd="0" destOrd="0" presId="urn:microsoft.com/office/officeart/2005/8/layout/cycle1"/>
    <dgm:cxn modelId="{8EE337F7-5B3D-4892-AEE5-DC50D7B48FE1}" type="presParOf" srcId="{FB9A6815-736F-42FC-8538-CAE1555C0E62}" destId="{B3A918A4-DDEE-4389-AE91-149D5EDECE7F}" srcOrd="1" destOrd="0" presId="urn:microsoft.com/office/officeart/2005/8/layout/cycle1"/>
    <dgm:cxn modelId="{DBED30B0-252C-4168-A90E-F8067D5B2F98}" type="presParOf" srcId="{FB9A6815-736F-42FC-8538-CAE1555C0E62}" destId="{5BE3150C-90C8-4B38-9FBB-40DFDACE14BD}" srcOrd="2" destOrd="0" presId="urn:microsoft.com/office/officeart/2005/8/layout/cycle1"/>
    <dgm:cxn modelId="{396BC0EF-F110-498D-B527-67B1E8318853}" type="presParOf" srcId="{FB9A6815-736F-42FC-8538-CAE1555C0E62}" destId="{11415046-10A2-456F-AB25-EB55C268921D}" srcOrd="3" destOrd="0" presId="urn:microsoft.com/office/officeart/2005/8/layout/cycle1"/>
    <dgm:cxn modelId="{5E8AA4B2-BE22-4E45-988B-01F09A2B7A8A}" type="presParOf" srcId="{FB9A6815-736F-42FC-8538-CAE1555C0E62}" destId="{72AFCCBC-D684-4141-B34F-8D6655D17EB4}" srcOrd="4" destOrd="0" presId="urn:microsoft.com/office/officeart/2005/8/layout/cycle1"/>
    <dgm:cxn modelId="{616AD40C-CB25-40EE-8CE9-E83F7B937CA7}" type="presParOf" srcId="{FB9A6815-736F-42FC-8538-CAE1555C0E62}" destId="{DEC9CB2A-340C-4229-B239-BC5BFBB35123}" srcOrd="5" destOrd="0" presId="urn:microsoft.com/office/officeart/2005/8/layout/cycle1"/>
    <dgm:cxn modelId="{9308E52F-DA8C-4D01-8CD0-F5307179043C}" type="presParOf" srcId="{FB9A6815-736F-42FC-8538-CAE1555C0E62}" destId="{E10BBF20-5C73-4CCC-B992-12F90F89C00A}" srcOrd="6" destOrd="0" presId="urn:microsoft.com/office/officeart/2005/8/layout/cycle1"/>
    <dgm:cxn modelId="{57015CA2-4F93-4BD9-998D-2029C10FF616}" type="presParOf" srcId="{FB9A6815-736F-42FC-8538-CAE1555C0E62}" destId="{45BA74DF-3CA5-4A4B-BB20-E6432DD7EDD7}" srcOrd="7" destOrd="0" presId="urn:microsoft.com/office/officeart/2005/8/layout/cycle1"/>
    <dgm:cxn modelId="{70C0EC48-F544-4C47-B918-B60CBA8549D6}" type="presParOf" srcId="{FB9A6815-736F-42FC-8538-CAE1555C0E62}" destId="{F96AD82B-642A-4983-8560-EED8407C614D}" srcOrd="8" destOrd="0" presId="urn:microsoft.com/office/officeart/2005/8/layout/cycle1"/>
    <dgm:cxn modelId="{FF39FCA7-5575-44C5-A800-56B7B77BBB65}" type="presParOf" srcId="{FB9A6815-736F-42FC-8538-CAE1555C0E62}" destId="{C081645C-4C27-4673-A68E-E925E9BDF8ED}" srcOrd="9" destOrd="0" presId="urn:microsoft.com/office/officeart/2005/8/layout/cycle1"/>
    <dgm:cxn modelId="{047D7C87-348C-4BD2-9036-9767D1C4FCA8}" type="presParOf" srcId="{FB9A6815-736F-42FC-8538-CAE1555C0E62}" destId="{CE13795C-D5D3-4996-8B68-A0DC4E8E07F1}" srcOrd="10" destOrd="0" presId="urn:microsoft.com/office/officeart/2005/8/layout/cycle1"/>
    <dgm:cxn modelId="{26571321-0DE8-4659-9B92-BDB653962BCF}" type="presParOf" srcId="{FB9A6815-736F-42FC-8538-CAE1555C0E62}" destId="{7086A42E-1A98-4A7F-8992-0CA9282ACF7A}" srcOrd="11" destOrd="0" presId="urn:microsoft.com/office/officeart/2005/8/layout/cycle1"/>
    <dgm:cxn modelId="{1022E33D-04BD-41DA-8A7A-B1B94A8ED28E}" type="presParOf" srcId="{FB9A6815-736F-42FC-8538-CAE1555C0E62}" destId="{D8C186E2-C8EB-46FF-9F16-0CB13C081A9F}" srcOrd="12" destOrd="0" presId="urn:microsoft.com/office/officeart/2005/8/layout/cycle1"/>
    <dgm:cxn modelId="{4851FAE3-CCF6-4D0E-99D8-0EF63FCF3738}" type="presParOf" srcId="{FB9A6815-736F-42FC-8538-CAE1555C0E62}" destId="{D7765DAE-9B43-4A76-BDB9-701B5ACE7A44}" srcOrd="13" destOrd="0" presId="urn:microsoft.com/office/officeart/2005/8/layout/cycle1"/>
    <dgm:cxn modelId="{91093218-B59A-4255-8B17-9CFB0F067CCE}" type="presParOf" srcId="{FB9A6815-736F-42FC-8538-CAE1555C0E62}" destId="{8C55256F-E31C-49FD-9D60-8B3ACDDC117E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3A918A4-DDEE-4389-AE91-149D5EDECE7F}">
      <dsp:nvSpPr>
        <dsp:cNvPr id="0" name=""/>
        <dsp:cNvSpPr/>
      </dsp:nvSpPr>
      <dsp:spPr>
        <a:xfrm>
          <a:off x="4977472" y="40428"/>
          <a:ext cx="1371466" cy="1371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4977472" y="40428"/>
        <a:ext cx="1371466" cy="1371466"/>
      </dsp:txXfrm>
    </dsp:sp>
    <dsp:sp modelId="{5BE3150C-90C8-4B38-9FBB-40DFDACE14BD}">
      <dsp:nvSpPr>
        <dsp:cNvPr id="0" name=""/>
        <dsp:cNvSpPr/>
      </dsp:nvSpPr>
      <dsp:spPr>
        <a:xfrm>
          <a:off x="1963738" y="305132"/>
          <a:ext cx="5145843" cy="5145843"/>
        </a:xfrm>
        <a:prstGeom prst="circularArrow">
          <a:avLst>
            <a:gd name="adj1" fmla="val 5197"/>
            <a:gd name="adj2" fmla="val 335692"/>
            <a:gd name="adj3" fmla="val 56665"/>
            <a:gd name="adj4" fmla="val 19202855"/>
            <a:gd name="adj5" fmla="val 60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AFCCBC-D684-4141-B34F-8D6655D17EB4}">
      <dsp:nvSpPr>
        <dsp:cNvPr id="0" name=""/>
        <dsp:cNvSpPr/>
      </dsp:nvSpPr>
      <dsp:spPr>
        <a:xfrm>
          <a:off x="5854590" y="3138075"/>
          <a:ext cx="1371466" cy="1371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solidFill>
                <a:srgbClr val="99CCFF"/>
              </a:solidFill>
            </a:rPr>
            <a:t>.</a:t>
          </a:r>
          <a:endParaRPr lang="en-US" sz="6500" kern="1200" dirty="0">
            <a:solidFill>
              <a:srgbClr val="99CCFF"/>
            </a:solidFill>
          </a:endParaRPr>
        </a:p>
      </dsp:txBody>
      <dsp:txXfrm>
        <a:off x="5854590" y="3138075"/>
        <a:ext cx="1371466" cy="1371466"/>
      </dsp:txXfrm>
    </dsp:sp>
    <dsp:sp modelId="{DEC9CB2A-340C-4229-B239-BC5BFBB35123}">
      <dsp:nvSpPr>
        <dsp:cNvPr id="0" name=""/>
        <dsp:cNvSpPr/>
      </dsp:nvSpPr>
      <dsp:spPr>
        <a:xfrm>
          <a:off x="1362104" y="331164"/>
          <a:ext cx="5145843" cy="5145843"/>
        </a:xfrm>
        <a:prstGeom prst="circularArrow">
          <a:avLst>
            <a:gd name="adj1" fmla="val 5197"/>
            <a:gd name="adj2" fmla="val 335692"/>
            <a:gd name="adj3" fmla="val 6387165"/>
            <a:gd name="adj4" fmla="val 2996490"/>
            <a:gd name="adj5" fmla="val 60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BA74DF-3CA5-4A4B-BB20-E6432DD7EDD7}">
      <dsp:nvSpPr>
        <dsp:cNvPr id="0" name=""/>
        <dsp:cNvSpPr/>
      </dsp:nvSpPr>
      <dsp:spPr>
        <a:xfrm>
          <a:off x="2278356" y="3867917"/>
          <a:ext cx="1371466" cy="1371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solidFill>
                <a:schemeClr val="bg1"/>
              </a:solidFill>
            </a:rPr>
            <a:t>.</a:t>
          </a:r>
          <a:endParaRPr lang="en-US" sz="6500" kern="1200" dirty="0">
            <a:solidFill>
              <a:schemeClr val="bg1"/>
            </a:solidFill>
          </a:endParaRPr>
        </a:p>
      </dsp:txBody>
      <dsp:txXfrm>
        <a:off x="2278356" y="3867917"/>
        <a:ext cx="1371466" cy="1371466"/>
      </dsp:txXfrm>
    </dsp:sp>
    <dsp:sp modelId="{F96AD82B-642A-4983-8560-EED8407C614D}">
      <dsp:nvSpPr>
        <dsp:cNvPr id="0" name=""/>
        <dsp:cNvSpPr/>
      </dsp:nvSpPr>
      <dsp:spPr>
        <a:xfrm rot="20684041">
          <a:off x="2609239" y="2951610"/>
          <a:ext cx="3427646" cy="1129975"/>
        </a:xfrm>
        <a:prstGeom prst="curved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13795C-D5D3-4996-8B68-A0DC4E8E07F1}">
      <dsp:nvSpPr>
        <dsp:cNvPr id="0" name=""/>
        <dsp:cNvSpPr/>
      </dsp:nvSpPr>
      <dsp:spPr>
        <a:xfrm>
          <a:off x="1463990" y="2593123"/>
          <a:ext cx="1371466" cy="1371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solidFill>
                <a:schemeClr val="bg1"/>
              </a:solidFill>
            </a:rPr>
            <a:t>.</a:t>
          </a:r>
          <a:endParaRPr lang="en-US" sz="6500" kern="1200" dirty="0">
            <a:solidFill>
              <a:schemeClr val="bg1"/>
            </a:solidFill>
          </a:endParaRPr>
        </a:p>
      </dsp:txBody>
      <dsp:txXfrm>
        <a:off x="1463990" y="2593123"/>
        <a:ext cx="1371466" cy="1371466"/>
      </dsp:txXfrm>
    </dsp:sp>
    <dsp:sp modelId="{7086A42E-1A98-4A7F-8992-0CA9282ACF7A}">
      <dsp:nvSpPr>
        <dsp:cNvPr id="0" name=""/>
        <dsp:cNvSpPr/>
      </dsp:nvSpPr>
      <dsp:spPr>
        <a:xfrm>
          <a:off x="1747196" y="92417"/>
          <a:ext cx="5145843" cy="5145843"/>
        </a:xfrm>
        <a:prstGeom prst="circularArrow">
          <a:avLst>
            <a:gd name="adj1" fmla="val 5197"/>
            <a:gd name="adj2" fmla="val 335692"/>
            <a:gd name="adj3" fmla="val 12485720"/>
            <a:gd name="adj4" fmla="val 10908752"/>
            <a:gd name="adj5" fmla="val 60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765DAE-9B43-4A76-BDB9-701B5ACE7A44}">
      <dsp:nvSpPr>
        <dsp:cNvPr id="0" name=""/>
        <dsp:cNvSpPr/>
      </dsp:nvSpPr>
      <dsp:spPr>
        <a:xfrm>
          <a:off x="2059574" y="291535"/>
          <a:ext cx="1690552" cy="11073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razmišljanje</a:t>
          </a:r>
          <a:r>
            <a:rPr lang="en-US" sz="1400" kern="1200" dirty="0" smtClean="0"/>
            <a:t> o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izlasku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iz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kuće</a:t>
          </a:r>
          <a:endParaRPr lang="en-US" sz="1400" kern="1200" dirty="0"/>
        </a:p>
      </dsp:txBody>
      <dsp:txXfrm>
        <a:off x="2059574" y="291535"/>
        <a:ext cx="1690552" cy="1107308"/>
      </dsp:txXfrm>
    </dsp:sp>
    <dsp:sp modelId="{8C55256F-E31C-49FD-9D60-8B3ACDDC117E}">
      <dsp:nvSpPr>
        <dsp:cNvPr id="0" name=""/>
        <dsp:cNvSpPr/>
      </dsp:nvSpPr>
      <dsp:spPr>
        <a:xfrm>
          <a:off x="1838679" y="25511"/>
          <a:ext cx="5145843" cy="5145843"/>
        </a:xfrm>
        <a:prstGeom prst="circularArrow">
          <a:avLst>
            <a:gd name="adj1" fmla="val 5197"/>
            <a:gd name="adj2" fmla="val 335692"/>
            <a:gd name="adj3" fmla="val 16725297"/>
            <a:gd name="adj4" fmla="val 15189551"/>
            <a:gd name="adj5" fmla="val 60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39C3F1-CCDA-41A5-B1D0-44CDE095AB47}" type="datetimeFigureOut">
              <a:rPr lang="en-US" smtClean="0"/>
              <a:pPr/>
              <a:t>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5802D-587A-4EFD-9A51-244DBAF1A7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EA63A-713B-4839-AA8C-7EE68E6374FF}" type="datetimeFigureOut">
              <a:rPr lang="en-US" smtClean="0"/>
              <a:pPr/>
              <a:t>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5A50E-B1BD-4DB0-BE53-EDF83C1ED4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EA63A-713B-4839-AA8C-7EE68E6374FF}" type="datetimeFigureOut">
              <a:rPr lang="en-US" smtClean="0"/>
              <a:pPr/>
              <a:t>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5A50E-B1BD-4DB0-BE53-EDF83C1ED4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EA63A-713B-4839-AA8C-7EE68E6374FF}" type="datetimeFigureOut">
              <a:rPr lang="en-US" smtClean="0"/>
              <a:pPr/>
              <a:t>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5A50E-B1BD-4DB0-BE53-EDF83C1ED4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936104"/>
          </a:xfrm>
        </p:spPr>
        <p:txBody>
          <a:bodyPr>
            <a:normAutofit/>
          </a:bodyPr>
          <a:lstStyle>
            <a:lvl1pPr>
              <a:defRPr sz="3000" spc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47260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EA63A-713B-4839-AA8C-7EE68E6374FF}" type="datetimeFigureOut">
              <a:rPr lang="en-US" smtClean="0"/>
              <a:pPr/>
              <a:t>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5A50E-B1BD-4DB0-BE53-EDF83C1ED4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EA63A-713B-4839-AA8C-7EE68E6374FF}" type="datetimeFigureOut">
              <a:rPr lang="en-US" smtClean="0"/>
              <a:pPr/>
              <a:t>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5A50E-B1BD-4DB0-BE53-EDF83C1ED4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92088"/>
          </a:xfr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200" b="1" i="1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124744"/>
            <a:ext cx="4316288" cy="54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24744"/>
            <a:ext cx="4316288" cy="54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EA63A-713B-4839-AA8C-7EE68E6374FF}" type="datetimeFigureOut">
              <a:rPr lang="en-US" smtClean="0"/>
              <a:pPr/>
              <a:t>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5A50E-B1BD-4DB0-BE53-EDF83C1ED4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EA63A-713B-4839-AA8C-7EE68E6374FF}" type="datetimeFigureOut">
              <a:rPr lang="en-US" smtClean="0"/>
              <a:pPr/>
              <a:t>2/9/2019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5A50E-B1BD-4DB0-BE53-EDF83C1ED4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EA63A-713B-4839-AA8C-7EE68E6374FF}" type="datetimeFigureOut">
              <a:rPr lang="en-US" smtClean="0"/>
              <a:pPr/>
              <a:t>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5A50E-B1BD-4DB0-BE53-EDF83C1ED4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EA63A-713B-4839-AA8C-7EE68E6374FF}" type="datetimeFigureOut">
              <a:rPr lang="en-US" smtClean="0"/>
              <a:pPr/>
              <a:t>2/9/2019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5A50E-B1BD-4DB0-BE53-EDF83C1ED4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EA63A-713B-4839-AA8C-7EE68E6374FF}" type="datetimeFigureOut">
              <a:rPr lang="en-US" smtClean="0"/>
              <a:pPr/>
              <a:t>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5A50E-B1BD-4DB0-BE53-EDF83C1ED4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EA63A-713B-4839-AA8C-7EE68E6374FF}" type="datetimeFigureOut">
              <a:rPr lang="en-US" smtClean="0"/>
              <a:pPr/>
              <a:t>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5A50E-B1BD-4DB0-BE53-EDF83C1ED4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196752"/>
            <a:ext cx="864096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EA63A-713B-4839-AA8C-7EE68E6374FF}" type="datetimeFigureOut">
              <a:rPr lang="en-US" smtClean="0"/>
              <a:pPr/>
              <a:t>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5A50E-B1BD-4DB0-BE53-EDF83C1ED4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b="1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5.jpe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7.jpeg"/><Relationship Id="rId4" Type="http://schemas.openxmlformats.org/officeDocument/2006/relationships/image" Target="../media/image6.jpeg"/><Relationship Id="rId9" Type="http://schemas.microsoft.com/office/2007/relationships/diagramDrawing" Target="../diagrams/drawing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ar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0"/>
            <a:ext cx="5341123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616" y="332656"/>
            <a:ext cx="8028384" cy="2708920"/>
          </a:xfrm>
        </p:spPr>
        <p:txBody>
          <a:bodyPr>
            <a:normAutofit/>
          </a:bodyPr>
          <a:lstStyle/>
          <a:p>
            <a:r>
              <a:rPr lang="en-US" sz="40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BIHEVIORALNO-KOGNITIVNI TRETMAN </a:t>
            </a:r>
            <a:br>
              <a:rPr lang="en-US" sz="40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DEPRESIJE</a:t>
            </a:r>
            <a:endParaRPr lang="en-US" sz="4000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9912" y="3933056"/>
            <a:ext cx="6400800" cy="1752600"/>
          </a:xfrm>
        </p:spPr>
        <p:txBody>
          <a:bodyPr>
            <a:normAutofit/>
          </a:bodyPr>
          <a:lstStyle/>
          <a:p>
            <a:r>
              <a:rPr lang="en-US" sz="3000" i="1" dirty="0" err="1" smtClean="0"/>
              <a:t>Nikolina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Vučemilo</a:t>
            </a:r>
            <a:r>
              <a:rPr lang="en-US" sz="3000" i="1" dirty="0" smtClean="0"/>
              <a:t>,</a:t>
            </a:r>
          </a:p>
          <a:p>
            <a:r>
              <a:rPr lang="en-US" sz="3000" i="1" dirty="0" err="1" smtClean="0"/>
              <a:t>prof.psih</a:t>
            </a:r>
            <a:r>
              <a:rPr lang="en-US" sz="3000" i="1" dirty="0" smtClean="0"/>
              <a:t>. </a:t>
            </a:r>
            <a:r>
              <a:rPr lang="en-US" sz="3000" i="1" dirty="0" err="1" smtClean="0"/>
              <a:t>i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dipl.psih</a:t>
            </a:r>
            <a:r>
              <a:rPr lang="en-US" sz="3000" i="1" dirty="0" smtClean="0"/>
              <a:t>.</a:t>
            </a:r>
            <a:endParaRPr lang="en-US" sz="3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7544" y="908720"/>
            <a:ext cx="813690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	</a:t>
            </a:r>
            <a:endParaRPr lang="en-US" b="1" i="1" u="sng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36104"/>
          </a:xfrm>
        </p:spPr>
        <p:txBody>
          <a:bodyPr>
            <a:normAutofit/>
          </a:bodyPr>
          <a:lstStyle/>
          <a:p>
            <a:r>
              <a:rPr lang="en-US" dirty="0" err="1" smtClean="0"/>
              <a:t>Kognitivni</a:t>
            </a:r>
            <a:r>
              <a:rPr lang="en-US" dirty="0" smtClean="0"/>
              <a:t> </a:t>
            </a:r>
            <a:r>
              <a:rPr lang="en-US" dirty="0" err="1" smtClean="0"/>
              <a:t>faktori</a:t>
            </a:r>
            <a:r>
              <a:rPr lang="en-US" dirty="0" smtClean="0"/>
              <a:t> u </a:t>
            </a:r>
            <a:r>
              <a:rPr lang="en-US" dirty="0" err="1" smtClean="0"/>
              <a:t>nastanku</a:t>
            </a:r>
            <a:r>
              <a:rPr lang="en-US" dirty="0" smtClean="0"/>
              <a:t> </a:t>
            </a:r>
            <a:r>
              <a:rPr lang="en-US" dirty="0" err="1" smtClean="0"/>
              <a:t>depresije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548680"/>
            <a:ext cx="8640960" cy="6120680"/>
          </a:xfrm>
        </p:spPr>
        <p:txBody>
          <a:bodyPr>
            <a:normAutofit fontScale="92500"/>
          </a:bodyPr>
          <a:lstStyle/>
          <a:p>
            <a:endParaRPr lang="en-US" sz="2800" dirty="0" smtClean="0"/>
          </a:p>
          <a:p>
            <a:r>
              <a:rPr lang="en-US" dirty="0" smtClean="0">
                <a:solidFill>
                  <a:schemeClr val="bg1"/>
                </a:solidFill>
              </a:rPr>
              <a:t>       </a:t>
            </a:r>
            <a:r>
              <a:rPr lang="hr-HR" sz="1900" b="1" i="1" u="sng" dirty="0" smtClean="0">
                <a:solidFill>
                  <a:schemeClr val="bg1"/>
                </a:solidFill>
              </a:rPr>
              <a:t>Promjene u načinu mišljenja</a:t>
            </a:r>
            <a:r>
              <a:rPr lang="en-US" sz="1900" b="1" i="1" u="sng" dirty="0" smtClean="0">
                <a:solidFill>
                  <a:schemeClr val="bg1"/>
                </a:solidFill>
              </a:rPr>
              <a:t> </a:t>
            </a:r>
            <a:r>
              <a:rPr lang="hr-HR" sz="1900" b="1" i="1" u="sng" dirty="0" smtClean="0">
                <a:solidFill>
                  <a:schemeClr val="bg1"/>
                </a:solidFill>
              </a:rPr>
              <a:t>dovode do promjena u osjećajima</a:t>
            </a:r>
            <a:r>
              <a:rPr lang="en-US" sz="1900" b="1" i="1" u="sng" dirty="0" smtClean="0">
                <a:solidFill>
                  <a:schemeClr val="bg1"/>
                </a:solidFill>
              </a:rPr>
              <a:t>!</a:t>
            </a:r>
          </a:p>
          <a:p>
            <a:endParaRPr lang="en-US" sz="2200" dirty="0" smtClean="0"/>
          </a:p>
          <a:p>
            <a:r>
              <a:rPr lang="en-US" sz="2100" dirty="0" smtClean="0"/>
              <a:t>t</a:t>
            </a:r>
            <a:r>
              <a:rPr lang="hr-HR" sz="2100" dirty="0" smtClean="0"/>
              <a:t>emeljna pretpostavka: kognitivne, motivacijske i vegetativne simptome depresije uzrokuju, povećavaju ili održavaju pristranosti, distorzije ili stilovi razmišljanja</a:t>
            </a:r>
            <a:endParaRPr lang="en-US" sz="2100" dirty="0" smtClean="0"/>
          </a:p>
          <a:p>
            <a:endParaRPr lang="en-US" sz="2200" dirty="0" smtClean="0"/>
          </a:p>
          <a:p>
            <a:r>
              <a:rPr lang="en-US" sz="2100" b="1" dirty="0" err="1" smtClean="0"/>
              <a:t>kognitivna</a:t>
            </a:r>
            <a:r>
              <a:rPr lang="en-US" sz="2100" b="1" dirty="0" smtClean="0"/>
              <a:t> </a:t>
            </a:r>
            <a:r>
              <a:rPr lang="en-US" sz="2100" b="1" dirty="0" err="1" smtClean="0"/>
              <a:t>terapija</a:t>
            </a:r>
            <a:r>
              <a:rPr lang="en-US" sz="2100" b="1" dirty="0" smtClean="0"/>
              <a:t> </a:t>
            </a:r>
            <a:r>
              <a:rPr lang="en-US" sz="2100" b="1" dirty="0" err="1" smtClean="0"/>
              <a:t>jednako</a:t>
            </a:r>
            <a:r>
              <a:rPr lang="en-US" sz="2100" b="1" dirty="0" smtClean="0"/>
              <a:t> </a:t>
            </a:r>
            <a:r>
              <a:rPr lang="en-US" sz="2100" b="1" dirty="0" err="1" smtClean="0"/>
              <a:t>učinkovita</a:t>
            </a:r>
            <a:r>
              <a:rPr lang="en-US" sz="2100" b="1" dirty="0" smtClean="0"/>
              <a:t> u </a:t>
            </a:r>
            <a:r>
              <a:rPr lang="en-US" sz="2100" b="1" dirty="0" err="1" smtClean="0"/>
              <a:t>tretmanu</a:t>
            </a:r>
            <a:r>
              <a:rPr lang="en-US" sz="2100" b="1" dirty="0" smtClean="0"/>
              <a:t> </a:t>
            </a:r>
            <a:r>
              <a:rPr lang="en-US" sz="2100" b="1" dirty="0" err="1" smtClean="0"/>
              <a:t>depresije</a:t>
            </a:r>
            <a:r>
              <a:rPr lang="en-US" sz="2100" b="1" dirty="0" smtClean="0"/>
              <a:t> </a:t>
            </a:r>
            <a:r>
              <a:rPr lang="en-US" sz="2100" b="1" dirty="0" err="1" smtClean="0"/>
              <a:t>kao</a:t>
            </a:r>
            <a:r>
              <a:rPr lang="en-US" sz="2100" b="1" dirty="0" smtClean="0"/>
              <a:t> </a:t>
            </a:r>
            <a:r>
              <a:rPr lang="en-US" sz="2100" b="1" dirty="0" err="1" smtClean="0"/>
              <a:t>i</a:t>
            </a:r>
            <a:r>
              <a:rPr lang="en-US" sz="2100" b="1" dirty="0" smtClean="0"/>
              <a:t> </a:t>
            </a:r>
            <a:r>
              <a:rPr lang="en-US" sz="2100" b="1" dirty="0" err="1" smtClean="0"/>
              <a:t>lijekovi</a:t>
            </a:r>
            <a:r>
              <a:rPr lang="en-US" sz="2100" b="1" dirty="0" smtClean="0"/>
              <a:t>!</a:t>
            </a:r>
            <a:endParaRPr lang="hr-HR" sz="2100" b="1" dirty="0" smtClean="0"/>
          </a:p>
          <a:p>
            <a:pPr>
              <a:buNone/>
            </a:pPr>
            <a:endParaRPr lang="hr-HR" sz="2200" dirty="0" smtClean="0"/>
          </a:p>
          <a:p>
            <a:r>
              <a:rPr lang="hr-HR" sz="2000" b="1" i="1" cap="all" dirty="0" smtClean="0">
                <a:solidFill>
                  <a:srgbClr val="0070C0"/>
                </a:solidFill>
              </a:rPr>
              <a:t>Model tri razine kognitivnih distorzija </a:t>
            </a:r>
            <a:r>
              <a:rPr lang="hr-HR" sz="2000" i="1" dirty="0" smtClean="0">
                <a:solidFill>
                  <a:schemeClr val="accent6">
                    <a:lumMod val="75000"/>
                  </a:schemeClr>
                </a:solidFill>
              </a:rPr>
              <a:t>(Beck i </a:t>
            </a:r>
            <a:r>
              <a:rPr lang="en-US" sz="2000" i="1" dirty="0" smtClean="0">
                <a:solidFill>
                  <a:schemeClr val="accent6">
                    <a:lumMod val="75000"/>
                  </a:schemeClr>
                </a:solidFill>
              </a:rPr>
              <a:t>sur.</a:t>
            </a:r>
            <a:r>
              <a:rPr lang="hr-HR" sz="2000" i="1" dirty="0" smtClean="0">
                <a:solidFill>
                  <a:schemeClr val="accent6">
                    <a:lumMod val="75000"/>
                  </a:schemeClr>
                </a:solidFill>
              </a:rPr>
              <a:t>, 2008</a:t>
            </a:r>
            <a:r>
              <a:rPr lang="en-US" sz="2000" i="1" dirty="0" smtClean="0">
                <a:solidFill>
                  <a:schemeClr val="accent6">
                    <a:lumMod val="75000"/>
                  </a:schemeClr>
                </a:solidFill>
              </a:rPr>
              <a:t>, 1979)</a:t>
            </a:r>
          </a:p>
          <a:p>
            <a:endParaRPr lang="hr-HR" sz="2000" dirty="0" smtClean="0"/>
          </a:p>
          <a:p>
            <a:r>
              <a:rPr lang="hr-HR" sz="2000" dirty="0" smtClean="0"/>
              <a:t>Modeli temeljeni na atribucijama</a:t>
            </a:r>
            <a:r>
              <a:rPr lang="en-US" sz="2000" dirty="0" smtClean="0"/>
              <a:t>:</a:t>
            </a:r>
          </a:p>
          <a:p>
            <a:pPr lvl="1"/>
            <a:r>
              <a:rPr lang="en-US" sz="2000" b="1" i="1" cap="all" dirty="0" err="1" smtClean="0">
                <a:solidFill>
                  <a:srgbClr val="0070C0"/>
                </a:solidFill>
              </a:rPr>
              <a:t>Reformulirani</a:t>
            </a:r>
            <a:r>
              <a:rPr lang="en-US" sz="2000" b="1" i="1" cap="all" dirty="0" smtClean="0">
                <a:solidFill>
                  <a:srgbClr val="0070C0"/>
                </a:solidFill>
              </a:rPr>
              <a:t> model </a:t>
            </a:r>
            <a:r>
              <a:rPr lang="en-US" sz="2000" b="1" i="1" cap="all" dirty="0" err="1" smtClean="0">
                <a:solidFill>
                  <a:srgbClr val="0070C0"/>
                </a:solidFill>
              </a:rPr>
              <a:t>naučene</a:t>
            </a:r>
            <a:r>
              <a:rPr lang="en-US" sz="2000" b="1" i="1" cap="all" dirty="0" smtClean="0">
                <a:solidFill>
                  <a:srgbClr val="0070C0"/>
                </a:solidFill>
              </a:rPr>
              <a:t> </a:t>
            </a:r>
            <a:r>
              <a:rPr lang="en-US" sz="2000" b="1" i="1" cap="all" dirty="0" err="1" smtClean="0">
                <a:solidFill>
                  <a:srgbClr val="0070C0"/>
                </a:solidFill>
              </a:rPr>
              <a:t>bespomoćnosti</a:t>
            </a:r>
            <a:r>
              <a:rPr lang="hr-HR" sz="2000" b="1" i="1" cap="all" dirty="0" smtClean="0">
                <a:solidFill>
                  <a:srgbClr val="0070C0"/>
                </a:solidFill>
              </a:rPr>
              <a:t> </a:t>
            </a:r>
            <a:r>
              <a:rPr lang="hr-HR" sz="2000" i="1" dirty="0" smtClean="0">
                <a:solidFill>
                  <a:schemeClr val="accent6">
                    <a:lumMod val="75000"/>
                  </a:schemeClr>
                </a:solidFill>
              </a:rPr>
              <a:t>(Abramson, Seligman i Teasdale, 1978)</a:t>
            </a:r>
            <a:endParaRPr lang="en-US" sz="20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en-US" sz="2000" b="1" i="1" cap="all" dirty="0" smtClean="0">
                <a:solidFill>
                  <a:srgbClr val="0070C0"/>
                </a:solidFill>
              </a:rPr>
              <a:t>Model </a:t>
            </a:r>
            <a:r>
              <a:rPr lang="hr-HR" sz="2000" b="1" i="1" cap="all" dirty="0" smtClean="0">
                <a:solidFill>
                  <a:srgbClr val="0070C0"/>
                </a:solidFill>
              </a:rPr>
              <a:t>očaja </a:t>
            </a:r>
            <a:r>
              <a:rPr lang="hr-HR" sz="2100" i="1" dirty="0" smtClean="0">
                <a:solidFill>
                  <a:schemeClr val="accent6">
                    <a:lumMod val="75000"/>
                  </a:schemeClr>
                </a:solidFill>
              </a:rPr>
              <a:t>(Abramson, Metalsky i Alloy, 19</a:t>
            </a:r>
            <a:r>
              <a:rPr lang="en-US" sz="2100" i="1" dirty="0" smtClean="0">
                <a:solidFill>
                  <a:schemeClr val="accent6">
                    <a:lumMod val="75000"/>
                  </a:schemeClr>
                </a:solidFill>
              </a:rPr>
              <a:t>89)</a:t>
            </a:r>
          </a:p>
          <a:p>
            <a:pPr lvl="1"/>
            <a:endParaRPr lang="hr-HR" sz="2000" dirty="0" smtClean="0"/>
          </a:p>
          <a:p>
            <a:r>
              <a:rPr lang="hr-HR" sz="2000" b="1" i="1" cap="all" dirty="0" smtClean="0">
                <a:solidFill>
                  <a:srgbClr val="0070C0"/>
                </a:solidFill>
              </a:rPr>
              <a:t>Metakognitivni model ruminiranja i depresije </a:t>
            </a:r>
            <a:r>
              <a:rPr lang="hr-HR" sz="2100" i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hr-HR" sz="2000" i="1" dirty="0" smtClean="0">
                <a:solidFill>
                  <a:schemeClr val="accent6">
                    <a:lumMod val="75000"/>
                  </a:schemeClr>
                </a:solidFill>
              </a:rPr>
              <a:t>Wells, 2009)</a:t>
            </a:r>
            <a:endParaRPr lang="en-US" sz="20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en-US" sz="2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400" b="1" cap="all" dirty="0" smtClean="0"/>
              <a:t>Model tri razine kognitivnih distorzija </a:t>
            </a:r>
            <a:r>
              <a:rPr lang="en-US" sz="2400" b="1" cap="all" dirty="0" smtClean="0"/>
              <a:t/>
            </a:r>
            <a:br>
              <a:rPr lang="en-US" sz="2400" b="1" cap="all" dirty="0" smtClean="0"/>
            </a:br>
            <a:r>
              <a:rPr lang="hr-HR" sz="2400" dirty="0" smtClean="0">
                <a:solidFill>
                  <a:schemeClr val="accent6">
                    <a:lumMod val="75000"/>
                  </a:schemeClr>
                </a:solidFill>
              </a:rPr>
              <a:t>(Beck i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sur.</a:t>
            </a:r>
            <a:r>
              <a:rPr lang="hr-HR" sz="2400" dirty="0" smtClean="0">
                <a:solidFill>
                  <a:schemeClr val="accent6">
                    <a:lumMod val="75000"/>
                  </a:schemeClr>
                </a:solidFill>
              </a:rPr>
              <a:t>, 2008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, 1979</a:t>
            </a:r>
            <a:r>
              <a:rPr lang="hr-HR" sz="2400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400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err="1" smtClean="0"/>
              <a:t>depresivne</a:t>
            </a:r>
            <a:r>
              <a:rPr lang="en-US" dirty="0" smtClean="0"/>
              <a:t> </a:t>
            </a:r>
            <a:r>
              <a:rPr lang="en-US" dirty="0" err="1" smtClean="0"/>
              <a:t>osobe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negativnu</a:t>
            </a:r>
            <a:r>
              <a:rPr lang="en-US" dirty="0" smtClean="0"/>
              <a:t> </a:t>
            </a:r>
            <a:r>
              <a:rPr lang="en-US" dirty="0" err="1" smtClean="0"/>
              <a:t>percepciju</a:t>
            </a:r>
            <a:r>
              <a:rPr lang="en-US" dirty="0" smtClean="0"/>
              <a:t> </a:t>
            </a:r>
            <a:r>
              <a:rPr lang="en-US" dirty="0" err="1" smtClean="0"/>
              <a:t>sebe</a:t>
            </a:r>
            <a:r>
              <a:rPr lang="en-US" dirty="0" smtClean="0"/>
              <a:t>, </a:t>
            </a:r>
            <a:r>
              <a:rPr lang="en-US" dirty="0" err="1" smtClean="0"/>
              <a:t>iskustva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budućnosti</a:t>
            </a:r>
            <a:r>
              <a:rPr lang="en-US" dirty="0" smtClean="0"/>
              <a:t> – </a:t>
            </a:r>
            <a:r>
              <a:rPr lang="en-US" dirty="0" err="1" smtClean="0"/>
              <a:t>distorzije</a:t>
            </a:r>
            <a:r>
              <a:rPr lang="en-US" dirty="0" smtClean="0"/>
              <a:t> u </a:t>
            </a:r>
            <a:r>
              <a:rPr lang="en-US" dirty="0" err="1" smtClean="0"/>
              <a:t>mišljenju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3 </a:t>
            </a:r>
            <a:r>
              <a:rPr lang="en-US" dirty="0" err="1" smtClean="0"/>
              <a:t>razine</a:t>
            </a:r>
            <a:r>
              <a:rPr lang="en-US" dirty="0" smtClean="0"/>
              <a:t>:</a:t>
            </a:r>
          </a:p>
          <a:p>
            <a:pPr>
              <a:buFont typeface="Wingdings" pitchFamily="2" charset="2"/>
              <a:buChar char="Ø"/>
            </a:pPr>
            <a:endParaRPr lang="en-US" sz="1000" dirty="0" smtClean="0"/>
          </a:p>
          <a:p>
            <a:pPr lvl="2"/>
            <a:r>
              <a:rPr lang="en-US" b="1" i="1" u="sng" dirty="0" smtClean="0">
                <a:solidFill>
                  <a:schemeClr val="accent1"/>
                </a:solidFill>
              </a:rPr>
              <a:t>n</a:t>
            </a:r>
            <a:r>
              <a:rPr lang="hr-HR" b="1" i="1" u="sng" dirty="0" smtClean="0">
                <a:solidFill>
                  <a:schemeClr val="accent1"/>
                </a:solidFill>
              </a:rPr>
              <a:t>egativne automatske misli</a:t>
            </a:r>
            <a:r>
              <a:rPr lang="en-US" dirty="0" smtClean="0"/>
              <a:t>: </a:t>
            </a:r>
            <a:r>
              <a:rPr lang="en-US" dirty="0" err="1" smtClean="0"/>
              <a:t>etiketiranje</a:t>
            </a:r>
            <a:r>
              <a:rPr lang="en-US" dirty="0" smtClean="0"/>
              <a:t>, </a:t>
            </a:r>
            <a:r>
              <a:rPr lang="en-US" dirty="0" err="1" smtClean="0"/>
              <a:t>proricanje</a:t>
            </a:r>
            <a:r>
              <a:rPr lang="en-US" dirty="0" smtClean="0"/>
              <a:t> </a:t>
            </a:r>
            <a:r>
              <a:rPr lang="en-US" dirty="0" err="1" smtClean="0"/>
              <a:t>budućnosti</a:t>
            </a:r>
            <a:r>
              <a:rPr lang="en-US" dirty="0" smtClean="0"/>
              <a:t>, </a:t>
            </a:r>
            <a:r>
              <a:rPr lang="en-US" dirty="0" err="1" smtClean="0"/>
              <a:t>personaliziranje</a:t>
            </a:r>
            <a:r>
              <a:rPr lang="en-US" dirty="0" smtClean="0"/>
              <a:t>,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ništa</a:t>
            </a:r>
            <a:r>
              <a:rPr lang="en-US" dirty="0" smtClean="0"/>
              <a:t> </a:t>
            </a:r>
            <a:r>
              <a:rPr lang="en-US" dirty="0" err="1" smtClean="0"/>
              <a:t>mišljenje</a:t>
            </a:r>
            <a:r>
              <a:rPr lang="en-US" dirty="0" smtClean="0"/>
              <a:t>, </a:t>
            </a:r>
            <a:r>
              <a:rPr lang="en-US" dirty="0" err="1" smtClean="0"/>
              <a:t>omalovažavanje</a:t>
            </a:r>
            <a:r>
              <a:rPr lang="en-US" dirty="0" smtClean="0"/>
              <a:t> </a:t>
            </a:r>
            <a:r>
              <a:rPr lang="en-US" dirty="0" err="1" smtClean="0"/>
              <a:t>pozitivnog</a:t>
            </a:r>
            <a:r>
              <a:rPr lang="en-US" dirty="0" smtClean="0"/>
              <a:t>, </a:t>
            </a:r>
            <a:r>
              <a:rPr lang="en-US" dirty="0" err="1" smtClean="0"/>
              <a:t>katastrofiziranje</a:t>
            </a:r>
            <a:r>
              <a:rPr lang="en-US" dirty="0" smtClean="0"/>
              <a:t>, </a:t>
            </a:r>
            <a:r>
              <a:rPr lang="en-US" dirty="0" err="1" smtClean="0"/>
              <a:t>čitanje</a:t>
            </a:r>
            <a:r>
              <a:rPr lang="en-US" dirty="0" smtClean="0"/>
              <a:t> </a:t>
            </a:r>
            <a:r>
              <a:rPr lang="en-US" dirty="0" err="1" smtClean="0"/>
              <a:t>misli</a:t>
            </a:r>
            <a:endParaRPr lang="en-US" dirty="0" smtClean="0"/>
          </a:p>
          <a:p>
            <a:pPr lvl="3">
              <a:buNone/>
            </a:pPr>
            <a:r>
              <a:rPr lang="hr-HR" dirty="0" smtClean="0"/>
              <a:t>(“</a:t>
            </a:r>
            <a:r>
              <a:rPr lang="hr-HR" i="1" dirty="0" smtClean="0"/>
              <a:t>Ja sam gubitni</a:t>
            </a:r>
            <a:r>
              <a:rPr lang="en-US" i="1" dirty="0" smtClean="0"/>
              <a:t>k</a:t>
            </a:r>
            <a:r>
              <a:rPr lang="hr-HR" i="1" dirty="0" smtClean="0"/>
              <a:t>”</a:t>
            </a:r>
            <a:r>
              <a:rPr lang="hr-HR" dirty="0" smtClean="0"/>
              <a:t>)</a:t>
            </a:r>
            <a:r>
              <a:rPr lang="en-US" b="1" dirty="0" smtClean="0"/>
              <a:t> </a:t>
            </a:r>
          </a:p>
          <a:p>
            <a:pPr lvl="2"/>
            <a:endParaRPr lang="hr-HR" sz="1000" b="1" dirty="0" smtClean="0"/>
          </a:p>
          <a:p>
            <a:pPr lvl="2"/>
            <a:r>
              <a:rPr lang="en-US" b="1" i="1" u="sng" dirty="0" smtClean="0">
                <a:solidFill>
                  <a:schemeClr val="accent1"/>
                </a:solidFill>
              </a:rPr>
              <a:t>p</a:t>
            </a:r>
            <a:r>
              <a:rPr lang="hr-HR" b="1" i="1" u="sng" dirty="0" smtClean="0">
                <a:solidFill>
                  <a:schemeClr val="accent1"/>
                </a:solidFill>
              </a:rPr>
              <a:t>osredujuća vjerovanja</a:t>
            </a:r>
            <a:r>
              <a:rPr lang="en-US" dirty="0" smtClean="0"/>
              <a:t>: </a:t>
            </a:r>
            <a:r>
              <a:rPr lang="en-US" dirty="0" err="1" smtClean="0"/>
              <a:t>izjave</a:t>
            </a:r>
            <a:r>
              <a:rPr lang="en-US" dirty="0" smtClean="0"/>
              <a:t> “</a:t>
            </a:r>
            <a:r>
              <a:rPr lang="en-US" dirty="0" err="1" smtClean="0"/>
              <a:t>trebam</a:t>
            </a:r>
            <a:r>
              <a:rPr lang="en-US" dirty="0" smtClean="0"/>
              <a:t>/</a:t>
            </a:r>
            <a:r>
              <a:rPr lang="en-US" dirty="0" err="1" smtClean="0"/>
              <a:t>moram</a:t>
            </a:r>
            <a:r>
              <a:rPr lang="en-US" dirty="0" smtClean="0"/>
              <a:t>”, “</a:t>
            </a:r>
            <a:r>
              <a:rPr lang="en-US" dirty="0" err="1" smtClean="0"/>
              <a:t>ako-onda</a:t>
            </a:r>
            <a:r>
              <a:rPr lang="en-US" dirty="0" smtClean="0"/>
              <a:t>”</a:t>
            </a:r>
          </a:p>
          <a:p>
            <a:pPr lvl="3">
              <a:buNone/>
            </a:pPr>
            <a:r>
              <a:rPr lang="hr-HR" dirty="0" smtClean="0"/>
              <a:t>(“</a:t>
            </a:r>
            <a:r>
              <a:rPr lang="hr-HR" i="1" dirty="0" smtClean="0"/>
              <a:t>Ako ne prođem ispit, to </a:t>
            </a:r>
            <a:r>
              <a:rPr lang="en-US" i="1" dirty="0" err="1" smtClean="0"/>
              <a:t>onda</a:t>
            </a:r>
            <a:r>
              <a:rPr lang="en-US" i="1" dirty="0" smtClean="0"/>
              <a:t> </a:t>
            </a:r>
            <a:r>
              <a:rPr lang="hr-HR" i="1" dirty="0" smtClean="0"/>
              <a:t>znači da sam gubitni</a:t>
            </a:r>
            <a:r>
              <a:rPr lang="en-US" i="1" dirty="0" smtClean="0"/>
              <a:t>k</a:t>
            </a:r>
            <a:r>
              <a:rPr lang="hr-HR" i="1" dirty="0" smtClean="0"/>
              <a:t>”</a:t>
            </a:r>
            <a:r>
              <a:rPr lang="hr-HR" dirty="0" smtClean="0"/>
              <a:t>)</a:t>
            </a:r>
            <a:endParaRPr lang="en-US" dirty="0" smtClean="0"/>
          </a:p>
          <a:p>
            <a:pPr lvl="2"/>
            <a:endParaRPr lang="hr-HR" sz="1000" b="1" dirty="0" smtClean="0"/>
          </a:p>
          <a:p>
            <a:pPr lvl="2"/>
            <a:r>
              <a:rPr lang="en-US" b="1" i="1" u="sng" dirty="0" err="1" smtClean="0">
                <a:solidFill>
                  <a:schemeClr val="accent1"/>
                </a:solidFill>
              </a:rPr>
              <a:t>ba</a:t>
            </a:r>
            <a:r>
              <a:rPr lang="hr-HR" b="1" i="1" u="sng" dirty="0" smtClean="0">
                <a:solidFill>
                  <a:schemeClr val="accent1"/>
                </a:solidFill>
              </a:rPr>
              <a:t>zična </a:t>
            </a:r>
            <a:r>
              <a:rPr lang="en-US" b="1" i="1" u="sng" dirty="0" err="1" smtClean="0">
                <a:solidFill>
                  <a:schemeClr val="accent1"/>
                </a:solidFill>
              </a:rPr>
              <a:t>vjerovanja</a:t>
            </a:r>
            <a:r>
              <a:rPr lang="en-US" b="1" i="1" u="sng" dirty="0" smtClean="0">
                <a:solidFill>
                  <a:schemeClr val="accent1"/>
                </a:solidFill>
              </a:rPr>
              <a:t>/</a:t>
            </a:r>
            <a:r>
              <a:rPr lang="en-US" b="1" i="1" u="sng" dirty="0" err="1" smtClean="0">
                <a:solidFill>
                  <a:schemeClr val="accent1"/>
                </a:solidFill>
              </a:rPr>
              <a:t>sheme</a:t>
            </a:r>
            <a:r>
              <a:rPr lang="en-US" dirty="0" smtClean="0"/>
              <a:t>: model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razumijevanje</a:t>
            </a:r>
            <a:r>
              <a:rPr lang="en-US" dirty="0" smtClean="0"/>
              <a:t> </a:t>
            </a:r>
            <a:r>
              <a:rPr lang="en-US" dirty="0" err="1" smtClean="0"/>
              <a:t>poremećaja</a:t>
            </a:r>
            <a:r>
              <a:rPr lang="en-US" dirty="0" smtClean="0"/>
              <a:t> </a:t>
            </a:r>
            <a:r>
              <a:rPr lang="en-US" dirty="0" err="1" smtClean="0"/>
              <a:t>ličnosti</a:t>
            </a:r>
            <a:r>
              <a:rPr lang="en-US" dirty="0" smtClean="0"/>
              <a:t> </a:t>
            </a:r>
          </a:p>
          <a:p>
            <a:pPr lvl="3">
              <a:buNone/>
            </a:pPr>
            <a:r>
              <a:rPr lang="en-US" dirty="0" smtClean="0"/>
              <a:t>(</a:t>
            </a:r>
            <a:r>
              <a:rPr lang="hr-HR" i="1" dirty="0" smtClean="0"/>
              <a:t>“Osuđen sam na neuspjeh</a:t>
            </a:r>
            <a:r>
              <a:rPr lang="en-US" i="1" dirty="0" smtClean="0"/>
              <a:t> </a:t>
            </a:r>
            <a:r>
              <a:rPr lang="en-US" i="1" dirty="0" err="1" smtClean="0"/>
              <a:t>jer</a:t>
            </a:r>
            <a:r>
              <a:rPr lang="en-US" i="1" dirty="0" smtClean="0"/>
              <a:t> </a:t>
            </a:r>
            <a:r>
              <a:rPr lang="en-US" i="1" dirty="0" err="1" smtClean="0"/>
              <a:t>sam</a:t>
            </a:r>
            <a:r>
              <a:rPr lang="en-US" i="1" dirty="0" smtClean="0"/>
              <a:t> </a:t>
            </a:r>
            <a:r>
              <a:rPr lang="en-US" i="1" dirty="0" err="1" smtClean="0"/>
              <a:t>nekompetentan</a:t>
            </a:r>
            <a:r>
              <a:rPr lang="hr-HR" i="1" dirty="0" smtClean="0"/>
              <a:t>”</a:t>
            </a:r>
            <a:r>
              <a:rPr lang="hr-HR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80720"/>
          </a:xfrm>
        </p:spPr>
        <p:txBody>
          <a:bodyPr>
            <a:normAutofit/>
          </a:bodyPr>
          <a:lstStyle/>
          <a:p>
            <a:pPr lvl="1" algn="ctr">
              <a:buNone/>
            </a:pPr>
            <a:r>
              <a:rPr lang="en-US" sz="2000" dirty="0" smtClean="0"/>
              <a:t>RANA ISKUSTVA</a:t>
            </a:r>
          </a:p>
          <a:p>
            <a:pPr lvl="1" algn="ctr">
              <a:buNone/>
            </a:pPr>
            <a:endParaRPr lang="en-US" dirty="0" smtClean="0"/>
          </a:p>
          <a:p>
            <a:pPr lvl="1" algn="ctr">
              <a:buNone/>
            </a:pPr>
            <a:r>
              <a:rPr lang="en-US" sz="2000" dirty="0" smtClean="0"/>
              <a:t>FORMIRANJE DISFUNKCIONALNIH PRETPOSTAVKI</a:t>
            </a:r>
          </a:p>
          <a:p>
            <a:pPr lvl="1" algn="ctr">
              <a:buNone/>
            </a:pPr>
            <a:r>
              <a:rPr lang="en-US" sz="2000" b="1" dirty="0" smtClean="0">
                <a:solidFill>
                  <a:schemeClr val="accent1"/>
                </a:solidFill>
              </a:rPr>
              <a:t>(BAZIČNA I POSREDUJUĆA VJEROVANJA)</a:t>
            </a:r>
          </a:p>
          <a:p>
            <a:pPr lvl="1" algn="ctr">
              <a:buNone/>
            </a:pPr>
            <a:endParaRPr lang="en-US" dirty="0" smtClean="0"/>
          </a:p>
          <a:p>
            <a:pPr lvl="1" algn="ctr">
              <a:buNone/>
            </a:pPr>
            <a:r>
              <a:rPr lang="en-US" sz="2000" dirty="0" smtClean="0"/>
              <a:t>KRITIČNI DOGAĐAJ(I)</a:t>
            </a:r>
          </a:p>
          <a:p>
            <a:pPr lvl="1" algn="ctr">
              <a:buNone/>
            </a:pPr>
            <a:endParaRPr lang="en-US" dirty="0" smtClean="0"/>
          </a:p>
          <a:p>
            <a:pPr lvl="1" algn="ctr">
              <a:buNone/>
            </a:pPr>
            <a:r>
              <a:rPr lang="en-US" sz="2000" dirty="0" smtClean="0"/>
              <a:t>AKTIVIRANJE DISFUNKCIONALNIH PRETPOSTAVKI</a:t>
            </a:r>
          </a:p>
          <a:p>
            <a:pPr lvl="1" algn="ctr">
              <a:buNone/>
            </a:pPr>
            <a:endParaRPr lang="en-US" dirty="0" smtClean="0"/>
          </a:p>
          <a:p>
            <a:pPr lvl="1" algn="ctr">
              <a:buNone/>
            </a:pPr>
            <a:r>
              <a:rPr lang="en-US" sz="2000" b="1" dirty="0" smtClean="0">
                <a:solidFill>
                  <a:schemeClr val="accent1"/>
                </a:solidFill>
              </a:rPr>
              <a:t>NEGATIVNE AUTOMATSKE MISLI</a:t>
            </a:r>
          </a:p>
          <a:p>
            <a:pPr lvl="1" algn="ctr">
              <a:buNone/>
            </a:pPr>
            <a:endParaRPr lang="en-US" dirty="0" smtClean="0"/>
          </a:p>
          <a:p>
            <a:pPr lvl="1" algn="ctr">
              <a:buNone/>
            </a:pPr>
            <a:r>
              <a:rPr lang="en-US" sz="2000" dirty="0" smtClean="0"/>
              <a:t>SIMPTOMI DEPRESIJE</a:t>
            </a:r>
          </a:p>
          <a:p>
            <a:pPr lvl="1" algn="ctr">
              <a:buNone/>
            </a:pPr>
            <a:r>
              <a:rPr lang="en-US" sz="2000" dirty="0" smtClean="0"/>
              <a:t>PONAŠAJNI						SOMATSKI</a:t>
            </a:r>
          </a:p>
          <a:p>
            <a:pPr lvl="1" algn="ctr">
              <a:buNone/>
            </a:pPr>
            <a:r>
              <a:rPr lang="en-US" sz="2000" dirty="0" smtClean="0"/>
              <a:t>MOTIVACIJSKI  	   	              KOGNITIVNI</a:t>
            </a:r>
            <a:endParaRPr lang="en-US" dirty="0" smtClean="0"/>
          </a:p>
          <a:p>
            <a:pPr lvl="1" algn="ctr">
              <a:buNone/>
            </a:pPr>
            <a:r>
              <a:rPr lang="en-US" sz="2000" dirty="0" smtClean="0"/>
              <a:t>AFEKTIVNI</a:t>
            </a:r>
          </a:p>
        </p:txBody>
      </p:sp>
      <p:sp>
        <p:nvSpPr>
          <p:cNvPr id="9" name="Down Arrow 8"/>
          <p:cNvSpPr/>
          <p:nvPr/>
        </p:nvSpPr>
        <p:spPr>
          <a:xfrm>
            <a:off x="4427984" y="4437112"/>
            <a:ext cx="43204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4427984" y="1844824"/>
            <a:ext cx="43204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4427984" y="620688"/>
            <a:ext cx="43204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4427984" y="2708920"/>
            <a:ext cx="43204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4427984" y="3573016"/>
            <a:ext cx="43204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707904" y="5373216"/>
            <a:ext cx="720080" cy="504056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860032" y="5373216"/>
            <a:ext cx="1152128" cy="43204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644008" y="5373216"/>
            <a:ext cx="0" cy="720080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6012160" y="5229200"/>
            <a:ext cx="1080120" cy="288032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2555776" y="5229200"/>
            <a:ext cx="1080120" cy="288032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79512" y="188640"/>
            <a:ext cx="21602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solidFill>
                  <a:schemeClr val="accent1"/>
                </a:solidFill>
              </a:rPr>
              <a:t>Beckova</a:t>
            </a:r>
            <a:r>
              <a:rPr lang="en-US" sz="2400" b="1" i="1" dirty="0" smtClean="0">
                <a:solidFill>
                  <a:schemeClr val="accent1"/>
                </a:solidFill>
              </a:rPr>
              <a:t> </a:t>
            </a:r>
            <a:r>
              <a:rPr lang="en-US" sz="2400" b="1" i="1" dirty="0" err="1" smtClean="0">
                <a:solidFill>
                  <a:schemeClr val="accent1"/>
                </a:solidFill>
              </a:rPr>
              <a:t>kognitivna</a:t>
            </a:r>
            <a:r>
              <a:rPr lang="en-US" sz="2400" b="1" i="1" dirty="0" smtClean="0">
                <a:solidFill>
                  <a:schemeClr val="accent1"/>
                </a:solidFill>
              </a:rPr>
              <a:t> </a:t>
            </a:r>
            <a:r>
              <a:rPr lang="en-US" sz="2400" b="1" i="1" dirty="0" err="1" smtClean="0">
                <a:solidFill>
                  <a:schemeClr val="accent1"/>
                </a:solidFill>
              </a:rPr>
              <a:t>teorija</a:t>
            </a:r>
            <a:r>
              <a:rPr lang="en-US" sz="2400" b="1" i="1" dirty="0" smtClean="0">
                <a:solidFill>
                  <a:schemeClr val="accent1"/>
                </a:solidFill>
              </a:rPr>
              <a:t> </a:t>
            </a:r>
            <a:r>
              <a:rPr lang="en-US" sz="2400" b="1" i="1" dirty="0" err="1" smtClean="0">
                <a:solidFill>
                  <a:schemeClr val="accent1"/>
                </a:solidFill>
              </a:rPr>
              <a:t>depresije</a:t>
            </a:r>
            <a:endParaRPr lang="en-US" sz="2400" b="1" i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323528" y="4941168"/>
            <a:ext cx="8496944" cy="1728192"/>
          </a:xfrm>
          <a:prstGeom prst="horizontalScroll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36104"/>
          </a:xfrm>
        </p:spPr>
        <p:txBody>
          <a:bodyPr/>
          <a:lstStyle/>
          <a:p>
            <a:r>
              <a:rPr lang="en-US" dirty="0" err="1" smtClean="0"/>
              <a:t>Modeli</a:t>
            </a:r>
            <a:r>
              <a:rPr lang="en-US" dirty="0" smtClean="0"/>
              <a:t> </a:t>
            </a:r>
            <a:r>
              <a:rPr lang="en-US" dirty="0" err="1" smtClean="0"/>
              <a:t>temeljeni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atribucijama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32859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i="1" cap="all" dirty="0" err="1" smtClean="0">
                <a:solidFill>
                  <a:srgbClr val="0070C0"/>
                </a:solidFill>
              </a:rPr>
              <a:t>reformulirani</a:t>
            </a:r>
            <a:r>
              <a:rPr lang="en-US" b="1" i="1" cap="all" dirty="0" smtClean="0">
                <a:solidFill>
                  <a:srgbClr val="0070C0"/>
                </a:solidFill>
              </a:rPr>
              <a:t> </a:t>
            </a:r>
            <a:r>
              <a:rPr lang="hr-HR" b="1" i="1" cap="all" dirty="0" smtClean="0">
                <a:solidFill>
                  <a:srgbClr val="0070C0"/>
                </a:solidFill>
              </a:rPr>
              <a:t>Model naučene bespomoćnosti </a:t>
            </a:r>
            <a:r>
              <a:rPr lang="hr-HR" b="1" i="1" dirty="0" smtClean="0">
                <a:solidFill>
                  <a:schemeClr val="accent6">
                    <a:lumMod val="75000"/>
                  </a:schemeClr>
                </a:solidFill>
              </a:rPr>
              <a:t>(Abramson, Seligman i Teasdale, 1978)</a:t>
            </a:r>
            <a:endParaRPr lang="hr-HR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200" dirty="0" err="1" smtClean="0"/>
              <a:t>samokritična</a:t>
            </a:r>
            <a:r>
              <a:rPr lang="en-US" sz="2200" dirty="0" smtClean="0"/>
              <a:t> </a:t>
            </a:r>
            <a:r>
              <a:rPr lang="en-US" sz="2200" dirty="0" err="1" smtClean="0"/>
              <a:t>depresija</a:t>
            </a:r>
            <a:r>
              <a:rPr lang="en-US" sz="2200" dirty="0" smtClean="0"/>
              <a:t> 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bespomoćnost</a:t>
            </a:r>
            <a:r>
              <a:rPr lang="en-US" sz="2200" dirty="0" smtClean="0"/>
              <a:t> </a:t>
            </a:r>
            <a:r>
              <a:rPr lang="en-US" sz="2200" dirty="0" err="1" smtClean="0"/>
              <a:t>posljedica</a:t>
            </a:r>
            <a:r>
              <a:rPr lang="en-US" sz="2200" dirty="0" smtClean="0"/>
              <a:t> </a:t>
            </a:r>
            <a:r>
              <a:rPr lang="en-US" sz="2200" dirty="0" err="1" smtClean="0"/>
              <a:t>su</a:t>
            </a:r>
            <a:r>
              <a:rPr lang="en-US" sz="2200" dirty="0" smtClean="0"/>
              <a:t> </a:t>
            </a:r>
            <a:r>
              <a:rPr lang="en-US" sz="2200" dirty="0" err="1" smtClean="0"/>
              <a:t>određenog</a:t>
            </a:r>
            <a:r>
              <a:rPr lang="en-US" sz="2200" dirty="0" smtClean="0"/>
              <a:t> </a:t>
            </a:r>
            <a:r>
              <a:rPr lang="en-US" sz="2200" dirty="0" err="1" smtClean="0"/>
              <a:t>obrasca</a:t>
            </a:r>
            <a:r>
              <a:rPr lang="en-US" sz="2200" dirty="0" smtClean="0"/>
              <a:t> </a:t>
            </a:r>
            <a:r>
              <a:rPr lang="en-US" sz="2200" dirty="0" err="1" smtClean="0"/>
              <a:t>objašnjenja</a:t>
            </a:r>
            <a:r>
              <a:rPr lang="en-US" sz="2200" dirty="0" smtClean="0"/>
              <a:t> (</a:t>
            </a:r>
            <a:r>
              <a:rPr lang="en-US" sz="2200" dirty="0" err="1" smtClean="0"/>
              <a:t>atribucija</a:t>
            </a:r>
            <a:r>
              <a:rPr lang="en-US" sz="2200" dirty="0" smtClean="0"/>
              <a:t>) </a:t>
            </a:r>
            <a:r>
              <a:rPr lang="en-US" sz="2200" dirty="0" err="1" smtClean="0"/>
              <a:t>vlastitih</a:t>
            </a:r>
            <a:r>
              <a:rPr lang="en-US" sz="2200" dirty="0" smtClean="0"/>
              <a:t> </a:t>
            </a:r>
            <a:r>
              <a:rPr lang="en-US" sz="2200" dirty="0" err="1" smtClean="0"/>
              <a:t>neuspjeha</a:t>
            </a:r>
            <a:endParaRPr lang="en-US" sz="2200" dirty="0" smtClean="0"/>
          </a:p>
          <a:p>
            <a:pPr lvl="1"/>
            <a:r>
              <a:rPr lang="hr-HR" sz="2200" dirty="0" smtClean="0"/>
              <a:t>sklonost atribuiranja neuspjeha unutrašnjim i stabilnim osobinama </a:t>
            </a:r>
          </a:p>
          <a:p>
            <a:pPr lvl="1"/>
            <a:r>
              <a:rPr lang="hr-HR" sz="2200" i="1" dirty="0" smtClean="0"/>
              <a:t>“Nesposoban sam</a:t>
            </a:r>
            <a:r>
              <a:rPr lang="hr-HR" sz="2200" dirty="0" smtClean="0"/>
              <a:t>” vs “</a:t>
            </a:r>
            <a:r>
              <a:rPr lang="hr-HR" sz="2200" i="1" dirty="0" smtClean="0"/>
              <a:t>Nisam se dovoljno trudio”</a:t>
            </a:r>
            <a:endParaRPr lang="en-US" sz="2200" i="1" dirty="0" smtClean="0"/>
          </a:p>
          <a:p>
            <a:pPr>
              <a:buNone/>
            </a:pPr>
            <a:endParaRPr lang="hr-HR" sz="2200" b="1" dirty="0" smtClean="0"/>
          </a:p>
          <a:p>
            <a:pPr>
              <a:buNone/>
            </a:pPr>
            <a:r>
              <a:rPr lang="hr-HR" b="1" i="1" cap="all" dirty="0" smtClean="0">
                <a:solidFill>
                  <a:srgbClr val="0070C0"/>
                </a:solidFill>
              </a:rPr>
              <a:t>Model očaja </a:t>
            </a:r>
            <a:r>
              <a:rPr lang="hr-HR" b="1" i="1" dirty="0" smtClean="0">
                <a:solidFill>
                  <a:schemeClr val="accent6">
                    <a:lumMod val="75000"/>
                  </a:schemeClr>
                </a:solidFill>
              </a:rPr>
              <a:t>(Abramson, Metalsky i Alloy, 1989)</a:t>
            </a:r>
            <a:endParaRPr lang="hr-HR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200" dirty="0" smtClean="0"/>
              <a:t>p</a:t>
            </a:r>
            <a:r>
              <a:rPr lang="hr-HR" sz="2200" dirty="0" smtClean="0"/>
              <a:t>ripisivanje negativnih događaja stabilnim, globalnim i unutrašnjim uzrocima dovodi do specifičnih simptoma depresije</a:t>
            </a:r>
            <a:r>
              <a:rPr lang="en-US" sz="2200" dirty="0" smtClean="0"/>
              <a:t> </a:t>
            </a:r>
          </a:p>
          <a:p>
            <a:pPr lvl="1"/>
            <a:r>
              <a:rPr lang="hr-HR" sz="2200" dirty="0" smtClean="0"/>
              <a:t>nedostatak energije, </a:t>
            </a:r>
            <a:r>
              <a:rPr lang="en-US" sz="2200" dirty="0" err="1" smtClean="0"/>
              <a:t>nedostatak</a:t>
            </a:r>
            <a:r>
              <a:rPr lang="en-US" sz="2200" dirty="0" smtClean="0"/>
              <a:t> </a:t>
            </a:r>
            <a:r>
              <a:rPr lang="en-US" sz="2200" dirty="0" err="1" smtClean="0"/>
              <a:t>aktivnosti</a:t>
            </a:r>
            <a:r>
              <a:rPr lang="en-US" sz="2200" dirty="0" smtClean="0"/>
              <a:t> </a:t>
            </a:r>
            <a:r>
              <a:rPr lang="en-US" sz="2200" dirty="0" err="1" smtClean="0"/>
              <a:t>usmjerene</a:t>
            </a:r>
            <a:r>
              <a:rPr lang="en-US" sz="2200" dirty="0" smtClean="0"/>
              <a:t> ka </a:t>
            </a:r>
            <a:r>
              <a:rPr lang="en-US" sz="2200" dirty="0" err="1" smtClean="0"/>
              <a:t>cilju</a:t>
            </a:r>
            <a:r>
              <a:rPr lang="en-US" sz="2200" dirty="0" smtClean="0"/>
              <a:t>, </a:t>
            </a:r>
            <a:r>
              <a:rPr lang="hr-HR" sz="2200" dirty="0" smtClean="0"/>
              <a:t>smanjeno samopoštovanje, ideje o samoubojstvu, tuga</a:t>
            </a:r>
          </a:p>
          <a:p>
            <a:pPr lvl="1"/>
            <a:r>
              <a:rPr lang="en-US" sz="2200" i="1" dirty="0" smtClean="0"/>
              <a:t>“</a:t>
            </a:r>
            <a:r>
              <a:rPr lang="hr-HR" sz="2200" i="1" dirty="0" smtClean="0"/>
              <a:t>Uvijek sam gubitnik</a:t>
            </a:r>
            <a:r>
              <a:rPr lang="en-US" sz="2200" i="1" dirty="0" smtClean="0"/>
              <a:t>”</a:t>
            </a:r>
          </a:p>
          <a:p>
            <a:pPr lvl="1"/>
            <a:r>
              <a:rPr lang="en-US" sz="2200" dirty="0" err="1" smtClean="0"/>
              <a:t>očaj</a:t>
            </a:r>
            <a:r>
              <a:rPr lang="en-US" sz="2200" dirty="0" smtClean="0"/>
              <a:t> </a:t>
            </a:r>
            <a:r>
              <a:rPr lang="en-US" sz="2200" dirty="0" err="1" smtClean="0"/>
              <a:t>kao</a:t>
            </a:r>
            <a:r>
              <a:rPr lang="en-US" sz="2200" dirty="0" smtClean="0"/>
              <a:t> </a:t>
            </a:r>
            <a:r>
              <a:rPr lang="en-US" sz="2200" dirty="0" err="1" smtClean="0"/>
              <a:t>značajna</a:t>
            </a:r>
            <a:r>
              <a:rPr lang="en-US" sz="2200" dirty="0" smtClean="0"/>
              <a:t> </a:t>
            </a:r>
            <a:r>
              <a:rPr lang="en-US" sz="2200" dirty="0" err="1" smtClean="0"/>
              <a:t>kognitivna</a:t>
            </a:r>
            <a:r>
              <a:rPr lang="en-US" sz="2200" dirty="0" smtClean="0"/>
              <a:t> </a:t>
            </a:r>
            <a:r>
              <a:rPr lang="en-US" sz="2200" dirty="0" err="1" smtClean="0"/>
              <a:t>ranjivost</a:t>
            </a:r>
            <a:r>
              <a:rPr lang="en-US" sz="2200" dirty="0" smtClean="0"/>
              <a:t> </a:t>
            </a:r>
            <a:r>
              <a:rPr lang="en-US" sz="2200" dirty="0" err="1" smtClean="0"/>
              <a:t>na</a:t>
            </a:r>
            <a:r>
              <a:rPr lang="en-US" sz="2200" dirty="0" smtClean="0"/>
              <a:t> </a:t>
            </a:r>
            <a:r>
              <a:rPr lang="en-US" sz="2200" dirty="0" err="1" smtClean="0"/>
              <a:t>depresiju</a:t>
            </a:r>
            <a:endParaRPr lang="en-US" sz="2200" dirty="0" smtClean="0"/>
          </a:p>
          <a:p>
            <a:pPr lvl="1">
              <a:buNone/>
            </a:pPr>
            <a:endParaRPr lang="hr-HR" sz="2200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3100" b="1" dirty="0" smtClean="0">
                <a:solidFill>
                  <a:schemeClr val="bg1"/>
                </a:solidFill>
              </a:rPr>
              <a:t>	</a:t>
            </a:r>
            <a:endParaRPr lang="en-US" sz="2900" b="1" i="1" dirty="0" smtClean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5301208"/>
            <a:ext cx="8064896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900" b="1" i="1" dirty="0" err="1" smtClean="0">
                <a:solidFill>
                  <a:schemeClr val="bg1"/>
                </a:solidFill>
              </a:rPr>
              <a:t>Pripisati</a:t>
            </a:r>
            <a:r>
              <a:rPr lang="en-US" sz="1900" b="1" i="1" dirty="0" smtClean="0">
                <a:solidFill>
                  <a:schemeClr val="bg1"/>
                </a:solidFill>
              </a:rPr>
              <a:t> </a:t>
            </a:r>
            <a:r>
              <a:rPr lang="en-US" sz="1900" b="1" i="1" dirty="0" err="1" smtClean="0">
                <a:solidFill>
                  <a:schemeClr val="bg1"/>
                </a:solidFill>
              </a:rPr>
              <a:t>neuspjehe</a:t>
            </a:r>
            <a:r>
              <a:rPr lang="en-US" sz="1900" b="1" i="1" dirty="0" smtClean="0">
                <a:solidFill>
                  <a:schemeClr val="bg1"/>
                </a:solidFill>
              </a:rPr>
              <a:t> </a:t>
            </a:r>
            <a:r>
              <a:rPr lang="en-US" sz="1900" b="1" i="1" dirty="0" err="1" smtClean="0">
                <a:solidFill>
                  <a:schemeClr val="bg1"/>
                </a:solidFill>
              </a:rPr>
              <a:t>nedostatku</a:t>
            </a:r>
            <a:r>
              <a:rPr lang="en-US" sz="1900" b="1" i="1" dirty="0" smtClean="0">
                <a:solidFill>
                  <a:schemeClr val="bg1"/>
                </a:solidFill>
              </a:rPr>
              <a:t> </a:t>
            </a:r>
            <a:r>
              <a:rPr lang="en-US" sz="1900" b="1" i="1" dirty="0" err="1" smtClean="0">
                <a:solidFill>
                  <a:schemeClr val="bg1"/>
                </a:solidFill>
              </a:rPr>
              <a:t>napora</a:t>
            </a:r>
            <a:r>
              <a:rPr lang="en-US" sz="1900" b="1" i="1" dirty="0" smtClean="0">
                <a:solidFill>
                  <a:schemeClr val="bg1"/>
                </a:solidFill>
              </a:rPr>
              <a:t> </a:t>
            </a:r>
            <a:r>
              <a:rPr lang="en-US" sz="1900" b="1" i="1" dirty="0" err="1" smtClean="0">
                <a:solidFill>
                  <a:schemeClr val="bg1"/>
                </a:solidFill>
              </a:rPr>
              <a:t>ili</a:t>
            </a:r>
            <a:r>
              <a:rPr lang="en-US" sz="1900" b="1" i="1" dirty="0" smtClean="0">
                <a:solidFill>
                  <a:schemeClr val="bg1"/>
                </a:solidFill>
              </a:rPr>
              <a:t> </a:t>
            </a:r>
            <a:r>
              <a:rPr lang="en-US" sz="1900" b="1" i="1" dirty="0" err="1" smtClean="0">
                <a:solidFill>
                  <a:schemeClr val="bg1"/>
                </a:solidFill>
              </a:rPr>
              <a:t>lošoj</a:t>
            </a:r>
            <a:r>
              <a:rPr lang="en-US" sz="1900" b="1" i="1" dirty="0" smtClean="0">
                <a:solidFill>
                  <a:schemeClr val="bg1"/>
                </a:solidFill>
              </a:rPr>
              <a:t> </a:t>
            </a:r>
            <a:r>
              <a:rPr lang="en-US" sz="1900" b="1" i="1" dirty="0" err="1" smtClean="0">
                <a:solidFill>
                  <a:schemeClr val="bg1"/>
                </a:solidFill>
              </a:rPr>
              <a:t>sreći</a:t>
            </a:r>
            <a:r>
              <a:rPr lang="en-US" sz="1900" b="1" i="1" dirty="0" smtClean="0">
                <a:solidFill>
                  <a:schemeClr val="bg1"/>
                </a:solidFill>
              </a:rPr>
              <a:t> </a:t>
            </a:r>
            <a:r>
              <a:rPr lang="en-US" sz="1900" b="1" i="1" dirty="0" err="1" smtClean="0">
                <a:solidFill>
                  <a:schemeClr val="bg1"/>
                </a:solidFill>
              </a:rPr>
              <a:t>ili</a:t>
            </a:r>
            <a:r>
              <a:rPr lang="en-US" sz="1900" b="1" i="1" dirty="0" smtClean="0">
                <a:solidFill>
                  <a:schemeClr val="bg1"/>
                </a:solidFill>
              </a:rPr>
              <a:t> </a:t>
            </a:r>
            <a:r>
              <a:rPr lang="en-US" sz="1900" b="1" i="1" dirty="0" err="1" smtClean="0">
                <a:solidFill>
                  <a:schemeClr val="bg1"/>
                </a:solidFill>
              </a:rPr>
              <a:t>težini</a:t>
            </a:r>
            <a:r>
              <a:rPr lang="en-US" sz="1900" b="1" i="1" dirty="0" smtClean="0">
                <a:solidFill>
                  <a:schemeClr val="bg1"/>
                </a:solidFill>
              </a:rPr>
              <a:t> </a:t>
            </a:r>
            <a:r>
              <a:rPr lang="en-US" sz="1900" b="1" i="1" dirty="0" err="1" smtClean="0">
                <a:solidFill>
                  <a:schemeClr val="bg1"/>
                </a:solidFill>
              </a:rPr>
              <a:t>zadatka</a:t>
            </a:r>
            <a:r>
              <a:rPr lang="en-US" sz="1900" b="1" i="1" dirty="0" smtClean="0">
                <a:solidFill>
                  <a:schemeClr val="bg1"/>
                </a:solidFill>
              </a:rPr>
              <a:t>, a </a:t>
            </a:r>
            <a:r>
              <a:rPr lang="en-US" sz="1900" b="1" i="1" dirty="0" err="1" smtClean="0">
                <a:solidFill>
                  <a:schemeClr val="bg1"/>
                </a:solidFill>
              </a:rPr>
              <a:t>uspjehe</a:t>
            </a:r>
            <a:r>
              <a:rPr lang="en-US" sz="1900" b="1" i="1" dirty="0" smtClean="0">
                <a:solidFill>
                  <a:schemeClr val="bg1"/>
                </a:solidFill>
              </a:rPr>
              <a:t> </a:t>
            </a:r>
            <a:r>
              <a:rPr lang="en-US" sz="1900" b="1" i="1" dirty="0" err="1" smtClean="0">
                <a:solidFill>
                  <a:schemeClr val="bg1"/>
                </a:solidFill>
              </a:rPr>
              <a:t>sposobnosti</a:t>
            </a:r>
            <a:r>
              <a:rPr lang="en-US" sz="1900" b="1" i="1" dirty="0" smtClean="0">
                <a:solidFill>
                  <a:schemeClr val="bg1"/>
                </a:solidFill>
              </a:rPr>
              <a:t>, </a:t>
            </a:r>
            <a:r>
              <a:rPr lang="en-US" sz="1900" b="1" i="1" dirty="0" err="1" smtClean="0">
                <a:solidFill>
                  <a:schemeClr val="bg1"/>
                </a:solidFill>
              </a:rPr>
              <a:t>prevladavanju</a:t>
            </a:r>
            <a:r>
              <a:rPr lang="en-US" sz="1900" b="1" i="1" dirty="0" smtClean="0">
                <a:solidFill>
                  <a:schemeClr val="bg1"/>
                </a:solidFill>
              </a:rPr>
              <a:t> </a:t>
            </a:r>
            <a:r>
              <a:rPr lang="en-US" sz="1900" b="1" i="1" dirty="0" err="1" smtClean="0">
                <a:solidFill>
                  <a:schemeClr val="bg1"/>
                </a:solidFill>
              </a:rPr>
              <a:t>teških</a:t>
            </a:r>
            <a:r>
              <a:rPr lang="en-US" sz="1900" b="1" i="1" dirty="0" smtClean="0">
                <a:solidFill>
                  <a:schemeClr val="bg1"/>
                </a:solidFill>
              </a:rPr>
              <a:t> </a:t>
            </a:r>
            <a:r>
              <a:rPr lang="en-US" sz="1900" b="1" i="1" dirty="0" err="1" smtClean="0">
                <a:solidFill>
                  <a:schemeClr val="bg1"/>
                </a:solidFill>
              </a:rPr>
              <a:t>zadataka</a:t>
            </a:r>
            <a:r>
              <a:rPr lang="en-US" sz="1900" b="1" i="1" dirty="0" smtClean="0">
                <a:solidFill>
                  <a:schemeClr val="bg1"/>
                </a:solidFill>
              </a:rPr>
              <a:t> </a:t>
            </a:r>
            <a:r>
              <a:rPr lang="en-US" sz="1900" b="1" i="1" dirty="0" err="1" smtClean="0">
                <a:solidFill>
                  <a:schemeClr val="bg1"/>
                </a:solidFill>
              </a:rPr>
              <a:t>i</a:t>
            </a:r>
            <a:r>
              <a:rPr lang="en-US" sz="1900" b="1" i="1" dirty="0" smtClean="0">
                <a:solidFill>
                  <a:schemeClr val="bg1"/>
                </a:solidFill>
              </a:rPr>
              <a:t> </a:t>
            </a:r>
            <a:r>
              <a:rPr lang="en-US" sz="1900" b="1" i="1" dirty="0" err="1" smtClean="0">
                <a:solidFill>
                  <a:schemeClr val="bg1"/>
                </a:solidFill>
              </a:rPr>
              <a:t>trajnim</a:t>
            </a:r>
            <a:r>
              <a:rPr lang="en-US" sz="1900" b="1" i="1" dirty="0" smtClean="0">
                <a:solidFill>
                  <a:schemeClr val="bg1"/>
                </a:solidFill>
              </a:rPr>
              <a:t> </a:t>
            </a:r>
            <a:r>
              <a:rPr lang="en-US" sz="1900" b="1" i="1" dirty="0" err="1" smtClean="0">
                <a:solidFill>
                  <a:schemeClr val="bg1"/>
                </a:solidFill>
              </a:rPr>
              <a:t>osobnim</a:t>
            </a:r>
            <a:r>
              <a:rPr lang="en-US" sz="1900" b="1" i="1" dirty="0" smtClean="0">
                <a:solidFill>
                  <a:schemeClr val="bg1"/>
                </a:solidFill>
              </a:rPr>
              <a:t> </a:t>
            </a:r>
            <a:r>
              <a:rPr lang="en-US" sz="1900" b="1" i="1" dirty="0" err="1" smtClean="0">
                <a:solidFill>
                  <a:schemeClr val="bg1"/>
                </a:solidFill>
              </a:rPr>
              <a:t>kvalitetama</a:t>
            </a:r>
            <a:r>
              <a:rPr lang="en-US" sz="1900" b="1" i="1" dirty="0" smtClean="0">
                <a:solidFill>
                  <a:schemeClr val="bg1"/>
                </a:solidFill>
              </a:rPr>
              <a:t>!</a:t>
            </a:r>
          </a:p>
          <a:p>
            <a:pPr algn="ctr">
              <a:buNone/>
            </a:pPr>
            <a:r>
              <a:rPr lang="en-US" sz="1900" b="1" i="1" dirty="0" err="1" smtClean="0">
                <a:solidFill>
                  <a:schemeClr val="bg1"/>
                </a:solidFill>
              </a:rPr>
              <a:t>Cilj</a:t>
            </a:r>
            <a:r>
              <a:rPr lang="en-US" sz="1900" b="1" i="1" dirty="0" smtClean="0">
                <a:solidFill>
                  <a:schemeClr val="bg1"/>
                </a:solidFill>
              </a:rPr>
              <a:t> </a:t>
            </a:r>
            <a:r>
              <a:rPr lang="en-US" sz="1900" b="1" i="1" dirty="0" err="1" smtClean="0">
                <a:solidFill>
                  <a:schemeClr val="bg1"/>
                </a:solidFill>
              </a:rPr>
              <a:t>kao</a:t>
            </a:r>
            <a:r>
              <a:rPr lang="en-US" sz="1900" b="1" i="1" dirty="0" smtClean="0">
                <a:solidFill>
                  <a:schemeClr val="bg1"/>
                </a:solidFill>
              </a:rPr>
              <a:t> </a:t>
            </a:r>
            <a:r>
              <a:rPr lang="en-US" sz="1900" b="1" i="1" dirty="0" err="1" smtClean="0">
                <a:solidFill>
                  <a:schemeClr val="bg1"/>
                </a:solidFill>
              </a:rPr>
              <a:t>alternativa</a:t>
            </a:r>
            <a:r>
              <a:rPr lang="en-US" sz="1900" b="1" i="1" dirty="0" smtClean="0">
                <a:solidFill>
                  <a:schemeClr val="bg1"/>
                </a:solidFill>
              </a:rPr>
              <a:t>, ne </a:t>
            </a:r>
            <a:r>
              <a:rPr lang="en-US" sz="1900" b="1" i="1" dirty="0" err="1" smtClean="0">
                <a:solidFill>
                  <a:schemeClr val="bg1"/>
                </a:solidFill>
              </a:rPr>
              <a:t>kao</a:t>
            </a:r>
            <a:r>
              <a:rPr lang="en-US" sz="1900" b="1" i="1" dirty="0" smtClean="0">
                <a:solidFill>
                  <a:schemeClr val="bg1"/>
                </a:solidFill>
              </a:rPr>
              <a:t> </a:t>
            </a:r>
            <a:r>
              <a:rPr lang="en-US" sz="1900" b="1" i="1" dirty="0" err="1" smtClean="0">
                <a:solidFill>
                  <a:schemeClr val="bg1"/>
                </a:solidFill>
              </a:rPr>
              <a:t>nužnost</a:t>
            </a:r>
            <a:r>
              <a:rPr lang="en-US" sz="1900" b="1" i="1" dirty="0" smtClean="0">
                <a:solidFill>
                  <a:schemeClr val="bg1"/>
                </a:solidFill>
              </a:rPr>
              <a:t>!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807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r-HR" sz="2200" b="1" i="1" cap="all" dirty="0" smtClean="0">
                <a:solidFill>
                  <a:srgbClr val="0070C0"/>
                </a:solidFill>
              </a:rPr>
              <a:t>Metakognitivni model ruminiranja i depresije</a:t>
            </a:r>
            <a:r>
              <a:rPr lang="en-US" sz="2200" b="1" i="1" cap="all" dirty="0" smtClean="0">
                <a:solidFill>
                  <a:srgbClr val="0070C0"/>
                </a:solidFill>
              </a:rPr>
              <a:t> </a:t>
            </a:r>
            <a:r>
              <a:rPr lang="hr-HR" sz="2200" b="1" i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sz="2200" b="1" i="1" dirty="0" smtClean="0">
                <a:solidFill>
                  <a:schemeClr val="accent6">
                    <a:lumMod val="75000"/>
                  </a:schemeClr>
                </a:solidFill>
              </a:rPr>
              <a:t>Wells</a:t>
            </a:r>
            <a:r>
              <a:rPr lang="hr-HR" sz="2200" b="1" i="1" dirty="0" smtClean="0">
                <a:solidFill>
                  <a:schemeClr val="accent6">
                    <a:lumMod val="75000"/>
                  </a:schemeClr>
                </a:solidFill>
              </a:rPr>
              <a:t>, 2009)</a:t>
            </a:r>
            <a:endParaRPr lang="en-US" sz="22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1800" dirty="0" err="1" smtClean="0"/>
              <a:t>naglasak</a:t>
            </a:r>
            <a:r>
              <a:rPr lang="en-US" sz="1800" dirty="0" smtClean="0"/>
              <a:t>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proces</a:t>
            </a:r>
            <a:r>
              <a:rPr lang="en-US" sz="1800" dirty="0" smtClean="0"/>
              <a:t>, </a:t>
            </a:r>
            <a:r>
              <a:rPr lang="en-US" sz="1800" dirty="0" err="1" smtClean="0"/>
              <a:t>funkciju</a:t>
            </a:r>
            <a:r>
              <a:rPr lang="en-US" sz="1800" dirty="0" smtClean="0"/>
              <a:t> </a:t>
            </a:r>
            <a:r>
              <a:rPr lang="en-US" sz="1800" dirty="0" err="1" smtClean="0"/>
              <a:t>ili</a:t>
            </a:r>
            <a:r>
              <a:rPr lang="en-US" sz="1800" dirty="0" smtClean="0"/>
              <a:t> </a:t>
            </a:r>
            <a:r>
              <a:rPr lang="en-US" sz="1800" dirty="0" err="1" smtClean="0"/>
              <a:t>strategiju</a:t>
            </a:r>
            <a:r>
              <a:rPr lang="en-US" sz="1800" dirty="0" smtClean="0"/>
              <a:t> </a:t>
            </a:r>
            <a:r>
              <a:rPr lang="en-US" sz="1800" dirty="0" err="1" smtClean="0"/>
              <a:t>mišljenjana</a:t>
            </a:r>
            <a:r>
              <a:rPr lang="en-US" sz="1800" dirty="0" smtClean="0"/>
              <a:t> (</a:t>
            </a:r>
            <a:r>
              <a:rPr lang="en-US" sz="1800" dirty="0" err="1" smtClean="0"/>
              <a:t>manje</a:t>
            </a:r>
            <a:r>
              <a:rPr lang="en-US" sz="1800" dirty="0" smtClean="0"/>
              <a:t>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sadržaj</a:t>
            </a:r>
            <a:r>
              <a:rPr lang="en-US" sz="1800" dirty="0" smtClean="0"/>
              <a:t> </a:t>
            </a:r>
            <a:r>
              <a:rPr lang="en-US" sz="1800" dirty="0" err="1" smtClean="0"/>
              <a:t>misli</a:t>
            </a:r>
            <a:r>
              <a:rPr lang="en-US" sz="1800" dirty="0" smtClean="0"/>
              <a:t>)</a:t>
            </a:r>
          </a:p>
          <a:p>
            <a:endParaRPr lang="en-US" sz="500" dirty="0" smtClean="0"/>
          </a:p>
          <a:p>
            <a:r>
              <a:rPr lang="en-US" sz="1800" b="1" dirty="0" smtClean="0">
                <a:solidFill>
                  <a:schemeClr val="accent1"/>
                </a:solidFill>
              </a:rPr>
              <a:t>r</a:t>
            </a:r>
            <a:r>
              <a:rPr lang="hr-HR" sz="1800" b="1" dirty="0" smtClean="0">
                <a:solidFill>
                  <a:schemeClr val="accent1"/>
                </a:solidFill>
              </a:rPr>
              <a:t>uminiranje </a:t>
            </a:r>
            <a:r>
              <a:rPr lang="en-US" sz="1800" dirty="0" smtClean="0"/>
              <a:t>– </a:t>
            </a:r>
            <a:r>
              <a:rPr lang="en-US" sz="1800" dirty="0" err="1" smtClean="0"/>
              <a:t>pasivno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pretjerano</a:t>
            </a:r>
            <a:r>
              <a:rPr lang="en-US" sz="1800" dirty="0" smtClean="0"/>
              <a:t> </a:t>
            </a:r>
            <a:r>
              <a:rPr lang="en-US" sz="1800" dirty="0" err="1" smtClean="0"/>
              <a:t>usmjeravanje</a:t>
            </a:r>
            <a:r>
              <a:rPr lang="en-US" sz="1800" dirty="0" smtClean="0"/>
              <a:t>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misli</a:t>
            </a:r>
            <a:r>
              <a:rPr lang="en-US" sz="1800" dirty="0" smtClean="0"/>
              <a:t>, </a:t>
            </a:r>
            <a:r>
              <a:rPr lang="en-US" sz="1800" dirty="0" err="1" smtClean="0"/>
              <a:t>osjećaje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probleme</a:t>
            </a:r>
            <a:r>
              <a:rPr lang="en-US" sz="1800" dirty="0" smtClean="0"/>
              <a:t> </a:t>
            </a:r>
            <a:r>
              <a:rPr lang="en-US" sz="1800" dirty="0" err="1" smtClean="0"/>
              <a:t>povezane</a:t>
            </a:r>
            <a:r>
              <a:rPr lang="en-US" sz="1800" dirty="0" smtClean="0"/>
              <a:t> s </a:t>
            </a:r>
            <a:r>
              <a:rPr lang="en-US" sz="1800" dirty="0" err="1" smtClean="0"/>
              <a:t>negativnim</a:t>
            </a:r>
            <a:r>
              <a:rPr lang="en-US" sz="1800" dirty="0" smtClean="0"/>
              <a:t> </a:t>
            </a:r>
            <a:r>
              <a:rPr lang="en-US" sz="1800" dirty="0" err="1" smtClean="0"/>
              <a:t>afektom</a:t>
            </a:r>
            <a:r>
              <a:rPr lang="en-US" sz="1800" dirty="0" smtClean="0"/>
              <a:t> </a:t>
            </a:r>
            <a:r>
              <a:rPr lang="en-US" sz="1800" dirty="0" err="1" smtClean="0"/>
              <a:t>bez</a:t>
            </a:r>
            <a:r>
              <a:rPr lang="en-US" sz="1800" dirty="0" smtClean="0"/>
              <a:t> </a:t>
            </a:r>
            <a:r>
              <a:rPr lang="en-US" sz="1800" dirty="0" err="1" smtClean="0"/>
              <a:t>usmjerenosti</a:t>
            </a:r>
            <a:r>
              <a:rPr lang="en-US" sz="1800" dirty="0" smtClean="0"/>
              <a:t>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aktivno</a:t>
            </a:r>
            <a:r>
              <a:rPr lang="en-US" sz="1800" dirty="0" smtClean="0"/>
              <a:t> </a:t>
            </a:r>
            <a:r>
              <a:rPr lang="en-US" sz="1800" dirty="0" err="1" smtClean="0"/>
              <a:t>rješavanje</a:t>
            </a:r>
            <a:r>
              <a:rPr lang="en-US" sz="1800" dirty="0" smtClean="0"/>
              <a:t> </a:t>
            </a:r>
            <a:r>
              <a:rPr lang="en-US" sz="1800" dirty="0" err="1" smtClean="0"/>
              <a:t>problema</a:t>
            </a:r>
            <a:endParaRPr lang="en-US" sz="1800" dirty="0" smtClean="0"/>
          </a:p>
          <a:p>
            <a:endParaRPr lang="en-US" sz="500" dirty="0" smtClean="0"/>
          </a:p>
          <a:p>
            <a:r>
              <a:rPr lang="en-US" sz="1800" dirty="0" err="1" smtClean="0"/>
              <a:t>često</a:t>
            </a:r>
            <a:r>
              <a:rPr lang="en-US" sz="1800" dirty="0" smtClean="0"/>
              <a:t> </a:t>
            </a:r>
            <a:r>
              <a:rPr lang="en-US" sz="1800" dirty="0" err="1" smtClean="0"/>
              <a:t>kod</a:t>
            </a:r>
            <a:r>
              <a:rPr lang="en-US" sz="1800" dirty="0" smtClean="0"/>
              <a:t> </a:t>
            </a:r>
            <a:r>
              <a:rPr lang="en-US" sz="1800" dirty="0" err="1" smtClean="0"/>
              <a:t>depresivnih</a:t>
            </a:r>
            <a:r>
              <a:rPr lang="en-US" sz="1800" dirty="0" smtClean="0"/>
              <a:t> </a:t>
            </a:r>
            <a:r>
              <a:rPr lang="en-US" sz="1800" dirty="0" err="1" smtClean="0"/>
              <a:t>osoba</a:t>
            </a:r>
            <a:r>
              <a:rPr lang="en-US" sz="1800" dirty="0" smtClean="0"/>
              <a:t> </a:t>
            </a:r>
            <a:r>
              <a:rPr lang="en-US" sz="1800" dirty="0" smtClean="0">
                <a:sym typeface="Symbol"/>
              </a:rPr>
              <a:t> </a:t>
            </a:r>
            <a:r>
              <a:rPr lang="hr-HR" sz="1800" dirty="0" smtClean="0"/>
              <a:t>vjeruju da će im ono pomoći, ali nemaju kontrolu nad ruminacijama</a:t>
            </a:r>
            <a:r>
              <a:rPr lang="en-US" sz="1800" dirty="0" smtClean="0"/>
              <a:t> </a:t>
            </a:r>
            <a:r>
              <a:rPr lang="en-US" sz="1800" dirty="0" smtClean="0">
                <a:sym typeface="Symbol"/>
              </a:rPr>
              <a:t> </a:t>
            </a:r>
            <a:r>
              <a:rPr lang="en-US" sz="1800" dirty="0" err="1" smtClean="0">
                <a:sym typeface="Symbol"/>
              </a:rPr>
              <a:t>začarani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krug</a:t>
            </a:r>
            <a:r>
              <a:rPr lang="en-US" sz="1800" dirty="0" smtClean="0">
                <a:sym typeface="Symbol"/>
              </a:rPr>
              <a:t> (</a:t>
            </a:r>
            <a:r>
              <a:rPr lang="en-US" sz="1800" dirty="0" err="1" smtClean="0">
                <a:sym typeface="Symbol"/>
              </a:rPr>
              <a:t>ponavljanje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negativnih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misli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povećava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pristup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negativnom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sadržaju</a:t>
            </a:r>
            <a:r>
              <a:rPr lang="en-US" sz="1800" dirty="0" smtClean="0">
                <a:sym typeface="Symbol"/>
              </a:rPr>
              <a:t>, </a:t>
            </a:r>
            <a:r>
              <a:rPr lang="en-US" sz="1800" dirty="0" err="1" smtClean="0">
                <a:sym typeface="Symbol"/>
              </a:rPr>
              <a:t>smanjuje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samo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efikasnost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i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ograničava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produktivno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rješavanje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problema</a:t>
            </a:r>
            <a:r>
              <a:rPr lang="en-US" sz="1800" dirty="0" smtClean="0">
                <a:sym typeface="Symbol"/>
              </a:rPr>
              <a:t>)</a:t>
            </a:r>
            <a:endParaRPr lang="hr-HR" sz="1800" dirty="0"/>
          </a:p>
          <a:p>
            <a:endParaRPr lang="en-US" sz="2400" dirty="0" smtClean="0"/>
          </a:p>
          <a:p>
            <a:endParaRPr lang="en-US" dirty="0" smtClean="0"/>
          </a:p>
          <a:p>
            <a:endParaRPr lang="en-US" sz="2400" dirty="0" smtClean="0"/>
          </a:p>
          <a:p>
            <a:endParaRPr lang="en-US" dirty="0" smtClean="0"/>
          </a:p>
          <a:p>
            <a:endParaRPr lang="en-US" sz="24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 err="1" smtClean="0"/>
              <a:t>sklonost</a:t>
            </a:r>
            <a:r>
              <a:rPr lang="en-US" sz="1800" dirty="0" smtClean="0"/>
              <a:t> </a:t>
            </a:r>
            <a:r>
              <a:rPr lang="en-US" sz="1800" dirty="0" err="1" smtClean="0"/>
              <a:t>pretjeranom</a:t>
            </a:r>
            <a:r>
              <a:rPr lang="en-US" sz="1800" dirty="0" smtClean="0"/>
              <a:t> </a:t>
            </a:r>
            <a:r>
              <a:rPr lang="en-US" sz="1800" dirty="0" err="1" smtClean="0"/>
              <a:t>generaliziranju</a:t>
            </a:r>
            <a:r>
              <a:rPr lang="en-US" sz="1800" dirty="0" smtClean="0"/>
              <a:t> </a:t>
            </a:r>
            <a:r>
              <a:rPr lang="en-US" sz="1800" dirty="0" err="1" smtClean="0"/>
              <a:t>autobiografskih</a:t>
            </a:r>
            <a:r>
              <a:rPr lang="en-US" sz="1800" dirty="0" smtClean="0"/>
              <a:t> </a:t>
            </a:r>
            <a:r>
              <a:rPr lang="en-US" sz="1800" dirty="0" err="1" smtClean="0"/>
              <a:t>sjećanja</a:t>
            </a:r>
            <a:r>
              <a:rPr lang="en-US" sz="1800" dirty="0" smtClean="0"/>
              <a:t> </a:t>
            </a:r>
            <a:r>
              <a:rPr lang="en-US" sz="1800" dirty="0" err="1" smtClean="0"/>
              <a:t>uz</a:t>
            </a:r>
            <a:r>
              <a:rPr lang="en-US" sz="1800" dirty="0" smtClean="0"/>
              <a:t> </a:t>
            </a:r>
            <a:r>
              <a:rPr lang="en-US" sz="1800" dirty="0" err="1" smtClean="0"/>
              <a:t>prisjećanje</a:t>
            </a:r>
            <a:r>
              <a:rPr lang="en-US" sz="1800" dirty="0" smtClean="0"/>
              <a:t> </a:t>
            </a:r>
            <a:r>
              <a:rPr lang="en-US" sz="1800" dirty="0" err="1" smtClean="0"/>
              <a:t>događaja</a:t>
            </a:r>
            <a:r>
              <a:rPr lang="en-US" sz="1800" dirty="0" smtClean="0"/>
              <a:t>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nejasan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općenit</a:t>
            </a:r>
            <a:r>
              <a:rPr lang="en-US" sz="1800" dirty="0" smtClean="0"/>
              <a:t> </a:t>
            </a:r>
            <a:r>
              <a:rPr lang="en-US" sz="1800" dirty="0" err="1" smtClean="0"/>
              <a:t>način</a:t>
            </a:r>
            <a:endParaRPr lang="en-US" sz="1800" dirty="0" smtClean="0"/>
          </a:p>
          <a:p>
            <a:pPr>
              <a:buNone/>
            </a:pPr>
            <a:endParaRPr lang="en-US" sz="900" dirty="0" smtClean="0"/>
          </a:p>
          <a:p>
            <a:pPr>
              <a:buNone/>
            </a:pPr>
            <a:r>
              <a:rPr lang="en-US" sz="2200" b="1" i="1" cap="all" dirty="0" err="1" smtClean="0">
                <a:solidFill>
                  <a:srgbClr val="0070C0"/>
                </a:solidFill>
              </a:rPr>
              <a:t>Modeli</a:t>
            </a:r>
            <a:r>
              <a:rPr lang="en-US" sz="2200" b="1" i="1" cap="all" dirty="0" smtClean="0">
                <a:solidFill>
                  <a:srgbClr val="0070C0"/>
                </a:solidFill>
              </a:rPr>
              <a:t> </a:t>
            </a:r>
            <a:r>
              <a:rPr lang="en-US" sz="2200" b="1" i="1" cap="all" dirty="0" err="1" smtClean="0">
                <a:solidFill>
                  <a:srgbClr val="0070C0"/>
                </a:solidFill>
              </a:rPr>
              <a:t>samousmjeravanja</a:t>
            </a:r>
            <a:r>
              <a:rPr lang="en-US" sz="2200" b="1" i="1" cap="all" dirty="0" smtClean="0">
                <a:solidFill>
                  <a:srgbClr val="0070C0"/>
                </a:solidFill>
              </a:rPr>
              <a:t> </a:t>
            </a:r>
            <a:r>
              <a:rPr lang="en-US" sz="1800" dirty="0" smtClean="0"/>
              <a:t>- </a:t>
            </a:r>
            <a:r>
              <a:rPr lang="en-US" sz="1800" dirty="0" err="1" smtClean="0"/>
              <a:t>depresija</a:t>
            </a:r>
            <a:r>
              <a:rPr lang="en-US" sz="1800" dirty="0" smtClean="0"/>
              <a:t> </a:t>
            </a:r>
            <a:r>
              <a:rPr lang="en-US" sz="1800" dirty="0" err="1" smtClean="0"/>
              <a:t>kao</a:t>
            </a:r>
            <a:r>
              <a:rPr lang="en-US" sz="1800" dirty="0" smtClean="0"/>
              <a:t> </a:t>
            </a:r>
            <a:r>
              <a:rPr lang="en-US" sz="1800" dirty="0" err="1" smtClean="0"/>
              <a:t>posljedica</a:t>
            </a:r>
            <a:r>
              <a:rPr lang="en-US" sz="1800" dirty="0" smtClean="0"/>
              <a:t> </a:t>
            </a:r>
            <a:r>
              <a:rPr lang="en-US" sz="1800" dirty="0" err="1" smtClean="0"/>
              <a:t>povećane</a:t>
            </a:r>
            <a:r>
              <a:rPr lang="en-US" sz="1800" dirty="0" smtClean="0"/>
              <a:t> </a:t>
            </a:r>
            <a:r>
              <a:rPr lang="en-US" sz="1800" dirty="0" err="1" smtClean="0"/>
              <a:t>preokupacije</a:t>
            </a:r>
            <a:r>
              <a:rPr lang="en-US" sz="1800" dirty="0" smtClean="0"/>
              <a:t> </a:t>
            </a:r>
            <a:r>
              <a:rPr lang="en-US" sz="1800" dirty="0" err="1" smtClean="0"/>
              <a:t>sobom</a:t>
            </a:r>
            <a:r>
              <a:rPr lang="en-US" sz="1800" dirty="0" smtClean="0"/>
              <a:t> </a:t>
            </a:r>
            <a:r>
              <a:rPr lang="en-US" sz="1800" dirty="0" smtClean="0">
                <a:sym typeface="Symbol"/>
              </a:rPr>
              <a:t> </a:t>
            </a:r>
            <a:r>
              <a:rPr lang="en-US" sz="1800" dirty="0" err="1" smtClean="0">
                <a:sym typeface="Symbol"/>
              </a:rPr>
              <a:t>opći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proces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koji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povećava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negativni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afekt</a:t>
            </a:r>
            <a:r>
              <a:rPr lang="en-US" sz="1800" dirty="0" smtClean="0"/>
              <a:t> </a:t>
            </a:r>
            <a:endParaRPr lang="en-US" sz="1800" b="1" dirty="0" smtClean="0"/>
          </a:p>
          <a:p>
            <a:pPr>
              <a:buNone/>
            </a:pP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3419872" y="4005064"/>
            <a:ext cx="1656184" cy="9361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 smtClean="0"/>
              <a:t>DEPRESIVNO RUMINIRANJE</a:t>
            </a:r>
            <a:endParaRPr lang="en-US" sz="1600" b="1" dirty="0"/>
          </a:p>
        </p:txBody>
      </p:sp>
      <p:sp>
        <p:nvSpPr>
          <p:cNvPr id="12" name="Rectangle 11"/>
          <p:cNvSpPr/>
          <p:nvPr/>
        </p:nvSpPr>
        <p:spPr>
          <a:xfrm>
            <a:off x="3131840" y="2492896"/>
            <a:ext cx="2160240" cy="7920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 smtClean="0"/>
              <a:t>depresivne misli</a:t>
            </a:r>
            <a:endParaRPr lang="en-US" sz="1600" b="1" dirty="0" smtClean="0"/>
          </a:p>
          <a:p>
            <a:pPr algn="ctr"/>
            <a:r>
              <a:rPr lang="en-US" sz="1600" b="1" dirty="0" smtClean="0"/>
              <a:t>(“To je </a:t>
            </a:r>
            <a:r>
              <a:rPr lang="en-US" sz="1600" b="1" dirty="0" err="1" smtClean="0"/>
              <a:t>očajno</a:t>
            </a:r>
            <a:r>
              <a:rPr lang="en-US" sz="1600" b="1" dirty="0" smtClean="0"/>
              <a:t>”)</a:t>
            </a:r>
            <a:endParaRPr lang="en-US" sz="1600" b="1" dirty="0"/>
          </a:p>
        </p:txBody>
      </p:sp>
      <p:sp>
        <p:nvSpPr>
          <p:cNvPr id="13" name="Rectangle 12"/>
          <p:cNvSpPr/>
          <p:nvPr/>
        </p:nvSpPr>
        <p:spPr>
          <a:xfrm>
            <a:off x="1187624" y="4077072"/>
            <a:ext cx="1512168" cy="86409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 smtClean="0"/>
              <a:t>depresivna ponašanja</a:t>
            </a:r>
            <a:endParaRPr lang="en-US" sz="1600" b="1" dirty="0" smtClean="0"/>
          </a:p>
          <a:p>
            <a:pPr algn="ctr"/>
            <a:r>
              <a:rPr lang="en-US" sz="1600" b="1" dirty="0" smtClean="0"/>
              <a:t>(</a:t>
            </a:r>
            <a:r>
              <a:rPr lang="en-US" sz="1600" b="1" dirty="0" err="1" smtClean="0"/>
              <a:t>izbjegavanje</a:t>
            </a:r>
            <a:r>
              <a:rPr lang="en-US" sz="1600" b="1" dirty="0" smtClean="0"/>
              <a:t>)</a:t>
            </a:r>
            <a:endParaRPr lang="en-US" sz="1600" b="1" dirty="0"/>
          </a:p>
        </p:txBody>
      </p:sp>
      <p:sp>
        <p:nvSpPr>
          <p:cNvPr id="14" name="Rectangle 13"/>
          <p:cNvSpPr/>
          <p:nvPr/>
        </p:nvSpPr>
        <p:spPr>
          <a:xfrm>
            <a:off x="5796136" y="4005064"/>
            <a:ext cx="1512168" cy="9361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/>
              <a:t>sniženo</a:t>
            </a:r>
            <a:r>
              <a:rPr lang="en-US" sz="1600" b="1" dirty="0" smtClean="0"/>
              <a:t> </a:t>
            </a:r>
            <a:r>
              <a:rPr lang="hr-HR" sz="1600" b="1" dirty="0" smtClean="0"/>
              <a:t>raspoloženje</a:t>
            </a:r>
            <a:r>
              <a:rPr lang="en-US" sz="1600" b="1" dirty="0" smtClean="0"/>
              <a:t> (</a:t>
            </a:r>
            <a:r>
              <a:rPr lang="en-US" sz="1600" b="1" dirty="0" err="1" smtClean="0"/>
              <a:t>tuga</a:t>
            </a:r>
            <a:r>
              <a:rPr lang="en-US" sz="1600" b="1" dirty="0" smtClean="0"/>
              <a:t>)</a:t>
            </a:r>
            <a:endParaRPr lang="en-US" sz="1600" b="1" dirty="0"/>
          </a:p>
        </p:txBody>
      </p:sp>
      <p:sp>
        <p:nvSpPr>
          <p:cNvPr id="15" name="Left-Right Arrow 14"/>
          <p:cNvSpPr/>
          <p:nvPr/>
        </p:nvSpPr>
        <p:spPr>
          <a:xfrm>
            <a:off x="2555776" y="4221088"/>
            <a:ext cx="1008112" cy="504056"/>
          </a:xfrm>
          <a:prstGeom prst="leftRight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6" name="Left-Right Arrow 15"/>
          <p:cNvSpPr/>
          <p:nvPr/>
        </p:nvSpPr>
        <p:spPr>
          <a:xfrm>
            <a:off x="4932040" y="4221088"/>
            <a:ext cx="1008112" cy="504056"/>
          </a:xfrm>
          <a:prstGeom prst="leftRight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7" name="Left-Right Arrow 16"/>
          <p:cNvSpPr/>
          <p:nvPr/>
        </p:nvSpPr>
        <p:spPr>
          <a:xfrm rot="5400000">
            <a:off x="3743908" y="3465004"/>
            <a:ext cx="1008112" cy="504056"/>
          </a:xfrm>
          <a:prstGeom prst="leftRight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792088"/>
          </a:xfrm>
        </p:spPr>
        <p:txBody>
          <a:bodyPr>
            <a:normAutofit/>
          </a:bodyPr>
          <a:lstStyle/>
          <a:p>
            <a:r>
              <a:rPr lang="en-US" dirty="0" err="1" smtClean="0"/>
              <a:t>Interpersonalni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socijalno-bihevioralni</a:t>
            </a:r>
            <a:r>
              <a:rPr lang="en-US" dirty="0" smtClean="0"/>
              <a:t> </a:t>
            </a:r>
            <a:r>
              <a:rPr lang="en-US" dirty="0" err="1" smtClean="0"/>
              <a:t>pristupi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980728"/>
            <a:ext cx="4316288" cy="5400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200" b="1" i="1" cap="all" dirty="0" smtClean="0">
                <a:solidFill>
                  <a:srgbClr val="0070C0"/>
                </a:solidFill>
              </a:rPr>
              <a:t>	</a:t>
            </a:r>
            <a:r>
              <a:rPr lang="hr-HR" sz="2200" b="1" i="1" cap="all" dirty="0" smtClean="0">
                <a:solidFill>
                  <a:srgbClr val="0070C0"/>
                </a:solidFill>
              </a:rPr>
              <a:t>Model interpersonalnog</a:t>
            </a:r>
            <a:r>
              <a:rPr lang="en-US" sz="2200" b="1" i="1" cap="all" dirty="0" smtClean="0">
                <a:solidFill>
                  <a:srgbClr val="0070C0"/>
                </a:solidFill>
              </a:rPr>
              <a:t> </a:t>
            </a:r>
            <a:r>
              <a:rPr lang="hr-HR" sz="2200" b="1" i="1" cap="all" dirty="0" smtClean="0">
                <a:solidFill>
                  <a:srgbClr val="0070C0"/>
                </a:solidFill>
              </a:rPr>
              <a:t>potkrepljenja </a:t>
            </a:r>
            <a:r>
              <a:rPr lang="hr-HR" sz="2200" i="1" dirty="0" smtClean="0">
                <a:solidFill>
                  <a:schemeClr val="accent6">
                    <a:lumMod val="75000"/>
                  </a:schemeClr>
                </a:solidFill>
              </a:rPr>
              <a:t>(Coyne, 1989)</a:t>
            </a:r>
            <a:endParaRPr lang="en-US" sz="22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1000" dirty="0" smtClean="0"/>
          </a:p>
          <a:p>
            <a:pPr>
              <a:buNone/>
            </a:pPr>
            <a:endParaRPr lang="en-US" sz="2000" i="1" dirty="0" smtClean="0"/>
          </a:p>
          <a:p>
            <a:pPr>
              <a:buNone/>
            </a:pPr>
            <a:endParaRPr lang="en-US" sz="2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6" y="980728"/>
            <a:ext cx="4248472" cy="568863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200" b="1" i="1" cap="all" dirty="0" smtClean="0">
                <a:solidFill>
                  <a:srgbClr val="0070C0"/>
                </a:solidFill>
              </a:rPr>
              <a:t>	</a:t>
            </a:r>
            <a:r>
              <a:rPr lang="en-US" sz="2200" b="1" i="1" cap="all" dirty="0" err="1" smtClean="0">
                <a:solidFill>
                  <a:srgbClr val="0070C0"/>
                </a:solidFill>
              </a:rPr>
              <a:t>Interpersonalna</a:t>
            </a:r>
            <a:r>
              <a:rPr lang="en-US" sz="2200" b="1" i="1" cap="all" dirty="0" smtClean="0">
                <a:solidFill>
                  <a:srgbClr val="0070C0"/>
                </a:solidFill>
              </a:rPr>
              <a:t> </a:t>
            </a:r>
            <a:r>
              <a:rPr lang="en-US" sz="2200" b="1" i="1" cap="all" dirty="0" err="1" smtClean="0">
                <a:solidFill>
                  <a:srgbClr val="0070C0"/>
                </a:solidFill>
              </a:rPr>
              <a:t>teorija</a:t>
            </a:r>
            <a:r>
              <a:rPr lang="en-US" sz="2200" b="1" i="1" cap="all" dirty="0" smtClean="0">
                <a:solidFill>
                  <a:srgbClr val="0070C0"/>
                </a:solidFill>
              </a:rPr>
              <a:t> </a:t>
            </a:r>
            <a:r>
              <a:rPr lang="en-US" sz="2200" b="1" i="1" cap="all" dirty="0" err="1" smtClean="0">
                <a:solidFill>
                  <a:srgbClr val="0070C0"/>
                </a:solidFill>
              </a:rPr>
              <a:t>samoubojstva</a:t>
            </a:r>
            <a:r>
              <a:rPr lang="en-US" sz="2200" b="1" i="1" cap="all" dirty="0" smtClean="0">
                <a:solidFill>
                  <a:srgbClr val="0070C0"/>
                </a:solidFill>
              </a:rPr>
              <a:t> </a:t>
            </a:r>
            <a:r>
              <a:rPr lang="en-US" sz="2200" b="1" i="1" cap="all" dirty="0" err="1" smtClean="0">
                <a:solidFill>
                  <a:srgbClr val="0070C0"/>
                </a:solidFill>
              </a:rPr>
              <a:t>i</a:t>
            </a:r>
            <a:r>
              <a:rPr lang="en-US" sz="2200" b="1" i="1" cap="all" dirty="0" smtClean="0">
                <a:solidFill>
                  <a:srgbClr val="0070C0"/>
                </a:solidFill>
              </a:rPr>
              <a:t> </a:t>
            </a:r>
            <a:r>
              <a:rPr lang="en-US" sz="2200" b="1" i="1" cap="all" dirty="0" err="1" smtClean="0">
                <a:solidFill>
                  <a:srgbClr val="0070C0"/>
                </a:solidFill>
              </a:rPr>
              <a:t>depresije</a:t>
            </a:r>
            <a:r>
              <a:rPr lang="en-US" sz="2200" b="1" i="1" cap="all" dirty="0" smtClean="0">
                <a:solidFill>
                  <a:srgbClr val="0070C0"/>
                </a:solidFill>
              </a:rPr>
              <a:t> </a:t>
            </a:r>
            <a:r>
              <a:rPr lang="en-US" sz="2200" i="1" dirty="0" smtClean="0">
                <a:solidFill>
                  <a:schemeClr val="accent6">
                    <a:lumMod val="75000"/>
                  </a:schemeClr>
                </a:solidFill>
              </a:rPr>
              <a:t>(Joiner, 2005) </a:t>
            </a:r>
          </a:p>
          <a:p>
            <a:pPr>
              <a:buNone/>
            </a:pPr>
            <a:endParaRPr lang="en-US" sz="1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200" dirty="0" smtClean="0">
                <a:solidFill>
                  <a:srgbClr val="FF0000"/>
                </a:solidFill>
              </a:rPr>
              <a:t>	</a:t>
            </a:r>
            <a:r>
              <a:rPr lang="en-US" sz="2200" dirty="0" smtClean="0"/>
              <a:t>– ne </a:t>
            </a:r>
            <a:r>
              <a:rPr lang="en-US" sz="2200" dirty="0" err="1" smtClean="0"/>
              <a:t>smatra</a:t>
            </a:r>
            <a:r>
              <a:rPr lang="en-US" sz="2200" dirty="0" smtClean="0"/>
              <a:t> se KB </a:t>
            </a:r>
            <a:r>
              <a:rPr lang="en-US" sz="2200" dirty="0" err="1" smtClean="0"/>
              <a:t>pristupom</a:t>
            </a:r>
            <a:r>
              <a:rPr lang="en-US" sz="2200" dirty="0" smtClean="0">
                <a:sym typeface="Symbol"/>
              </a:rPr>
              <a:t></a:t>
            </a:r>
            <a:r>
              <a:rPr lang="en-US" sz="2200" dirty="0" smtClean="0"/>
              <a:t>, no </a:t>
            </a:r>
            <a:r>
              <a:rPr lang="en-US" sz="2200" dirty="0" err="1" smtClean="0"/>
              <a:t>ima</a:t>
            </a:r>
            <a:r>
              <a:rPr lang="en-US" sz="2200" dirty="0" smtClean="0"/>
              <a:t> </a:t>
            </a:r>
            <a:r>
              <a:rPr lang="en-US" sz="2200" dirty="0" err="1" smtClean="0"/>
              <a:t>veliko</a:t>
            </a:r>
            <a:r>
              <a:rPr lang="en-US" sz="2200" dirty="0" smtClean="0"/>
              <a:t> </a:t>
            </a:r>
            <a:r>
              <a:rPr lang="en-US" sz="2200" dirty="0" err="1" smtClean="0"/>
              <a:t>značenje</a:t>
            </a:r>
            <a:r>
              <a:rPr lang="en-US" sz="2200" dirty="0" smtClean="0"/>
              <a:t> </a:t>
            </a:r>
            <a:r>
              <a:rPr lang="en-US" sz="2200" dirty="0" err="1" smtClean="0"/>
              <a:t>za</a:t>
            </a:r>
            <a:r>
              <a:rPr lang="en-US" sz="2200" dirty="0" smtClean="0"/>
              <a:t> </a:t>
            </a:r>
            <a:r>
              <a:rPr lang="en-US" sz="2200" dirty="0" err="1" smtClean="0"/>
              <a:t>depresiju</a:t>
            </a:r>
            <a:r>
              <a:rPr lang="en-US" sz="2200" dirty="0" smtClean="0"/>
              <a:t>! </a:t>
            </a:r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sz="2200" dirty="0" smtClean="0"/>
              <a:t>	– </a:t>
            </a:r>
            <a:r>
              <a:rPr lang="en-US" sz="2200" dirty="0" err="1" smtClean="0"/>
              <a:t>interpersonalna</a:t>
            </a:r>
            <a:r>
              <a:rPr lang="en-US" sz="2200" dirty="0" smtClean="0"/>
              <a:t> </a:t>
            </a:r>
            <a:r>
              <a:rPr lang="en-US" sz="2200" dirty="0" err="1" smtClean="0"/>
              <a:t>terapija</a:t>
            </a:r>
            <a:r>
              <a:rPr lang="en-US" sz="2200" dirty="0" smtClean="0"/>
              <a:t> u </a:t>
            </a:r>
            <a:r>
              <a:rPr lang="en-US" sz="2200" dirty="0" err="1" smtClean="0"/>
              <a:t>odnosu</a:t>
            </a:r>
            <a:r>
              <a:rPr lang="en-US" sz="2200" dirty="0" smtClean="0"/>
              <a:t> </a:t>
            </a:r>
            <a:r>
              <a:rPr lang="en-US" sz="2200" dirty="0" err="1" smtClean="0"/>
              <a:t>na</a:t>
            </a:r>
            <a:r>
              <a:rPr lang="en-US" sz="2200" dirty="0" smtClean="0"/>
              <a:t> BKT:</a:t>
            </a:r>
          </a:p>
          <a:p>
            <a:pPr lvl="1"/>
            <a:r>
              <a:rPr lang="en-US" sz="1900" dirty="0" smtClean="0"/>
              <a:t>ne </a:t>
            </a:r>
            <a:r>
              <a:rPr lang="en-US" sz="1900" dirty="0" err="1" smtClean="0"/>
              <a:t>dovodi</a:t>
            </a:r>
            <a:r>
              <a:rPr lang="en-US" sz="1900" dirty="0" smtClean="0"/>
              <a:t> </a:t>
            </a:r>
            <a:r>
              <a:rPr lang="en-US" sz="1900" dirty="0" err="1" smtClean="0"/>
              <a:t>logički</a:t>
            </a:r>
            <a:r>
              <a:rPr lang="en-US" sz="1900" dirty="0" smtClean="0"/>
              <a:t> u </a:t>
            </a:r>
            <a:r>
              <a:rPr lang="en-US" sz="1900" dirty="0" err="1" smtClean="0"/>
              <a:t>pitanje</a:t>
            </a:r>
            <a:r>
              <a:rPr lang="en-US" sz="1900" dirty="0" smtClean="0"/>
              <a:t> </a:t>
            </a:r>
            <a:r>
              <a:rPr lang="en-US" sz="1900" dirty="0" err="1" smtClean="0"/>
              <a:t>klijent</a:t>
            </a:r>
            <a:r>
              <a:rPr lang="en-US" sz="1900" dirty="0" err="1" smtClean="0"/>
              <a:t>ovo</a:t>
            </a:r>
            <a:r>
              <a:rPr lang="en-US" sz="1900" dirty="0" smtClean="0"/>
              <a:t> </a:t>
            </a:r>
            <a:r>
              <a:rPr lang="en-US" sz="1900" dirty="0" err="1" smtClean="0"/>
              <a:t>negativno</a:t>
            </a:r>
            <a:r>
              <a:rPr lang="en-US" sz="1900" dirty="0" smtClean="0"/>
              <a:t> </a:t>
            </a:r>
            <a:r>
              <a:rPr lang="en-US" sz="1900" dirty="0" err="1" smtClean="0"/>
              <a:t>mišljenje</a:t>
            </a:r>
            <a:endParaRPr lang="en-US" sz="1900" dirty="0" smtClean="0"/>
          </a:p>
          <a:p>
            <a:pPr lvl="1"/>
            <a:r>
              <a:rPr lang="en-US" sz="1900" dirty="0" smtClean="0"/>
              <a:t>ne </a:t>
            </a:r>
            <a:r>
              <a:rPr lang="en-US" sz="1900" dirty="0" err="1" smtClean="0"/>
              <a:t>stavlja</a:t>
            </a:r>
            <a:r>
              <a:rPr lang="en-US" sz="1900" dirty="0" smtClean="0"/>
              <a:t> </a:t>
            </a:r>
            <a:r>
              <a:rPr lang="en-US" sz="1900" dirty="0" err="1" smtClean="0"/>
              <a:t>naglasak</a:t>
            </a:r>
            <a:r>
              <a:rPr lang="en-US" sz="1900" dirty="0" smtClean="0"/>
              <a:t> </a:t>
            </a:r>
            <a:r>
              <a:rPr lang="en-US" sz="1900" dirty="0" err="1" smtClean="0"/>
              <a:t>na</a:t>
            </a:r>
            <a:r>
              <a:rPr lang="en-US" sz="1900" dirty="0" smtClean="0"/>
              <a:t> </a:t>
            </a:r>
            <a:r>
              <a:rPr lang="en-US" sz="1900" dirty="0" err="1" smtClean="0"/>
              <a:t>domaće</a:t>
            </a:r>
            <a:r>
              <a:rPr lang="en-US" sz="1900" dirty="0" smtClean="0"/>
              <a:t> </a:t>
            </a:r>
            <a:r>
              <a:rPr lang="en-US" sz="1900" dirty="0" err="1" smtClean="0"/>
              <a:t>zadaće</a:t>
            </a:r>
            <a:endParaRPr lang="en-US" sz="1900" dirty="0" smtClean="0"/>
          </a:p>
          <a:p>
            <a:pPr lvl="1"/>
            <a:r>
              <a:rPr lang="en-US" sz="1900" dirty="0" err="1" smtClean="0"/>
              <a:t>naglasak</a:t>
            </a:r>
            <a:r>
              <a:rPr lang="en-US" sz="1900" dirty="0" smtClean="0"/>
              <a:t> </a:t>
            </a:r>
            <a:r>
              <a:rPr lang="en-US" sz="1900" dirty="0" err="1" smtClean="0"/>
              <a:t>stavlja</a:t>
            </a:r>
            <a:r>
              <a:rPr lang="en-US" sz="1900" dirty="0" smtClean="0"/>
              <a:t> </a:t>
            </a:r>
            <a:r>
              <a:rPr lang="en-US" sz="1900" dirty="0" err="1" smtClean="0"/>
              <a:t>na</a:t>
            </a:r>
            <a:r>
              <a:rPr lang="en-US" sz="1900" dirty="0" smtClean="0"/>
              <a:t> </a:t>
            </a:r>
            <a:r>
              <a:rPr lang="en-US" sz="1900" dirty="0" err="1" smtClean="0"/>
              <a:t>interpersonalni</a:t>
            </a:r>
            <a:r>
              <a:rPr lang="en-US" sz="1900" dirty="0" smtClean="0"/>
              <a:t> </a:t>
            </a:r>
            <a:r>
              <a:rPr lang="en-US" sz="1900" dirty="0" err="1" smtClean="0"/>
              <a:t>kontekst</a:t>
            </a:r>
            <a:r>
              <a:rPr lang="en-US" sz="1900" dirty="0" smtClean="0"/>
              <a:t> </a:t>
            </a:r>
            <a:r>
              <a:rPr lang="en-US" sz="1900" dirty="0" err="1" smtClean="0"/>
              <a:t>depresije</a:t>
            </a:r>
            <a:r>
              <a:rPr lang="en-US" sz="1900" dirty="0" smtClean="0"/>
              <a:t> </a:t>
            </a:r>
            <a:r>
              <a:rPr lang="en-US" sz="1900" dirty="0" err="1" smtClean="0"/>
              <a:t>i</a:t>
            </a:r>
            <a:r>
              <a:rPr lang="en-US" sz="1900" dirty="0" smtClean="0"/>
              <a:t> 4 </a:t>
            </a:r>
            <a:r>
              <a:rPr lang="en-US" sz="1900" dirty="0" err="1" smtClean="0"/>
              <a:t>područja</a:t>
            </a:r>
            <a:r>
              <a:rPr lang="en-US" sz="1900" dirty="0" smtClean="0"/>
              <a:t> </a:t>
            </a:r>
            <a:r>
              <a:rPr lang="en-US" sz="1900" dirty="0" err="1" smtClean="0"/>
              <a:t>problema</a:t>
            </a:r>
            <a:r>
              <a:rPr lang="en-US" sz="1900" dirty="0" smtClean="0"/>
              <a:t>: </a:t>
            </a:r>
            <a:r>
              <a:rPr lang="en-US" sz="1900" i="1" dirty="0" err="1" smtClean="0">
                <a:solidFill>
                  <a:schemeClr val="accent1"/>
                </a:solidFill>
              </a:rPr>
              <a:t>bol</a:t>
            </a:r>
            <a:r>
              <a:rPr lang="en-US" sz="1900" i="1" dirty="0" smtClean="0">
                <a:solidFill>
                  <a:schemeClr val="accent1"/>
                </a:solidFill>
              </a:rPr>
              <a:t>, </a:t>
            </a:r>
            <a:r>
              <a:rPr lang="en-US" sz="1900" i="1" dirty="0" err="1" smtClean="0">
                <a:solidFill>
                  <a:schemeClr val="accent1"/>
                </a:solidFill>
              </a:rPr>
              <a:t>sukobe</a:t>
            </a:r>
            <a:r>
              <a:rPr lang="en-US" sz="1900" i="1" dirty="0" smtClean="0">
                <a:solidFill>
                  <a:schemeClr val="accent1"/>
                </a:solidFill>
              </a:rPr>
              <a:t> </a:t>
            </a:r>
            <a:r>
              <a:rPr lang="en-US" sz="1900" i="1" dirty="0" err="1" smtClean="0">
                <a:solidFill>
                  <a:schemeClr val="accent1"/>
                </a:solidFill>
              </a:rPr>
              <a:t>uloga</a:t>
            </a:r>
            <a:r>
              <a:rPr lang="en-US" sz="1900" i="1" dirty="0" smtClean="0">
                <a:solidFill>
                  <a:schemeClr val="accent1"/>
                </a:solidFill>
              </a:rPr>
              <a:t>, </a:t>
            </a:r>
            <a:r>
              <a:rPr lang="en-US" sz="1900" i="1" dirty="0" err="1" smtClean="0">
                <a:solidFill>
                  <a:schemeClr val="accent1"/>
                </a:solidFill>
              </a:rPr>
              <a:t>promjenu</a:t>
            </a:r>
            <a:r>
              <a:rPr lang="en-US" sz="1900" i="1" dirty="0" smtClean="0">
                <a:solidFill>
                  <a:schemeClr val="accent1"/>
                </a:solidFill>
              </a:rPr>
              <a:t> </a:t>
            </a:r>
            <a:r>
              <a:rPr lang="en-US" sz="1900" i="1" dirty="0" err="1" smtClean="0">
                <a:solidFill>
                  <a:schemeClr val="accent1"/>
                </a:solidFill>
              </a:rPr>
              <a:t>uloga</a:t>
            </a:r>
            <a:r>
              <a:rPr lang="en-US" sz="1900" i="1" dirty="0" smtClean="0">
                <a:solidFill>
                  <a:schemeClr val="accent1"/>
                </a:solidFill>
              </a:rPr>
              <a:t> </a:t>
            </a:r>
            <a:r>
              <a:rPr lang="en-US" sz="1900" i="1" dirty="0" err="1" smtClean="0">
                <a:solidFill>
                  <a:schemeClr val="accent1"/>
                </a:solidFill>
              </a:rPr>
              <a:t>i</a:t>
            </a:r>
            <a:r>
              <a:rPr lang="en-US" sz="1900" i="1" dirty="0" smtClean="0">
                <a:solidFill>
                  <a:schemeClr val="accent1"/>
                </a:solidFill>
              </a:rPr>
              <a:t> </a:t>
            </a:r>
            <a:r>
              <a:rPr lang="en-US" sz="1900" i="1" dirty="0" err="1" smtClean="0">
                <a:solidFill>
                  <a:schemeClr val="accent1"/>
                </a:solidFill>
              </a:rPr>
              <a:t>interpersonalne</a:t>
            </a:r>
            <a:r>
              <a:rPr lang="en-US" sz="1900" i="1" dirty="0" smtClean="0">
                <a:solidFill>
                  <a:schemeClr val="accent1"/>
                </a:solidFill>
              </a:rPr>
              <a:t> </a:t>
            </a:r>
            <a:r>
              <a:rPr lang="en-US" sz="1900" i="1" dirty="0" err="1" smtClean="0">
                <a:solidFill>
                  <a:schemeClr val="accent1"/>
                </a:solidFill>
              </a:rPr>
              <a:t>deficite</a:t>
            </a:r>
            <a:endParaRPr lang="en-US" sz="1900" i="1" dirty="0" smtClean="0">
              <a:solidFill>
                <a:schemeClr val="accent1"/>
              </a:solidFill>
            </a:endParaRPr>
          </a:p>
          <a:p>
            <a:pPr lvl="1">
              <a:buNone/>
            </a:pPr>
            <a:endParaRPr lang="en-US" sz="1700" i="1" dirty="0" smtClean="0"/>
          </a:p>
          <a:p>
            <a:pPr>
              <a:buNone/>
            </a:pPr>
            <a:r>
              <a:rPr lang="en-US" sz="1900" i="1" dirty="0" smtClean="0"/>
              <a:t>__________</a:t>
            </a:r>
          </a:p>
          <a:p>
            <a:pPr>
              <a:buNone/>
            </a:pPr>
            <a:r>
              <a:rPr lang="en-US" sz="2600" i="1" dirty="0" smtClean="0"/>
              <a:t>*</a:t>
            </a:r>
            <a:r>
              <a:rPr lang="en-US" sz="1500" i="1" dirty="0" err="1" smtClean="0"/>
              <a:t>izvedena</a:t>
            </a:r>
            <a:r>
              <a:rPr lang="en-US" sz="1500" i="1" dirty="0" smtClean="0"/>
              <a:t> </a:t>
            </a:r>
            <a:r>
              <a:rPr lang="en-US" sz="1500" i="1" dirty="0" err="1" smtClean="0"/>
              <a:t>iz</a:t>
            </a:r>
            <a:r>
              <a:rPr lang="en-US" sz="1500" i="1" dirty="0" smtClean="0"/>
              <a:t> </a:t>
            </a:r>
            <a:r>
              <a:rPr lang="en-US" sz="1500" i="1" dirty="0" err="1" smtClean="0"/>
              <a:t>socijalno-psihodinamskog</a:t>
            </a:r>
            <a:r>
              <a:rPr lang="en-US" sz="1500" i="1" dirty="0" smtClean="0"/>
              <a:t> </a:t>
            </a:r>
            <a:r>
              <a:rPr lang="en-US" sz="1500" i="1" dirty="0" err="1" smtClean="0"/>
              <a:t>modela</a:t>
            </a:r>
            <a:r>
              <a:rPr lang="en-US" sz="1500" i="1" dirty="0" smtClean="0"/>
              <a:t> </a:t>
            </a:r>
            <a:r>
              <a:rPr lang="en-US" sz="1500" i="1" dirty="0" err="1" smtClean="0"/>
              <a:t>psihopatologije</a:t>
            </a:r>
            <a:r>
              <a:rPr lang="en-US" sz="1500" i="1" dirty="0" smtClean="0">
                <a:solidFill>
                  <a:srgbClr val="FF0000"/>
                </a:solidFill>
              </a:rPr>
              <a:t> </a:t>
            </a:r>
            <a:r>
              <a:rPr lang="en-US" sz="1500" i="1" dirty="0" smtClean="0">
                <a:solidFill>
                  <a:schemeClr val="accent6">
                    <a:lumMod val="75000"/>
                  </a:schemeClr>
                </a:solidFill>
              </a:rPr>
              <a:t>(Sullivan, 1998)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203848" y="2852936"/>
            <a:ext cx="1224136" cy="72008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žaljenje</a:t>
            </a:r>
            <a:endParaRPr lang="en-US" b="1" dirty="0"/>
          </a:p>
        </p:txBody>
      </p:sp>
      <p:sp>
        <p:nvSpPr>
          <p:cNvPr id="34" name="Rounded Rectangle 33"/>
          <p:cNvSpPr/>
          <p:nvPr/>
        </p:nvSpPr>
        <p:spPr>
          <a:xfrm>
            <a:off x="3419872" y="3717032"/>
            <a:ext cx="1152128" cy="720080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</a:t>
            </a:r>
            <a:r>
              <a:rPr lang="hr-HR" b="1" dirty="0" smtClean="0">
                <a:solidFill>
                  <a:schemeClr val="tx1"/>
                </a:solidFill>
              </a:rPr>
              <a:t>ješenje i pažnja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79512" y="3717032"/>
            <a:ext cx="1224136" cy="72008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</a:t>
            </a:r>
            <a:r>
              <a:rPr lang="hr-HR" b="1" dirty="0" smtClean="0"/>
              <a:t>dbijanje pomoći</a:t>
            </a:r>
            <a:endParaRPr lang="en-US" b="1" dirty="0"/>
          </a:p>
        </p:txBody>
      </p:sp>
      <p:sp>
        <p:nvSpPr>
          <p:cNvPr id="36" name="Rounded Rectangle 35"/>
          <p:cNvSpPr/>
          <p:nvPr/>
        </p:nvSpPr>
        <p:spPr>
          <a:xfrm>
            <a:off x="1691680" y="5301208"/>
            <a:ext cx="1512168" cy="720080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odbacivanje</a:t>
            </a:r>
            <a:endParaRPr lang="en-US" b="1" dirty="0"/>
          </a:p>
        </p:txBody>
      </p:sp>
      <p:sp>
        <p:nvSpPr>
          <p:cNvPr id="37" name="Rounded Rectangle 36"/>
          <p:cNvSpPr/>
          <p:nvPr/>
        </p:nvSpPr>
        <p:spPr>
          <a:xfrm>
            <a:off x="179512" y="4653136"/>
            <a:ext cx="1368152" cy="72008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n</a:t>
            </a:r>
            <a:r>
              <a:rPr lang="hr-HR" b="1" dirty="0" smtClean="0"/>
              <a:t>egativna slika o sebi</a:t>
            </a:r>
            <a:endParaRPr lang="en-US" b="1" dirty="0"/>
          </a:p>
        </p:txBody>
      </p:sp>
      <p:sp>
        <p:nvSpPr>
          <p:cNvPr id="38" name="Rounded Rectangle 37"/>
          <p:cNvSpPr/>
          <p:nvPr/>
        </p:nvSpPr>
        <p:spPr>
          <a:xfrm>
            <a:off x="3275856" y="4581128"/>
            <a:ext cx="1224136" cy="72008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</a:t>
            </a:r>
            <a:r>
              <a:rPr lang="hr-HR" b="1" dirty="0" smtClean="0"/>
              <a:t>talno žaljenje</a:t>
            </a:r>
            <a:endParaRPr lang="en-US" b="1" dirty="0"/>
          </a:p>
        </p:txBody>
      </p:sp>
      <p:sp>
        <p:nvSpPr>
          <p:cNvPr id="39" name="Rounded Rectangle 38"/>
          <p:cNvSpPr/>
          <p:nvPr/>
        </p:nvSpPr>
        <p:spPr>
          <a:xfrm>
            <a:off x="251520" y="2852936"/>
            <a:ext cx="1440160" cy="720080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</a:t>
            </a:r>
            <a:r>
              <a:rPr lang="hr-HR" b="1" dirty="0" smtClean="0"/>
              <a:t>ovlačenje, kritiziranje</a:t>
            </a:r>
            <a:endParaRPr lang="en-US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1763688" y="2276872"/>
            <a:ext cx="129614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/>
              <a:t>doživljena</a:t>
            </a:r>
            <a:r>
              <a:rPr lang="en-US" b="1" dirty="0" smtClean="0"/>
              <a:t> </a:t>
            </a:r>
            <a:r>
              <a:rPr lang="en-US" b="1" dirty="0" err="1" smtClean="0"/>
              <a:t>teškoća</a:t>
            </a:r>
            <a:endParaRPr lang="en-US" b="1" dirty="0"/>
          </a:p>
        </p:txBody>
      </p:sp>
      <p:sp>
        <p:nvSpPr>
          <p:cNvPr id="41" name="Curved Down Arrow 40"/>
          <p:cNvSpPr/>
          <p:nvPr/>
        </p:nvSpPr>
        <p:spPr>
          <a:xfrm rot="5400000">
            <a:off x="2015716" y="3753036"/>
            <a:ext cx="1728192" cy="792088"/>
          </a:xfrm>
          <a:prstGeom prst="curved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Curved Down Arrow 41"/>
          <p:cNvSpPr/>
          <p:nvPr/>
        </p:nvSpPr>
        <p:spPr>
          <a:xfrm rot="16200000">
            <a:off x="1151620" y="3681028"/>
            <a:ext cx="1728192" cy="792088"/>
          </a:xfrm>
          <a:prstGeom prst="curved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36104"/>
          </a:xfrm>
        </p:spPr>
        <p:txBody>
          <a:bodyPr/>
          <a:lstStyle/>
          <a:p>
            <a:r>
              <a:rPr lang="en-US" dirty="0" err="1" smtClean="0"/>
              <a:t>Opći</a:t>
            </a:r>
            <a:r>
              <a:rPr lang="en-US" dirty="0" smtClean="0"/>
              <a:t> plan </a:t>
            </a:r>
            <a:r>
              <a:rPr lang="en-US" dirty="0" err="1" smtClean="0"/>
              <a:t>tr</a:t>
            </a:r>
            <a:r>
              <a:rPr lang="hr-HR" dirty="0" smtClean="0"/>
              <a:t>etman</a:t>
            </a:r>
            <a:r>
              <a:rPr lang="en-US" dirty="0" smtClean="0"/>
              <a:t>a</a:t>
            </a:r>
            <a:r>
              <a:rPr lang="hr-HR" dirty="0" smtClean="0"/>
              <a:t> depresije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72608"/>
          </a:xfrm>
        </p:spPr>
        <p:txBody>
          <a:bodyPr>
            <a:normAutofit lnSpcReduction="10000"/>
          </a:bodyPr>
          <a:lstStyle/>
          <a:p>
            <a:pPr marL="596646" indent="-514350">
              <a:buFont typeface="Wingdings" pitchFamily="2" charset="2"/>
              <a:buChar char="ü"/>
            </a:pPr>
            <a:r>
              <a:rPr lang="hr-HR" sz="2400" dirty="0" smtClean="0"/>
              <a:t>Procjena</a:t>
            </a:r>
          </a:p>
          <a:p>
            <a:pPr marL="1314450" lvl="2" indent="-457200">
              <a:buFont typeface="+mj-lt"/>
              <a:buAutoNum type="alphaLcParenR"/>
            </a:pPr>
            <a:r>
              <a:rPr lang="hr-HR" sz="2100" dirty="0" smtClean="0"/>
              <a:t>Testovi i klinički intervju</a:t>
            </a:r>
          </a:p>
          <a:p>
            <a:pPr marL="1314450" lvl="2" indent="-457200">
              <a:buFont typeface="+mj-lt"/>
              <a:buAutoNum type="alphaLcParenR"/>
            </a:pPr>
            <a:r>
              <a:rPr lang="hr-HR" sz="2100" dirty="0" smtClean="0"/>
              <a:t>Evaluacija rizika od samoubojstva</a:t>
            </a:r>
          </a:p>
          <a:p>
            <a:pPr marL="1314450" lvl="2" indent="-457200">
              <a:buFont typeface="+mj-lt"/>
              <a:buAutoNum type="alphaLcParenR"/>
            </a:pPr>
            <a:r>
              <a:rPr lang="hr-HR" sz="2100" dirty="0" smtClean="0"/>
              <a:t>Razmatranje lijekova</a:t>
            </a:r>
            <a:endParaRPr lang="en-US" sz="2100" dirty="0" smtClean="0"/>
          </a:p>
          <a:p>
            <a:pPr marL="1314450" lvl="2" indent="-457200">
              <a:buNone/>
            </a:pPr>
            <a:endParaRPr lang="hr-HR" sz="800" dirty="0" smtClean="0"/>
          </a:p>
          <a:p>
            <a:pPr marL="596646" indent="-514350">
              <a:buFont typeface="Wingdings" pitchFamily="2" charset="2"/>
              <a:buChar char="ü"/>
            </a:pPr>
            <a:r>
              <a:rPr lang="hr-HR" sz="2400" dirty="0" smtClean="0"/>
              <a:t>Upoznavanje s tretmanom</a:t>
            </a:r>
            <a:endParaRPr lang="en-US" sz="2400" dirty="0" smtClean="0"/>
          </a:p>
          <a:p>
            <a:pPr marL="596646" indent="-514350">
              <a:buFont typeface="Wingdings" pitchFamily="2" charset="2"/>
              <a:buChar char="ü"/>
            </a:pPr>
            <a:endParaRPr lang="hr-HR" sz="800" dirty="0" smtClean="0"/>
          </a:p>
          <a:p>
            <a:pPr marL="596646" indent="-514350">
              <a:buFont typeface="Wingdings" pitchFamily="2" charset="2"/>
              <a:buChar char="ü"/>
            </a:pPr>
            <a:r>
              <a:rPr lang="hr-HR" sz="2400" dirty="0" smtClean="0"/>
              <a:t>Utvrđivanje ciljeva</a:t>
            </a:r>
            <a:endParaRPr lang="en-US" sz="2400" dirty="0" smtClean="0"/>
          </a:p>
          <a:p>
            <a:pPr marL="596646" indent="-514350">
              <a:buFont typeface="Wingdings" pitchFamily="2" charset="2"/>
              <a:buChar char="ü"/>
            </a:pPr>
            <a:endParaRPr lang="hr-HR" sz="800" dirty="0" smtClean="0"/>
          </a:p>
          <a:p>
            <a:pPr marL="596646" indent="-514350">
              <a:buFont typeface="Wingdings" pitchFamily="2" charset="2"/>
              <a:buChar char="ü"/>
            </a:pPr>
            <a:r>
              <a:rPr lang="hr-HR" sz="2400" dirty="0" smtClean="0"/>
              <a:t>Bihevioralna aktivacija i druge bihevioralne intervencije</a:t>
            </a:r>
            <a:endParaRPr lang="en-US" sz="2400" dirty="0" smtClean="0"/>
          </a:p>
          <a:p>
            <a:pPr marL="596646" indent="-514350">
              <a:buFont typeface="Wingdings" pitchFamily="2" charset="2"/>
              <a:buChar char="ü"/>
            </a:pPr>
            <a:endParaRPr lang="hr-HR" sz="800" dirty="0" smtClean="0"/>
          </a:p>
          <a:p>
            <a:pPr marL="596646" indent="-514350">
              <a:buFont typeface="Wingdings" pitchFamily="2" charset="2"/>
              <a:buChar char="ü"/>
            </a:pPr>
            <a:r>
              <a:rPr lang="hr-HR" sz="2400" dirty="0" smtClean="0"/>
              <a:t>Kognitivne intervencije</a:t>
            </a:r>
            <a:endParaRPr lang="en-US" sz="2400" dirty="0" smtClean="0"/>
          </a:p>
          <a:p>
            <a:pPr marL="596646" indent="-514350">
              <a:buFont typeface="Wingdings" pitchFamily="2" charset="2"/>
              <a:buChar char="ü"/>
            </a:pPr>
            <a:endParaRPr lang="hr-HR" sz="800" dirty="0" smtClean="0"/>
          </a:p>
          <a:p>
            <a:pPr marL="596646" indent="-514350">
              <a:buFont typeface="Wingdings" pitchFamily="2" charset="2"/>
              <a:buChar char="ü"/>
            </a:pPr>
            <a:r>
              <a:rPr lang="hr-HR" sz="2400" dirty="0" smtClean="0"/>
              <a:t>Cijepljenje (inokulacija) protiv budućih depresivnih epizoda</a:t>
            </a:r>
            <a:endParaRPr lang="en-US" sz="2400" dirty="0" smtClean="0"/>
          </a:p>
          <a:p>
            <a:pPr marL="596646" indent="-514350">
              <a:buFont typeface="Wingdings" pitchFamily="2" charset="2"/>
              <a:buChar char="ü"/>
            </a:pPr>
            <a:endParaRPr lang="hr-HR" sz="800" dirty="0" smtClean="0"/>
          </a:p>
          <a:p>
            <a:pPr marL="596646" indent="-514350">
              <a:buFont typeface="Wingdings" pitchFamily="2" charset="2"/>
              <a:buChar char="ü"/>
            </a:pPr>
            <a:r>
              <a:rPr lang="hr-HR" sz="2400" dirty="0" smtClean="0"/>
              <a:t>Završavanje tretmana</a:t>
            </a:r>
            <a:endParaRPr lang="en-US" sz="2400" dirty="0" smtClean="0"/>
          </a:p>
          <a:p>
            <a:pPr marL="596646" indent="-514350">
              <a:buFont typeface="Wingdings" pitchFamily="2" charset="2"/>
              <a:buChar char="ü"/>
            </a:pPr>
            <a:endParaRPr lang="hr-HR" sz="900" dirty="0" smtClean="0"/>
          </a:p>
          <a:p>
            <a:pPr marL="596646" indent="-514350">
              <a:buFont typeface="Wingdings" pitchFamily="2" charset="2"/>
              <a:buChar char="ü"/>
            </a:pPr>
            <a:r>
              <a:rPr lang="hr-HR" sz="2400" dirty="0" smtClean="0"/>
              <a:t>Tretman ojačavanja</a:t>
            </a:r>
            <a:endParaRPr lang="en-US" sz="2400" dirty="0"/>
          </a:p>
        </p:txBody>
      </p:sp>
      <p:sp>
        <p:nvSpPr>
          <p:cNvPr id="4" name="Folded Corner 3"/>
          <p:cNvSpPr/>
          <p:nvPr/>
        </p:nvSpPr>
        <p:spPr>
          <a:xfrm>
            <a:off x="5580112" y="908720"/>
            <a:ext cx="2952328" cy="2736304"/>
          </a:xfrm>
          <a:prstGeom prst="foldedCorner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24128" y="1124744"/>
            <a:ext cx="25922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err="1" smtClean="0">
                <a:solidFill>
                  <a:schemeClr val="bg1"/>
                </a:solidFill>
              </a:rPr>
              <a:t>kognitivno-bihevioralna</a:t>
            </a:r>
            <a:r>
              <a:rPr lang="en-US" sz="2200" b="1" dirty="0" smtClean="0">
                <a:solidFill>
                  <a:schemeClr val="bg1"/>
                </a:solidFill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</a:rPr>
              <a:t>terapija</a:t>
            </a:r>
            <a:r>
              <a:rPr lang="en-US" sz="2200" b="1" dirty="0" smtClean="0">
                <a:solidFill>
                  <a:schemeClr val="bg1"/>
                </a:solidFill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</a:rPr>
              <a:t>jednaka</a:t>
            </a:r>
            <a:r>
              <a:rPr lang="en-US" sz="2200" b="1" dirty="0" smtClean="0">
                <a:solidFill>
                  <a:schemeClr val="bg1"/>
                </a:solidFill>
              </a:rPr>
              <a:t> je </a:t>
            </a:r>
          </a:p>
          <a:p>
            <a:pPr algn="ctr"/>
            <a:r>
              <a:rPr lang="en-US" sz="2200" b="1" dirty="0" err="1" smtClean="0">
                <a:solidFill>
                  <a:schemeClr val="bg1"/>
                </a:solidFill>
              </a:rPr>
              <a:t>ili</a:t>
            </a:r>
            <a:r>
              <a:rPr lang="en-US" sz="2200" b="1" dirty="0" smtClean="0">
                <a:solidFill>
                  <a:schemeClr val="bg1"/>
                </a:solidFill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</a:rPr>
              <a:t>superiorna</a:t>
            </a:r>
            <a:r>
              <a:rPr lang="en-US" sz="2200" b="1" dirty="0" smtClean="0">
                <a:solidFill>
                  <a:schemeClr val="bg1"/>
                </a:solidFill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</a:rPr>
              <a:t>liječenju</a:t>
            </a:r>
            <a:r>
              <a:rPr lang="en-US" sz="2200" b="1" dirty="0" smtClean="0">
                <a:solidFill>
                  <a:schemeClr val="bg1"/>
                </a:solidFill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</a:rPr>
              <a:t>antidepresivima</a:t>
            </a:r>
            <a:r>
              <a:rPr lang="en-US" sz="2200" b="1" dirty="0" smtClean="0">
                <a:solidFill>
                  <a:schemeClr val="bg1"/>
                </a:solidFill>
              </a:rPr>
              <a:t>!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/>
          <a:lstStyle/>
          <a:p>
            <a:r>
              <a:rPr lang="en-US" dirty="0" err="1" smtClean="0"/>
              <a:t>Inicijalna</a:t>
            </a:r>
            <a:r>
              <a:rPr lang="en-US" dirty="0" smtClean="0"/>
              <a:t> </a:t>
            </a:r>
            <a:r>
              <a:rPr lang="en-US" dirty="0" err="1" smtClean="0"/>
              <a:t>procjena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832648"/>
          </a:xfrm>
        </p:spPr>
        <p:txBody>
          <a:bodyPr>
            <a:normAutofit fontScale="55000" lnSpcReduction="20000"/>
          </a:bodyPr>
          <a:lstStyle/>
          <a:p>
            <a:r>
              <a:rPr lang="en-US" sz="3600" dirty="0" smtClean="0"/>
              <a:t>p</a:t>
            </a:r>
            <a:r>
              <a:rPr lang="hr-HR" sz="3600" dirty="0" smtClean="0"/>
              <a:t>risutnost ranijih depresivnih i maničnih epizoda</a:t>
            </a:r>
          </a:p>
          <a:p>
            <a:r>
              <a:rPr lang="en-US" sz="3600" dirty="0" err="1" smtClean="0"/>
              <a:t>aktualno</a:t>
            </a:r>
            <a:r>
              <a:rPr lang="en-US" sz="3600" dirty="0" smtClean="0"/>
              <a:t> </a:t>
            </a:r>
            <a:r>
              <a:rPr lang="en-US" sz="3600" dirty="0" err="1" smtClean="0"/>
              <a:t>ili</a:t>
            </a:r>
            <a:r>
              <a:rPr lang="en-US" sz="3600" dirty="0" smtClean="0"/>
              <a:t> </a:t>
            </a:r>
            <a:r>
              <a:rPr lang="en-US" sz="3600" dirty="0" err="1" smtClean="0"/>
              <a:t>ranije</a:t>
            </a:r>
            <a:r>
              <a:rPr lang="en-US" sz="3600" dirty="0" smtClean="0"/>
              <a:t> </a:t>
            </a:r>
            <a:r>
              <a:rPr lang="en-US" sz="3600" dirty="0" err="1" smtClean="0"/>
              <a:t>prisutno</a:t>
            </a:r>
            <a:r>
              <a:rPr lang="hr-HR" sz="3600" dirty="0" smtClean="0"/>
              <a:t> u anamnezi:</a:t>
            </a:r>
          </a:p>
          <a:p>
            <a:pPr lvl="1"/>
            <a:r>
              <a:rPr lang="en-US" sz="3100" dirty="0" smtClean="0"/>
              <a:t>m</a:t>
            </a:r>
            <a:r>
              <a:rPr lang="hr-HR" sz="3100" dirty="0" smtClean="0"/>
              <a:t>isli o samoubojstvu i suicidaln</a:t>
            </a:r>
            <a:r>
              <a:rPr lang="en-US" sz="3100" dirty="0" smtClean="0"/>
              <a:t>a</a:t>
            </a:r>
            <a:r>
              <a:rPr lang="hr-HR" sz="3100" dirty="0" smtClean="0"/>
              <a:t> ponašanja</a:t>
            </a:r>
          </a:p>
          <a:p>
            <a:pPr lvl="1"/>
            <a:r>
              <a:rPr lang="en-US" sz="3100" dirty="0" smtClean="0"/>
              <a:t>z</a:t>
            </a:r>
            <a:r>
              <a:rPr lang="hr-HR" sz="3100" dirty="0" smtClean="0"/>
              <a:t>loupotreba psihoaktivnih tvari</a:t>
            </a:r>
          </a:p>
          <a:p>
            <a:pPr lvl="1"/>
            <a:r>
              <a:rPr lang="en-US" sz="3100" dirty="0" smtClean="0"/>
              <a:t>a</a:t>
            </a:r>
            <a:r>
              <a:rPr lang="hr-HR" sz="3100" dirty="0" smtClean="0"/>
              <a:t>nksioznost ili drug</a:t>
            </a:r>
            <a:r>
              <a:rPr lang="en-US" sz="3100" dirty="0" err="1" smtClean="0"/>
              <a:t>i</a:t>
            </a:r>
            <a:r>
              <a:rPr lang="hr-HR" sz="3100" dirty="0" smtClean="0"/>
              <a:t> poremećaj</a:t>
            </a:r>
            <a:r>
              <a:rPr lang="en-US" sz="3100" dirty="0" err="1" smtClean="0"/>
              <a:t>i</a:t>
            </a:r>
            <a:endParaRPr lang="hr-HR" sz="3100" dirty="0" smtClean="0"/>
          </a:p>
          <a:p>
            <a:pPr lvl="1"/>
            <a:r>
              <a:rPr lang="en-US" sz="3100" dirty="0" smtClean="0"/>
              <a:t>b</a:t>
            </a:r>
            <a:r>
              <a:rPr lang="hr-HR" sz="3100" dirty="0" smtClean="0"/>
              <a:t>račni sukobi</a:t>
            </a:r>
          </a:p>
          <a:p>
            <a:r>
              <a:rPr lang="en-US" sz="3600" dirty="0" smtClean="0"/>
              <a:t>p</a:t>
            </a:r>
            <a:r>
              <a:rPr lang="hr-HR" sz="3600" dirty="0" smtClean="0"/>
              <a:t>recipitirajući stresori/događaji</a:t>
            </a:r>
          </a:p>
          <a:p>
            <a:r>
              <a:rPr lang="en-US" sz="3600" dirty="0" smtClean="0"/>
              <a:t>z</a:t>
            </a:r>
            <a:r>
              <a:rPr lang="hr-HR" sz="3600" dirty="0" smtClean="0"/>
              <a:t>dravstvene teškoće (medicinski faktori)</a:t>
            </a:r>
          </a:p>
          <a:p>
            <a:r>
              <a:rPr lang="en-US" sz="3600" dirty="0" smtClean="0"/>
              <a:t>t</a:t>
            </a:r>
            <a:r>
              <a:rPr lang="hr-HR" sz="3600" dirty="0" smtClean="0"/>
              <a:t>renutačni rizik od samoubojstva</a:t>
            </a:r>
          </a:p>
          <a:p>
            <a:r>
              <a:rPr lang="en-US" sz="3600" dirty="0" smtClean="0"/>
              <a:t>p</a:t>
            </a:r>
            <a:r>
              <a:rPr lang="hr-HR" sz="3600" dirty="0" smtClean="0"/>
              <a:t>ojava i trajanje trenutačne depresivne</a:t>
            </a:r>
            <a:r>
              <a:rPr lang="en-US" sz="3600" dirty="0" smtClean="0"/>
              <a:t> </a:t>
            </a:r>
            <a:r>
              <a:rPr lang="hr-HR" sz="3600" dirty="0" smtClean="0"/>
              <a:t>epizode, prisutni simptomi</a:t>
            </a:r>
            <a:endParaRPr lang="en-US" sz="3600" dirty="0" smtClean="0"/>
          </a:p>
          <a:p>
            <a:r>
              <a:rPr lang="en-US" sz="3600" dirty="0" err="1" smtClean="0"/>
              <a:t>razmotriti</a:t>
            </a:r>
            <a:r>
              <a:rPr lang="en-US" sz="3600" dirty="0" smtClean="0"/>
              <a:t> </a:t>
            </a:r>
            <a:r>
              <a:rPr lang="en-US" sz="3600" dirty="0" err="1" smtClean="0"/>
              <a:t>opciju</a:t>
            </a:r>
            <a:r>
              <a:rPr lang="en-US" sz="3600" dirty="0" smtClean="0"/>
              <a:t> </a:t>
            </a:r>
            <a:r>
              <a:rPr lang="en-US" sz="3600" dirty="0" err="1" smtClean="0"/>
              <a:t>intervjua</a:t>
            </a:r>
            <a:r>
              <a:rPr lang="en-US" sz="3600" dirty="0" smtClean="0"/>
              <a:t> s  </a:t>
            </a:r>
            <a:r>
              <a:rPr lang="en-US" sz="3600" dirty="0" err="1" smtClean="0"/>
              <a:t>partnerom</a:t>
            </a:r>
            <a:r>
              <a:rPr lang="en-US" sz="3600" dirty="0" smtClean="0"/>
              <a:t> </a:t>
            </a:r>
            <a:r>
              <a:rPr lang="en-US" sz="3600" dirty="0" err="1" smtClean="0"/>
              <a:t>ili</a:t>
            </a:r>
            <a:r>
              <a:rPr lang="en-US" sz="3600" dirty="0" smtClean="0"/>
              <a:t> </a:t>
            </a:r>
            <a:r>
              <a:rPr lang="en-US" sz="3600" dirty="0" err="1" smtClean="0"/>
              <a:t>drugom</a:t>
            </a:r>
            <a:r>
              <a:rPr lang="en-US" sz="3600" dirty="0" smtClean="0"/>
              <a:t> </a:t>
            </a:r>
            <a:r>
              <a:rPr lang="en-US" sz="3600" dirty="0" err="1" smtClean="0"/>
              <a:t>važnom</a:t>
            </a:r>
            <a:r>
              <a:rPr lang="en-US" sz="3600" dirty="0" smtClean="0"/>
              <a:t> </a:t>
            </a:r>
            <a:r>
              <a:rPr lang="en-US" sz="3600" dirty="0" err="1" smtClean="0"/>
              <a:t>osobom</a:t>
            </a:r>
            <a:endParaRPr lang="hr-HR" sz="3600" dirty="0" smtClean="0"/>
          </a:p>
          <a:p>
            <a:endParaRPr lang="en-US" sz="1500" dirty="0" smtClean="0"/>
          </a:p>
          <a:p>
            <a:r>
              <a:rPr lang="en-US" sz="3600" dirty="0" smtClean="0"/>
              <a:t>p</a:t>
            </a:r>
            <a:r>
              <a:rPr lang="hr-HR" sz="3600" dirty="0" smtClean="0"/>
              <a:t>rocjena:</a:t>
            </a:r>
          </a:p>
          <a:p>
            <a:pPr lvl="1"/>
            <a:r>
              <a:rPr lang="hr-HR" sz="3300" b="1" i="1" dirty="0" smtClean="0">
                <a:solidFill>
                  <a:srgbClr val="0070C0"/>
                </a:solidFill>
              </a:rPr>
              <a:t>Kognitivnih faktora </a:t>
            </a:r>
            <a:r>
              <a:rPr lang="hr-HR" sz="3300" dirty="0" smtClean="0"/>
              <a:t>(disfunkcionalne misli i vjerovanja, </a:t>
            </a:r>
            <a:r>
              <a:rPr lang="en-US" sz="3300" dirty="0" err="1" smtClean="0"/>
              <a:t>očaj</a:t>
            </a:r>
            <a:r>
              <a:rPr lang="en-US" sz="3300" dirty="0" smtClean="0"/>
              <a:t>, </a:t>
            </a:r>
            <a:r>
              <a:rPr lang="hr-HR" sz="3300" dirty="0" smtClean="0"/>
              <a:t>sigurnosna ponašanja</a:t>
            </a:r>
            <a:r>
              <a:rPr lang="en-US" sz="3300" dirty="0" smtClean="0"/>
              <a:t>)</a:t>
            </a:r>
            <a:endParaRPr lang="hr-HR" sz="3300" dirty="0" smtClean="0"/>
          </a:p>
          <a:p>
            <a:pPr lvl="1"/>
            <a:r>
              <a:rPr lang="hr-HR" sz="3300" b="1" i="1" dirty="0" smtClean="0">
                <a:solidFill>
                  <a:srgbClr val="0070C0"/>
                </a:solidFill>
              </a:rPr>
              <a:t>Bihevioralnih faktora </a:t>
            </a:r>
            <a:r>
              <a:rPr lang="hr-HR" sz="3300" dirty="0" smtClean="0"/>
              <a:t>(ruminiranje, loše socijalne vještine, niska razina ponašanja)</a:t>
            </a:r>
          </a:p>
          <a:p>
            <a:pPr lvl="1"/>
            <a:r>
              <a:rPr lang="hr-HR" sz="3300" b="1" i="1" dirty="0" smtClean="0">
                <a:solidFill>
                  <a:srgbClr val="0070C0"/>
                </a:solidFill>
              </a:rPr>
              <a:t>Interpersonalnih faktora </a:t>
            </a:r>
            <a:r>
              <a:rPr lang="hr-HR" sz="3300" dirty="0" smtClean="0"/>
              <a:t>(sukobi i svađe, gubitak odnosa, nedostatak asertivnosti)</a:t>
            </a:r>
          </a:p>
          <a:p>
            <a:endParaRPr lang="en-US" sz="1500" dirty="0" smtClean="0"/>
          </a:p>
          <a:p>
            <a:pPr>
              <a:buNone/>
            </a:pPr>
            <a:r>
              <a:rPr lang="hr-HR" sz="3300" u="sng" dirty="0" smtClean="0"/>
              <a:t>Upitnici</a:t>
            </a:r>
            <a:r>
              <a:rPr lang="hr-HR" sz="3300" dirty="0" smtClean="0"/>
              <a:t>: </a:t>
            </a:r>
            <a:endParaRPr lang="en-US" sz="3300" dirty="0" smtClean="0"/>
          </a:p>
          <a:p>
            <a:pPr>
              <a:buNone/>
            </a:pPr>
            <a:r>
              <a:rPr lang="en-US" sz="3300" b="1" dirty="0" smtClean="0"/>
              <a:t>	</a:t>
            </a:r>
            <a:r>
              <a:rPr lang="hr-HR" sz="3300" b="1" dirty="0" smtClean="0"/>
              <a:t>BDI-II</a:t>
            </a:r>
            <a:r>
              <a:rPr lang="en-US" sz="3300" dirty="0" smtClean="0"/>
              <a:t> (Beck Depression Inventory)</a:t>
            </a:r>
            <a:r>
              <a:rPr lang="hr-HR" sz="3300" dirty="0" smtClean="0"/>
              <a:t>, </a:t>
            </a:r>
            <a:r>
              <a:rPr lang="hr-HR" sz="3300" b="1" dirty="0" smtClean="0"/>
              <a:t>BAI</a:t>
            </a:r>
            <a:r>
              <a:rPr lang="en-US" sz="3300" dirty="0" smtClean="0"/>
              <a:t> (Beck Anxiety Inventory)</a:t>
            </a:r>
            <a:r>
              <a:rPr lang="hr-HR" sz="3300" dirty="0" smtClean="0"/>
              <a:t>, </a:t>
            </a:r>
            <a:r>
              <a:rPr lang="en-US" sz="3300" b="1" dirty="0" smtClean="0"/>
              <a:t>QIDS</a:t>
            </a:r>
            <a:r>
              <a:rPr lang="en-US" sz="3300" dirty="0" smtClean="0"/>
              <a:t> (Quick Inventory of Depressive </a:t>
            </a:r>
            <a:r>
              <a:rPr lang="en-US" sz="3300" dirty="0" err="1" smtClean="0"/>
              <a:t>Symptomatology</a:t>
            </a:r>
            <a:r>
              <a:rPr lang="hr-HR" sz="3300" dirty="0" smtClean="0"/>
              <a:t>)</a:t>
            </a:r>
            <a:r>
              <a:rPr lang="en-US" sz="3300" dirty="0" smtClean="0"/>
              <a:t>, </a:t>
            </a:r>
            <a:r>
              <a:rPr lang="en-US" sz="3300" b="1" dirty="0" smtClean="0"/>
              <a:t>CES-D </a:t>
            </a:r>
            <a:r>
              <a:rPr lang="en-US" sz="3300" dirty="0" smtClean="0"/>
              <a:t>(</a:t>
            </a:r>
            <a:r>
              <a:rPr lang="fr-FR" sz="3300" dirty="0" smtClean="0"/>
              <a:t>Center for </a:t>
            </a:r>
            <a:r>
              <a:rPr lang="fr-FR" sz="3300" dirty="0" err="1" smtClean="0"/>
              <a:t>Epidemiologic</a:t>
            </a:r>
            <a:r>
              <a:rPr lang="fr-FR" sz="3300" dirty="0" smtClean="0"/>
              <a:t> </a:t>
            </a:r>
            <a:r>
              <a:rPr lang="fr-FR" sz="3300" dirty="0" err="1" smtClean="0"/>
              <a:t>Studies</a:t>
            </a:r>
            <a:r>
              <a:rPr lang="fr-FR" sz="3300" dirty="0" smtClean="0"/>
              <a:t> </a:t>
            </a:r>
            <a:r>
              <a:rPr lang="fr-FR" sz="3300" dirty="0" err="1" smtClean="0"/>
              <a:t>Depression</a:t>
            </a:r>
            <a:r>
              <a:rPr lang="fr-FR" sz="3300" dirty="0" smtClean="0"/>
              <a:t> </a:t>
            </a:r>
            <a:r>
              <a:rPr lang="fr-FR" sz="3300" dirty="0" err="1" smtClean="0"/>
              <a:t>Scale</a:t>
            </a:r>
            <a:r>
              <a:rPr lang="fr-FR" sz="3300" dirty="0" smtClean="0"/>
              <a:t>)</a:t>
            </a:r>
            <a:r>
              <a:rPr lang="en-US" sz="3300" dirty="0" smtClean="0"/>
              <a:t>, </a:t>
            </a:r>
            <a:r>
              <a:rPr lang="en-US" sz="3300" b="1" dirty="0" smtClean="0"/>
              <a:t>PHQ</a:t>
            </a:r>
            <a:r>
              <a:rPr lang="en-US" sz="3300" dirty="0" smtClean="0">
                <a:solidFill>
                  <a:srgbClr val="FF0000"/>
                </a:solidFill>
              </a:rPr>
              <a:t> </a:t>
            </a:r>
            <a:r>
              <a:rPr lang="en-US" sz="3300" dirty="0" smtClean="0"/>
              <a:t>(Patient Health Questionnaire)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tical Scroll 4"/>
          <p:cNvSpPr/>
          <p:nvPr/>
        </p:nvSpPr>
        <p:spPr>
          <a:xfrm>
            <a:off x="4283968" y="980728"/>
            <a:ext cx="4680520" cy="5472608"/>
          </a:xfrm>
          <a:prstGeom prst="verticalScroll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dirty="0" smtClean="0"/>
              <a:t>Procjena rizika od samoubojstva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412776"/>
            <a:ext cx="4316288" cy="5112568"/>
          </a:xfrm>
        </p:spPr>
        <p:txBody>
          <a:bodyPr>
            <a:normAutofit fontScale="70000" lnSpcReduction="20000"/>
          </a:bodyPr>
          <a:lstStyle/>
          <a:p>
            <a:r>
              <a:rPr lang="en-US" sz="2600" dirty="0" smtClean="0"/>
              <a:t>pr</a:t>
            </a:r>
            <a:r>
              <a:rPr lang="hr-HR" sz="2600" dirty="0" smtClean="0"/>
              <a:t>ovjeriti prisutnost </a:t>
            </a:r>
            <a:r>
              <a:rPr lang="en-US" sz="2600" dirty="0" smtClean="0"/>
              <a:t> </a:t>
            </a:r>
            <a:r>
              <a:rPr lang="en-US" sz="2600" b="1" dirty="0" err="1" smtClean="0"/>
              <a:t>aktualnih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ili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prošlih</a:t>
            </a:r>
            <a:r>
              <a:rPr lang="en-US" sz="2600" b="1" dirty="0" smtClean="0"/>
              <a:t> </a:t>
            </a:r>
            <a:r>
              <a:rPr lang="hr-HR" sz="2600" b="1" dirty="0" smtClean="0"/>
              <a:t>suicidalnih misli i ponašanja</a:t>
            </a:r>
            <a:r>
              <a:rPr lang="en-US" sz="2600" dirty="0" smtClean="0"/>
              <a:t>, </a:t>
            </a:r>
            <a:r>
              <a:rPr lang="en-US" sz="2600" dirty="0" err="1" smtClean="0"/>
              <a:t>uključujući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b="1" dirty="0" err="1" smtClean="0"/>
              <a:t>pasivna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suicidalna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ponašanja</a:t>
            </a:r>
            <a:r>
              <a:rPr lang="en-US" sz="2600" b="1" dirty="0" smtClean="0"/>
              <a:t> </a:t>
            </a:r>
            <a:r>
              <a:rPr lang="en-US" sz="2600" dirty="0" smtClean="0"/>
              <a:t>(</a:t>
            </a:r>
            <a:r>
              <a:rPr lang="en-US" sz="2600" dirty="0" err="1" smtClean="0"/>
              <a:t>npr</a:t>
            </a:r>
            <a:r>
              <a:rPr lang="en-US" sz="2600" dirty="0" smtClean="0"/>
              <a:t>. </a:t>
            </a:r>
            <a:r>
              <a:rPr lang="en-US" sz="2600" dirty="0" err="1" smtClean="0"/>
              <a:t>neuzimanje</a:t>
            </a:r>
            <a:r>
              <a:rPr lang="en-US" sz="2600" dirty="0" smtClean="0"/>
              <a:t> </a:t>
            </a:r>
            <a:r>
              <a:rPr lang="en-US" sz="2600" dirty="0" err="1" smtClean="0"/>
              <a:t>lijekova</a:t>
            </a:r>
            <a:r>
              <a:rPr lang="en-US" sz="2600" dirty="0" smtClean="0"/>
              <a:t>, </a:t>
            </a:r>
            <a:r>
              <a:rPr lang="en-US" sz="2600" dirty="0" err="1" smtClean="0"/>
              <a:t>izlaganje</a:t>
            </a:r>
            <a:r>
              <a:rPr lang="en-US" sz="2600" dirty="0" smtClean="0"/>
              <a:t> </a:t>
            </a:r>
            <a:r>
              <a:rPr lang="en-US" sz="2600" dirty="0" err="1" smtClean="0"/>
              <a:t>opasnom</a:t>
            </a:r>
            <a:r>
              <a:rPr lang="en-US" sz="2600" dirty="0" smtClean="0"/>
              <a:t> </a:t>
            </a:r>
            <a:r>
              <a:rPr lang="en-US" sz="2600" dirty="0" err="1" smtClean="0"/>
              <a:t>prometu</a:t>
            </a:r>
            <a:r>
              <a:rPr lang="en-US" sz="2600" dirty="0" smtClean="0"/>
              <a:t>, </a:t>
            </a:r>
            <a:r>
              <a:rPr lang="en-US" sz="2600" dirty="0" err="1" smtClean="0"/>
              <a:t>opasna</a:t>
            </a:r>
            <a:r>
              <a:rPr lang="en-US" sz="2600" dirty="0" smtClean="0"/>
              <a:t> </a:t>
            </a:r>
            <a:r>
              <a:rPr lang="en-US" sz="2600" dirty="0" err="1" smtClean="0"/>
              <a:t>vožnja</a:t>
            </a:r>
            <a:r>
              <a:rPr lang="en-US" sz="2600" dirty="0" smtClean="0"/>
              <a:t>)</a:t>
            </a:r>
          </a:p>
          <a:p>
            <a:pPr lvl="1"/>
            <a:endParaRPr lang="hr-HR" sz="1100" dirty="0" smtClean="0"/>
          </a:p>
          <a:p>
            <a:r>
              <a:rPr lang="en-US" sz="2600" b="1" dirty="0" smtClean="0"/>
              <a:t>d</a:t>
            </a:r>
            <a:r>
              <a:rPr lang="hr-HR" sz="2600" b="1" dirty="0" smtClean="0"/>
              <a:t>irektno </a:t>
            </a:r>
            <a:r>
              <a:rPr lang="en-US" sz="2600" b="1" dirty="0" err="1" smtClean="0"/>
              <a:t>razgovarati</a:t>
            </a:r>
            <a:r>
              <a:rPr lang="en-US" sz="2600" b="1" dirty="0" smtClean="0"/>
              <a:t> </a:t>
            </a:r>
            <a:r>
              <a:rPr lang="en-US" sz="2600" dirty="0" smtClean="0"/>
              <a:t>s </a:t>
            </a:r>
            <a:r>
              <a:rPr lang="en-US" sz="2600" dirty="0" err="1" smtClean="0"/>
              <a:t>klijentom</a:t>
            </a:r>
            <a:r>
              <a:rPr lang="en-US" sz="2600" dirty="0" smtClean="0"/>
              <a:t> (</a:t>
            </a:r>
            <a:r>
              <a:rPr lang="en-US" sz="2600" dirty="0" err="1" smtClean="0"/>
              <a:t>razlozi</a:t>
            </a:r>
            <a:r>
              <a:rPr lang="en-US" sz="2600" dirty="0" smtClean="0"/>
              <a:t> </a:t>
            </a:r>
            <a:r>
              <a:rPr lang="en-US" sz="2600" dirty="0" err="1" smtClean="0"/>
              <a:t>za</a:t>
            </a:r>
            <a:r>
              <a:rPr lang="en-US" sz="2600" dirty="0" smtClean="0"/>
              <a:t> </a:t>
            </a:r>
            <a:r>
              <a:rPr lang="en-US" sz="2600" dirty="0" err="1" smtClean="0"/>
              <a:t>život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/>
              <a:t>smrt</a:t>
            </a:r>
            <a:r>
              <a:rPr lang="en-US" sz="2600" dirty="0" smtClean="0"/>
              <a:t>)</a:t>
            </a:r>
          </a:p>
          <a:p>
            <a:pPr lvl="1"/>
            <a:endParaRPr lang="hr-HR" sz="1100" dirty="0" smtClean="0"/>
          </a:p>
          <a:p>
            <a:r>
              <a:rPr lang="en-US" sz="2600" dirty="0" smtClean="0"/>
              <a:t>o</a:t>
            </a:r>
            <a:r>
              <a:rPr lang="hr-HR" sz="2600" dirty="0" smtClean="0"/>
              <a:t>bratiti pažnju na </a:t>
            </a:r>
            <a:r>
              <a:rPr lang="hr-HR" sz="2600" b="1" dirty="0" smtClean="0"/>
              <a:t>rizične i zaštitne faktore</a:t>
            </a:r>
            <a:endParaRPr lang="en-US" sz="2200" dirty="0" smtClean="0"/>
          </a:p>
          <a:p>
            <a:pPr lvl="2"/>
            <a:endParaRPr lang="en-US" sz="1000" dirty="0" smtClean="0"/>
          </a:p>
          <a:p>
            <a:r>
              <a:rPr lang="en-US" sz="2600" b="1" dirty="0" err="1" smtClean="0"/>
              <a:t>prijedlog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hospitalizacije</a:t>
            </a:r>
            <a:r>
              <a:rPr lang="en-US" sz="2600" b="1" dirty="0" smtClean="0"/>
              <a:t> </a:t>
            </a:r>
            <a:r>
              <a:rPr lang="en-US" sz="2600" dirty="0" err="1" smtClean="0"/>
              <a:t>za</a:t>
            </a:r>
            <a:r>
              <a:rPr lang="en-US" sz="2600" dirty="0" smtClean="0"/>
              <a:t> </a:t>
            </a:r>
            <a:r>
              <a:rPr lang="en-US" sz="2600" dirty="0" err="1" smtClean="0"/>
              <a:t>nepouzdane</a:t>
            </a:r>
            <a:r>
              <a:rPr lang="en-US" sz="2600" dirty="0" smtClean="0"/>
              <a:t> </a:t>
            </a:r>
            <a:r>
              <a:rPr lang="en-US" sz="2600" dirty="0" err="1" smtClean="0"/>
              <a:t>ili</a:t>
            </a:r>
            <a:r>
              <a:rPr lang="en-US" sz="2600" dirty="0" smtClean="0"/>
              <a:t> </a:t>
            </a:r>
            <a:r>
              <a:rPr lang="en-US" sz="2600" dirty="0" err="1" smtClean="0"/>
              <a:t>nespremne</a:t>
            </a:r>
            <a:r>
              <a:rPr lang="en-US" sz="2600" dirty="0" smtClean="0"/>
              <a:t> </a:t>
            </a:r>
            <a:r>
              <a:rPr lang="en-US" sz="2600" dirty="0" err="1" smtClean="0"/>
              <a:t>klijente</a:t>
            </a:r>
            <a:r>
              <a:rPr lang="en-US" sz="2600" dirty="0" smtClean="0"/>
              <a:t> </a:t>
            </a:r>
            <a:r>
              <a:rPr lang="en-US" sz="2600" dirty="0" smtClean="0">
                <a:sym typeface="Symbol"/>
              </a:rPr>
              <a:t> </a:t>
            </a:r>
            <a:r>
              <a:rPr lang="en-US" sz="2600" dirty="0" err="1" smtClean="0">
                <a:sym typeface="Symbol"/>
              </a:rPr>
              <a:t>zaštita</a:t>
            </a:r>
            <a:r>
              <a:rPr lang="en-US" sz="2600" dirty="0" smtClean="0">
                <a:sym typeface="Symbol"/>
              </a:rPr>
              <a:t> </a:t>
            </a:r>
            <a:r>
              <a:rPr lang="en-US" sz="2600" dirty="0" err="1" smtClean="0"/>
              <a:t>tijekom</a:t>
            </a:r>
            <a:r>
              <a:rPr lang="en-US" sz="2600" dirty="0" smtClean="0"/>
              <a:t> </a:t>
            </a:r>
            <a:r>
              <a:rPr lang="en-US" sz="2600" dirty="0" err="1" smtClean="0"/>
              <a:t>kritičnog</a:t>
            </a:r>
            <a:r>
              <a:rPr lang="en-US" sz="2600" dirty="0" smtClean="0"/>
              <a:t> </a:t>
            </a:r>
            <a:r>
              <a:rPr lang="en-US" sz="2600" dirty="0" err="1" smtClean="0"/>
              <a:t>razdoblja</a:t>
            </a:r>
            <a:endParaRPr lang="en-US" dirty="0" smtClean="0"/>
          </a:p>
          <a:p>
            <a:pPr marL="342900" lvl="1" indent="-342900">
              <a:buNone/>
            </a:pPr>
            <a:r>
              <a:rPr lang="en-US" sz="3100" b="1" dirty="0" smtClean="0">
                <a:solidFill>
                  <a:srgbClr val="FF0000"/>
                </a:solidFill>
              </a:rPr>
              <a:t>	</a:t>
            </a:r>
          </a:p>
          <a:p>
            <a:pPr marL="342900" lvl="1" indent="-342900">
              <a:buNone/>
            </a:pPr>
            <a:r>
              <a:rPr lang="en-US" sz="3100" b="1" dirty="0" smtClean="0">
                <a:solidFill>
                  <a:srgbClr val="FF0000"/>
                </a:solidFill>
              </a:rPr>
              <a:t>	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88024" y="1916832"/>
            <a:ext cx="3528392" cy="4320480"/>
          </a:xfrm>
          <a:ln>
            <a:noFill/>
          </a:ln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en-US" sz="2700" b="1" i="1" u="sng" dirty="0" smtClean="0">
                <a:solidFill>
                  <a:schemeClr val="bg1"/>
                </a:solidFill>
              </a:rPr>
              <a:t>UGOVOR O NEPOKUŠAVANJU SAMOUBOJSTVA</a:t>
            </a:r>
          </a:p>
          <a:p>
            <a:pPr algn="ctr">
              <a:buNone/>
            </a:pPr>
            <a:endParaRPr lang="en-US" sz="2400" b="1" i="1" u="sn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3000" b="1" dirty="0" smtClean="0">
                <a:solidFill>
                  <a:schemeClr val="bg1"/>
                </a:solidFill>
              </a:rPr>
              <a:t>	</a:t>
            </a:r>
            <a:r>
              <a:rPr lang="en-US" sz="3000" b="1" i="1" dirty="0" err="1" smtClean="0">
                <a:solidFill>
                  <a:schemeClr val="bg1"/>
                </a:solidFill>
              </a:rPr>
              <a:t>klijent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ozbiljno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obećava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terapeutu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da</a:t>
            </a:r>
            <a:r>
              <a:rPr lang="en-US" sz="3000" b="1" i="1" dirty="0" smtClean="0">
                <a:solidFill>
                  <a:schemeClr val="bg1"/>
                </a:solidFill>
              </a:rPr>
              <a:t> se </a:t>
            </a:r>
            <a:r>
              <a:rPr lang="en-US" sz="3000" b="1" i="1" dirty="0" err="1" smtClean="0">
                <a:solidFill>
                  <a:schemeClr val="bg1"/>
                </a:solidFill>
              </a:rPr>
              <a:t>ni</a:t>
            </a:r>
            <a:r>
              <a:rPr lang="en-US" sz="3000" b="1" i="1" dirty="0" smtClean="0">
                <a:solidFill>
                  <a:schemeClr val="bg1"/>
                </a:solidFill>
              </a:rPr>
              <a:t> u </a:t>
            </a:r>
            <a:r>
              <a:rPr lang="en-US" sz="3000" b="1" i="1" dirty="0" err="1" smtClean="0">
                <a:solidFill>
                  <a:schemeClr val="bg1"/>
                </a:solidFill>
              </a:rPr>
              <a:t>kojim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okolnostima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neće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ozlijediti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dok</a:t>
            </a:r>
            <a:r>
              <a:rPr lang="en-US" sz="3000" b="1" i="1" dirty="0" smtClean="0">
                <a:solidFill>
                  <a:schemeClr val="bg1"/>
                </a:solidFill>
              </a:rPr>
              <a:t> je u </a:t>
            </a:r>
            <a:r>
              <a:rPr lang="en-US" sz="3000" b="1" i="1" dirty="0" err="1" smtClean="0">
                <a:solidFill>
                  <a:schemeClr val="bg1"/>
                </a:solidFill>
              </a:rPr>
              <a:t>skrbi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terapeuta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i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da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će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nazvati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i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konzultirati</a:t>
            </a:r>
            <a:r>
              <a:rPr lang="en-US" sz="3000" b="1" i="1" dirty="0" smtClean="0">
                <a:solidFill>
                  <a:schemeClr val="bg1"/>
                </a:solidFill>
              </a:rPr>
              <a:t> se s </a:t>
            </a:r>
            <a:r>
              <a:rPr lang="en-US" sz="3000" b="1" i="1" dirty="0" err="1" smtClean="0">
                <a:solidFill>
                  <a:schemeClr val="bg1"/>
                </a:solidFill>
              </a:rPr>
              <a:t>terapeutom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prije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nego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sebi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nešto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učini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endParaRPr lang="en-US" sz="1100" b="1" i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3000" b="1" i="1" dirty="0" smtClean="0">
                <a:solidFill>
                  <a:schemeClr val="bg1"/>
                </a:solidFill>
              </a:rPr>
              <a:t>	</a:t>
            </a:r>
            <a:r>
              <a:rPr lang="en-US" sz="3000" b="1" i="1" dirty="0" smtClean="0">
                <a:solidFill>
                  <a:schemeClr val="bg1"/>
                </a:solidFill>
                <a:sym typeface="Symbol"/>
              </a:rPr>
              <a:t> </a:t>
            </a:r>
            <a:r>
              <a:rPr lang="en-US" sz="3000" b="1" i="1" dirty="0" err="1" smtClean="0">
                <a:solidFill>
                  <a:schemeClr val="bg1"/>
                </a:solidFill>
              </a:rPr>
              <a:t>svrha</a:t>
            </a:r>
            <a:r>
              <a:rPr lang="en-US" sz="3000" b="1" i="1" dirty="0" smtClean="0">
                <a:solidFill>
                  <a:schemeClr val="bg1"/>
                </a:solidFill>
              </a:rPr>
              <a:t> je </a:t>
            </a:r>
            <a:r>
              <a:rPr lang="en-US" sz="3000" b="1" i="1" dirty="0" err="1" smtClean="0">
                <a:solidFill>
                  <a:schemeClr val="bg1"/>
                </a:solidFill>
              </a:rPr>
              <a:t>dokazati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da</a:t>
            </a:r>
            <a:r>
              <a:rPr lang="en-US" sz="3000" b="1" i="1" dirty="0" smtClean="0">
                <a:solidFill>
                  <a:schemeClr val="bg1"/>
                </a:solidFill>
              </a:rPr>
              <a:t> se </a:t>
            </a:r>
            <a:r>
              <a:rPr lang="en-US" sz="3000" b="1" i="1" dirty="0" err="1" smtClean="0">
                <a:solidFill>
                  <a:schemeClr val="bg1"/>
                </a:solidFill>
              </a:rPr>
              <a:t>klijentu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može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vjerovati</a:t>
            </a:r>
            <a:r>
              <a:rPr lang="en-US" sz="3000" b="1" i="1" dirty="0" smtClean="0">
                <a:solidFill>
                  <a:schemeClr val="bg1"/>
                </a:solidFill>
              </a:rPr>
              <a:t> u </a:t>
            </a:r>
            <a:r>
              <a:rPr lang="en-US" sz="3000" b="1" i="1" dirty="0" err="1" smtClean="0">
                <a:solidFill>
                  <a:schemeClr val="bg1"/>
                </a:solidFill>
              </a:rPr>
              <a:t>ambulantnom</a:t>
            </a:r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  <a:r>
              <a:rPr lang="en-US" sz="3000" b="1" i="1" dirty="0" err="1" smtClean="0">
                <a:solidFill>
                  <a:schemeClr val="bg1"/>
                </a:solidFill>
              </a:rPr>
              <a:t>okruženju</a:t>
            </a:r>
            <a:endParaRPr lang="en-US" sz="3200" b="1" i="1" u="sng" dirty="0" smtClean="0">
              <a:solidFill>
                <a:schemeClr val="bg1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611560" y="5373216"/>
            <a:ext cx="3528392" cy="1152128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</a:rPr>
              <a:t>važan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preduvjet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tretmana</a:t>
            </a:r>
            <a:r>
              <a:rPr lang="en-US" sz="2000" b="1" dirty="0" smtClean="0">
                <a:solidFill>
                  <a:schemeClr val="tx1"/>
                </a:solidFill>
              </a:rPr>
              <a:t>!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4048" y="1844824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Explosion 2 8"/>
          <p:cNvSpPr/>
          <p:nvPr/>
        </p:nvSpPr>
        <p:spPr>
          <a:xfrm>
            <a:off x="6839744" y="5561856"/>
            <a:ext cx="2304256" cy="1296144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PRILOG!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rmAutofit/>
          </a:bodyPr>
          <a:lstStyle/>
          <a:p>
            <a:r>
              <a:rPr lang="hr-HR" dirty="0" smtClean="0"/>
              <a:t>Razmatranje lijekova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 smtClean="0"/>
              <a:t>tretmana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124744"/>
            <a:ext cx="4316288" cy="2664296"/>
          </a:xfrm>
        </p:spPr>
        <p:txBody>
          <a:bodyPr>
            <a:normAutofit lnSpcReduction="10000"/>
          </a:bodyPr>
          <a:lstStyle/>
          <a:p>
            <a:r>
              <a:rPr lang="en-US" sz="2200" dirty="0" smtClean="0"/>
              <a:t>s</a:t>
            </a:r>
            <a:r>
              <a:rPr lang="hr-HR" sz="2200" dirty="0" smtClean="0"/>
              <a:t>vim </a:t>
            </a:r>
            <a:r>
              <a:rPr lang="en-US" sz="2200" dirty="0" err="1" smtClean="0"/>
              <a:t>klijen</a:t>
            </a:r>
            <a:r>
              <a:rPr lang="hr-HR" sz="2200" dirty="0" smtClean="0"/>
              <a:t>tima </a:t>
            </a:r>
            <a:r>
              <a:rPr lang="hr-HR" sz="2200" dirty="0" smtClean="0"/>
              <a:t>dati mogućnost liječenja antidepresivima</a:t>
            </a:r>
            <a:r>
              <a:rPr lang="en-US" sz="2200" dirty="0" smtClean="0"/>
              <a:t> </a:t>
            </a:r>
            <a:r>
              <a:rPr lang="en-US" sz="2200" dirty="0" err="1" smtClean="0"/>
              <a:t>kao</a:t>
            </a:r>
            <a:r>
              <a:rPr lang="en-US" sz="2200" dirty="0" smtClean="0"/>
              <a:t> </a:t>
            </a:r>
            <a:r>
              <a:rPr lang="en-US" sz="2200" dirty="0" err="1" smtClean="0"/>
              <a:t>dijelom</a:t>
            </a:r>
            <a:r>
              <a:rPr lang="en-US" sz="2200" dirty="0" smtClean="0"/>
              <a:t> </a:t>
            </a:r>
            <a:r>
              <a:rPr lang="en-US" sz="2200" dirty="0" err="1" smtClean="0"/>
              <a:t>tretmana</a:t>
            </a:r>
            <a:r>
              <a:rPr lang="en-US" sz="2200" dirty="0" smtClean="0"/>
              <a:t> </a:t>
            </a:r>
          </a:p>
          <a:p>
            <a:pPr>
              <a:buNone/>
            </a:pPr>
            <a:endParaRPr lang="hr-HR" sz="1000" dirty="0" smtClean="0"/>
          </a:p>
          <a:p>
            <a:r>
              <a:rPr lang="en-US" sz="2200" dirty="0" err="1" smtClean="0"/>
              <a:t>korisni</a:t>
            </a:r>
            <a:r>
              <a:rPr lang="en-US" sz="2200" dirty="0" smtClean="0"/>
              <a:t> u </a:t>
            </a:r>
            <a:r>
              <a:rPr lang="en-US" sz="2200" dirty="0" err="1" smtClean="0"/>
              <a:t>povećanju</a:t>
            </a:r>
            <a:r>
              <a:rPr lang="en-US" sz="2200" dirty="0" smtClean="0"/>
              <a:t> </a:t>
            </a:r>
            <a:r>
              <a:rPr lang="en-US" sz="2200" dirty="0" err="1" smtClean="0"/>
              <a:t>motivacije</a:t>
            </a:r>
            <a:r>
              <a:rPr lang="en-US" sz="2200" dirty="0" smtClean="0"/>
              <a:t>, </a:t>
            </a:r>
            <a:r>
              <a:rPr lang="en-US" sz="2200" dirty="0" err="1" smtClean="0"/>
              <a:t>energije</a:t>
            </a:r>
            <a:r>
              <a:rPr lang="en-US" sz="2200" dirty="0" smtClean="0"/>
              <a:t>, </a:t>
            </a:r>
            <a:r>
              <a:rPr lang="en-US" sz="2200" dirty="0" err="1" smtClean="0"/>
              <a:t>apetita</a:t>
            </a:r>
            <a:r>
              <a:rPr lang="en-US" sz="2200" dirty="0" smtClean="0"/>
              <a:t>, </a:t>
            </a:r>
            <a:r>
              <a:rPr lang="en-US" sz="2200" dirty="0" err="1" smtClean="0"/>
              <a:t>koncentracije</a:t>
            </a:r>
            <a:r>
              <a:rPr lang="en-US" sz="2200" dirty="0" smtClean="0"/>
              <a:t> 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sposobnosti</a:t>
            </a:r>
            <a:r>
              <a:rPr lang="en-US" sz="2200" dirty="0" smtClean="0"/>
              <a:t> </a:t>
            </a:r>
            <a:r>
              <a:rPr lang="en-US" sz="2200" dirty="0" err="1" smtClean="0"/>
              <a:t>udaljavanja</a:t>
            </a:r>
            <a:r>
              <a:rPr lang="en-US" sz="2200" dirty="0" smtClean="0"/>
              <a:t> </a:t>
            </a:r>
            <a:r>
              <a:rPr lang="en-US" sz="2200" dirty="0" err="1" smtClean="0"/>
              <a:t>od</a:t>
            </a:r>
            <a:r>
              <a:rPr lang="en-US" sz="2200" dirty="0" smtClean="0"/>
              <a:t> </a:t>
            </a:r>
            <a:r>
              <a:rPr lang="en-US" sz="2200" dirty="0" err="1" smtClean="0"/>
              <a:t>negativnih</a:t>
            </a:r>
            <a:r>
              <a:rPr lang="en-US" sz="2200" dirty="0" smtClean="0"/>
              <a:t> </a:t>
            </a:r>
            <a:r>
              <a:rPr lang="en-US" sz="2200" dirty="0" err="1" smtClean="0"/>
              <a:t>misli</a:t>
            </a:r>
            <a:endParaRPr lang="en-US" sz="2200" dirty="0" smtClean="0"/>
          </a:p>
          <a:p>
            <a:endParaRPr lang="en-US" sz="1000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179512" y="3717032"/>
            <a:ext cx="8712968" cy="3140968"/>
          </a:xfrm>
        </p:spPr>
        <p:txBody>
          <a:bodyPr>
            <a:normAutofit lnSpcReduction="10000"/>
          </a:bodyPr>
          <a:lstStyle/>
          <a:p>
            <a:r>
              <a:rPr lang="hr-HR" sz="2200" dirty="0" smtClean="0"/>
              <a:t>ko</a:t>
            </a:r>
            <a:r>
              <a:rPr lang="en-US" sz="2200" dirty="0" smtClean="0"/>
              <a:t>m</a:t>
            </a:r>
            <a:r>
              <a:rPr lang="hr-HR" sz="2200" dirty="0" smtClean="0"/>
              <a:t>biniranje lijekova s BKT-om povećava postotak remisija kod osoba s kroničnom depresijom</a:t>
            </a:r>
            <a:r>
              <a:rPr lang="en-US" sz="2200" dirty="0" smtClean="0"/>
              <a:t> </a:t>
            </a:r>
            <a:r>
              <a:rPr lang="en-US" sz="2200" i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sz="2200" i="1" dirty="0" err="1" smtClean="0">
                <a:solidFill>
                  <a:schemeClr val="accent6">
                    <a:lumMod val="75000"/>
                  </a:schemeClr>
                </a:solidFill>
              </a:rPr>
              <a:t>Manber</a:t>
            </a:r>
            <a:r>
              <a:rPr lang="en-US" sz="22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200" i="1" dirty="0" err="1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sz="2200" i="1" dirty="0" smtClean="0">
                <a:solidFill>
                  <a:schemeClr val="accent6">
                    <a:lumMod val="75000"/>
                  </a:schemeClr>
                </a:solidFill>
              </a:rPr>
              <a:t> sur., 2008)</a:t>
            </a:r>
          </a:p>
          <a:p>
            <a:pPr lvl="0"/>
            <a:endParaRPr lang="en-US" sz="1600" dirty="0" smtClean="0">
              <a:solidFill>
                <a:prstClr val="black"/>
              </a:solidFill>
            </a:endParaRPr>
          </a:p>
          <a:p>
            <a:pPr lvl="0"/>
            <a:r>
              <a:rPr lang="en-US" sz="2200" dirty="0" err="1" smtClean="0">
                <a:solidFill>
                  <a:prstClr val="black"/>
                </a:solidFill>
              </a:rPr>
              <a:t>tretmani</a:t>
            </a:r>
            <a:r>
              <a:rPr lang="en-US" sz="2200" dirty="0" smtClean="0">
                <a:solidFill>
                  <a:prstClr val="black"/>
                </a:solidFill>
              </a:rPr>
              <a:t> </a:t>
            </a:r>
            <a:r>
              <a:rPr lang="en-US" sz="2200" dirty="0" err="1" smtClean="0">
                <a:solidFill>
                  <a:prstClr val="black"/>
                </a:solidFill>
              </a:rPr>
              <a:t>električne</a:t>
            </a:r>
            <a:r>
              <a:rPr lang="en-US" sz="2200" dirty="0" smtClean="0">
                <a:solidFill>
                  <a:prstClr val="black"/>
                </a:solidFill>
              </a:rPr>
              <a:t> </a:t>
            </a:r>
            <a:r>
              <a:rPr lang="en-US" sz="2200" dirty="0" err="1" smtClean="0">
                <a:solidFill>
                  <a:prstClr val="black"/>
                </a:solidFill>
              </a:rPr>
              <a:t>stimulacije</a:t>
            </a:r>
            <a:r>
              <a:rPr lang="en-US" sz="2200" dirty="0" smtClean="0">
                <a:solidFill>
                  <a:prstClr val="black"/>
                </a:solidFill>
              </a:rPr>
              <a:t>: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b="1" dirty="0" err="1" smtClean="0">
                <a:solidFill>
                  <a:prstClr val="black"/>
                </a:solidFill>
              </a:rPr>
              <a:t>elektrokonvulzivni</a:t>
            </a:r>
            <a:r>
              <a:rPr lang="en-US" sz="1800" b="1" dirty="0" smtClean="0">
                <a:solidFill>
                  <a:prstClr val="black"/>
                </a:solidFill>
              </a:rPr>
              <a:t> </a:t>
            </a:r>
            <a:r>
              <a:rPr lang="en-US" sz="1800" b="1" dirty="0" err="1" smtClean="0">
                <a:solidFill>
                  <a:prstClr val="black"/>
                </a:solidFill>
              </a:rPr>
              <a:t>tretman</a:t>
            </a:r>
            <a:r>
              <a:rPr lang="en-US" sz="1800" b="1" dirty="0" smtClean="0">
                <a:solidFill>
                  <a:prstClr val="black"/>
                </a:solidFill>
              </a:rPr>
              <a:t> (ECT) </a:t>
            </a:r>
          </a:p>
          <a:p>
            <a:pPr lvl="1">
              <a:buNone/>
            </a:pPr>
            <a:r>
              <a:rPr lang="en-US" sz="1800" b="1" dirty="0" smtClean="0">
                <a:solidFill>
                  <a:prstClr val="black"/>
                </a:solidFill>
                <a:sym typeface="Symbol"/>
              </a:rPr>
              <a:t>	</a:t>
            </a:r>
            <a:r>
              <a:rPr lang="en-US" sz="1800" dirty="0" smtClean="0">
                <a:solidFill>
                  <a:prstClr val="black"/>
                </a:solidFill>
                <a:sym typeface="Symbol"/>
              </a:rPr>
              <a:t> </a:t>
            </a:r>
            <a:r>
              <a:rPr lang="en-US" sz="1800" dirty="0" err="1" smtClean="0">
                <a:solidFill>
                  <a:prstClr val="black"/>
                </a:solidFill>
              </a:rPr>
              <a:t>kod</a:t>
            </a:r>
            <a:r>
              <a:rPr lang="en-US" sz="1800" dirty="0" smtClean="0">
                <a:solidFill>
                  <a:prstClr val="black"/>
                </a:solidFill>
              </a:rPr>
              <a:t> </a:t>
            </a:r>
            <a:r>
              <a:rPr lang="en-US" sz="1800" dirty="0" err="1" smtClean="0">
                <a:solidFill>
                  <a:prstClr val="black"/>
                </a:solidFill>
              </a:rPr>
              <a:t>klijenata</a:t>
            </a:r>
            <a:r>
              <a:rPr lang="en-US" sz="1800" dirty="0" smtClean="0">
                <a:solidFill>
                  <a:prstClr val="black"/>
                </a:solidFill>
              </a:rPr>
              <a:t> s </a:t>
            </a:r>
            <a:r>
              <a:rPr lang="en-US" sz="1800" dirty="0" err="1" smtClean="0">
                <a:solidFill>
                  <a:prstClr val="black"/>
                </a:solidFill>
              </a:rPr>
              <a:t>depresijom</a:t>
            </a:r>
            <a:r>
              <a:rPr lang="en-US" sz="1800" dirty="0" smtClean="0">
                <a:solidFill>
                  <a:prstClr val="black"/>
                </a:solidFill>
              </a:rPr>
              <a:t> </a:t>
            </a:r>
            <a:r>
              <a:rPr lang="en-US" sz="1800" dirty="0" err="1" smtClean="0">
                <a:solidFill>
                  <a:prstClr val="black"/>
                </a:solidFill>
              </a:rPr>
              <a:t>otpornom</a:t>
            </a:r>
            <a:r>
              <a:rPr lang="en-US" sz="1800" dirty="0" smtClean="0">
                <a:solidFill>
                  <a:prstClr val="black"/>
                </a:solidFill>
              </a:rPr>
              <a:t> </a:t>
            </a:r>
            <a:r>
              <a:rPr lang="en-US" sz="1800" dirty="0" err="1" smtClean="0">
                <a:solidFill>
                  <a:prstClr val="black"/>
                </a:solidFill>
              </a:rPr>
              <a:t>na</a:t>
            </a:r>
            <a:r>
              <a:rPr lang="en-US" sz="1800" dirty="0" smtClean="0">
                <a:solidFill>
                  <a:prstClr val="black"/>
                </a:solidFill>
              </a:rPr>
              <a:t> </a:t>
            </a:r>
            <a:r>
              <a:rPr lang="en-US" sz="1800" dirty="0" err="1" smtClean="0">
                <a:solidFill>
                  <a:prstClr val="black"/>
                </a:solidFill>
              </a:rPr>
              <a:t>terapiju</a:t>
            </a:r>
            <a:r>
              <a:rPr lang="en-US" sz="1800" dirty="0" smtClean="0">
                <a:solidFill>
                  <a:prstClr val="black"/>
                </a:solidFill>
              </a:rPr>
              <a:t>, </a:t>
            </a:r>
          </a:p>
          <a:p>
            <a:pPr lvl="1">
              <a:buNone/>
            </a:pPr>
            <a:r>
              <a:rPr lang="en-US" sz="1800" dirty="0" smtClean="0">
                <a:solidFill>
                  <a:prstClr val="black"/>
                </a:solidFill>
              </a:rPr>
              <a:t>		   </a:t>
            </a:r>
            <a:r>
              <a:rPr lang="en-US" sz="1800" dirty="0" err="1" smtClean="0">
                <a:solidFill>
                  <a:prstClr val="black"/>
                </a:solidFill>
              </a:rPr>
              <a:t>lijekove</a:t>
            </a:r>
            <a:r>
              <a:rPr lang="en-US" sz="1800" dirty="0" smtClean="0">
                <a:solidFill>
                  <a:prstClr val="black"/>
                </a:solidFill>
              </a:rPr>
              <a:t> </a:t>
            </a:r>
            <a:r>
              <a:rPr lang="en-US" sz="1800" dirty="0" err="1" smtClean="0">
                <a:solidFill>
                  <a:prstClr val="black"/>
                </a:solidFill>
              </a:rPr>
              <a:t>i</a:t>
            </a:r>
            <a:r>
              <a:rPr lang="en-US" sz="1800" dirty="0" smtClean="0">
                <a:solidFill>
                  <a:prstClr val="black"/>
                </a:solidFill>
              </a:rPr>
              <a:t> </a:t>
            </a:r>
            <a:r>
              <a:rPr lang="en-US" sz="1800" dirty="0" err="1" smtClean="0">
                <a:solidFill>
                  <a:prstClr val="black"/>
                </a:solidFill>
              </a:rPr>
              <a:t>ugrožavajućom</a:t>
            </a:r>
            <a:r>
              <a:rPr lang="en-US" sz="1800" dirty="0" smtClean="0">
                <a:solidFill>
                  <a:prstClr val="black"/>
                </a:solidFill>
              </a:rPr>
              <a:t> </a:t>
            </a:r>
            <a:r>
              <a:rPr lang="en-US" sz="1800" dirty="0" err="1" smtClean="0">
                <a:solidFill>
                  <a:prstClr val="black"/>
                </a:solidFill>
              </a:rPr>
              <a:t>za</a:t>
            </a:r>
            <a:r>
              <a:rPr lang="en-US" sz="1800" dirty="0" smtClean="0">
                <a:solidFill>
                  <a:prstClr val="black"/>
                </a:solidFill>
              </a:rPr>
              <a:t> </a:t>
            </a:r>
            <a:r>
              <a:rPr lang="en-US" sz="1800" dirty="0" err="1" smtClean="0">
                <a:solidFill>
                  <a:prstClr val="black"/>
                </a:solidFill>
              </a:rPr>
              <a:t>život</a:t>
            </a:r>
            <a:endParaRPr lang="en-US" sz="1800" dirty="0" smtClean="0">
              <a:solidFill>
                <a:prstClr val="black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sz="1800" b="1" dirty="0" err="1" smtClean="0">
                <a:solidFill>
                  <a:prstClr val="black"/>
                </a:solidFill>
              </a:rPr>
              <a:t>transkranijalna</a:t>
            </a:r>
            <a:r>
              <a:rPr lang="en-US" sz="1800" b="1" dirty="0" smtClean="0">
                <a:solidFill>
                  <a:prstClr val="black"/>
                </a:solidFill>
              </a:rPr>
              <a:t> </a:t>
            </a:r>
            <a:r>
              <a:rPr lang="en-US" sz="1800" b="1" dirty="0" err="1" smtClean="0">
                <a:solidFill>
                  <a:prstClr val="black"/>
                </a:solidFill>
              </a:rPr>
              <a:t>magnetska</a:t>
            </a:r>
            <a:r>
              <a:rPr lang="en-US" sz="1800" b="1" dirty="0" smtClean="0">
                <a:solidFill>
                  <a:prstClr val="black"/>
                </a:solidFill>
              </a:rPr>
              <a:t> </a:t>
            </a:r>
            <a:r>
              <a:rPr lang="en-US" sz="1800" b="1" dirty="0" err="1" smtClean="0">
                <a:solidFill>
                  <a:prstClr val="black"/>
                </a:solidFill>
              </a:rPr>
              <a:t>stimulacija</a:t>
            </a:r>
            <a:r>
              <a:rPr lang="en-US" sz="1800" b="1" dirty="0" smtClean="0">
                <a:solidFill>
                  <a:prstClr val="black"/>
                </a:solidFill>
              </a:rPr>
              <a:t> (TMS)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b="1" dirty="0" err="1" smtClean="0">
                <a:solidFill>
                  <a:prstClr val="black"/>
                </a:solidFill>
              </a:rPr>
              <a:t>stimulacija</a:t>
            </a:r>
            <a:r>
              <a:rPr lang="en-US" sz="1800" b="1" dirty="0" smtClean="0">
                <a:solidFill>
                  <a:prstClr val="black"/>
                </a:solidFill>
              </a:rPr>
              <a:t> </a:t>
            </a:r>
            <a:r>
              <a:rPr lang="en-US" sz="1800" b="1" dirty="0" err="1" smtClean="0">
                <a:solidFill>
                  <a:prstClr val="black"/>
                </a:solidFill>
              </a:rPr>
              <a:t>vagalnog</a:t>
            </a:r>
            <a:r>
              <a:rPr lang="en-US" sz="1800" b="1" dirty="0" smtClean="0">
                <a:solidFill>
                  <a:prstClr val="black"/>
                </a:solidFill>
              </a:rPr>
              <a:t> </a:t>
            </a:r>
            <a:r>
              <a:rPr lang="en-US" sz="1800" b="1" dirty="0" err="1" smtClean="0">
                <a:solidFill>
                  <a:prstClr val="black"/>
                </a:solidFill>
              </a:rPr>
              <a:t>živca</a:t>
            </a:r>
            <a:r>
              <a:rPr lang="en-US" sz="1800" b="1" dirty="0" smtClean="0">
                <a:solidFill>
                  <a:prstClr val="black"/>
                </a:solidFill>
              </a:rPr>
              <a:t> (VNS)</a:t>
            </a:r>
            <a:endParaRPr lang="hr-HR" sz="1800" b="1" dirty="0" smtClean="0">
              <a:solidFill>
                <a:prstClr val="black"/>
              </a:solidFill>
            </a:endParaRPr>
          </a:p>
          <a:p>
            <a:endParaRPr lang="en-US" sz="2200" dirty="0" smtClean="0"/>
          </a:p>
          <a:p>
            <a:endParaRPr lang="en-US" dirty="0"/>
          </a:p>
        </p:txBody>
      </p:sp>
      <p:sp>
        <p:nvSpPr>
          <p:cNvPr id="4" name="Left Arrow Callout 3"/>
          <p:cNvSpPr/>
          <p:nvPr/>
        </p:nvSpPr>
        <p:spPr>
          <a:xfrm>
            <a:off x="4572000" y="1196752"/>
            <a:ext cx="4176464" cy="936104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8194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20072" y="1268760"/>
            <a:ext cx="3312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bg1"/>
                </a:solidFill>
              </a:rPr>
              <a:t>paziti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na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kontraindikacije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s </a:t>
            </a:r>
            <a:r>
              <a:rPr lang="en-US" sz="2000" b="1" dirty="0" err="1" smtClean="0">
                <a:solidFill>
                  <a:schemeClr val="bg1"/>
                </a:solidFill>
              </a:rPr>
              <a:t>drugim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lijekovima</a:t>
            </a:r>
            <a:r>
              <a:rPr lang="en-US" sz="2000" b="1" dirty="0" smtClean="0">
                <a:solidFill>
                  <a:schemeClr val="bg1"/>
                </a:solidFill>
              </a:rPr>
              <a:t>!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6" name="Left Arrow Callout 5"/>
          <p:cNvSpPr/>
          <p:nvPr/>
        </p:nvSpPr>
        <p:spPr>
          <a:xfrm>
            <a:off x="4572000" y="2420888"/>
            <a:ext cx="4176464" cy="936104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8194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20072" y="2492896"/>
            <a:ext cx="3312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bg1"/>
                </a:solidFill>
              </a:rPr>
              <a:t>posebno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važno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kod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teže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depresivnih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pacijenata</a:t>
            </a:r>
            <a:endParaRPr lang="en-US" sz="2000" b="1" dirty="0">
              <a:solidFill>
                <a:schemeClr val="bg1"/>
              </a:solidFill>
            </a:endParaRPr>
          </a:p>
        </p:txBody>
      </p:sp>
      <p:pic>
        <p:nvPicPr>
          <p:cNvPr id="10" name="Picture 9" descr="89477662-hand-drawn-medicine-pills-tablet-capsule-and-package-bottle-isolated-on-white-background-pills-car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8" y="4149080"/>
            <a:ext cx="2520280" cy="25289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80720"/>
          </a:xfrm>
        </p:spPr>
        <p:txBody>
          <a:bodyPr>
            <a:normAutofit lnSpcReduction="10000"/>
          </a:bodyPr>
          <a:lstStyle/>
          <a:p>
            <a:r>
              <a:rPr lang="en-US" sz="2300" dirty="0" err="1" smtClean="0"/>
              <a:t>depresija</a:t>
            </a:r>
            <a:r>
              <a:rPr lang="en-US" sz="2300" dirty="0" smtClean="0"/>
              <a:t> – j</a:t>
            </a:r>
            <a:r>
              <a:rPr lang="hr-HR" sz="2300" dirty="0" smtClean="0"/>
              <a:t>edan od najtežih psihijatrijskih poremećaja</a:t>
            </a:r>
          </a:p>
          <a:p>
            <a:r>
              <a:rPr lang="en-US" sz="2300" dirty="0" smtClean="0"/>
              <a:t>v</a:t>
            </a:r>
            <a:r>
              <a:rPr lang="hr-HR" sz="2300" dirty="0" smtClean="0"/>
              <a:t>odeći uzrok otežanog radnog i socijalnog funkcioniranja u svijetu za osobe </a:t>
            </a:r>
            <a:r>
              <a:rPr lang="en-US" sz="2300" dirty="0" err="1" smtClean="0"/>
              <a:t>između</a:t>
            </a:r>
            <a:r>
              <a:rPr lang="hr-HR" sz="2300" dirty="0" smtClean="0"/>
              <a:t> 15 – 44g</a:t>
            </a:r>
            <a:endParaRPr lang="en-US" sz="2300" dirty="0" smtClean="0"/>
          </a:p>
          <a:p>
            <a:pPr>
              <a:buNone/>
            </a:pPr>
            <a:endParaRPr lang="en-US" sz="1000" dirty="0" smtClean="0"/>
          </a:p>
          <a:p>
            <a:endParaRPr lang="hr-HR" sz="800" dirty="0" smtClean="0"/>
          </a:p>
          <a:p>
            <a:pPr>
              <a:buFont typeface="Wingdings" pitchFamily="2" charset="2"/>
              <a:buChar char="Ø"/>
            </a:pPr>
            <a:r>
              <a:rPr lang="en-US" sz="2200" b="1" i="1" u="sng" dirty="0" smtClean="0">
                <a:solidFill>
                  <a:srgbClr val="0070C0"/>
                </a:solidFill>
              </a:rPr>
              <a:t>k</a:t>
            </a:r>
            <a:r>
              <a:rPr lang="hr-HR" sz="2200" b="1" i="1" u="sng" dirty="0" smtClean="0">
                <a:solidFill>
                  <a:srgbClr val="0070C0"/>
                </a:solidFill>
              </a:rPr>
              <a:t>ljučni simptomi</a:t>
            </a:r>
            <a:r>
              <a:rPr lang="en-US" sz="2200" b="1" i="1" u="sng" dirty="0" smtClean="0">
                <a:solidFill>
                  <a:srgbClr val="0070C0"/>
                </a:solidFill>
              </a:rPr>
              <a:t> </a:t>
            </a:r>
            <a:r>
              <a:rPr lang="en-US" sz="2200" b="1" i="1" u="sng" dirty="0" err="1" smtClean="0">
                <a:solidFill>
                  <a:srgbClr val="0070C0"/>
                </a:solidFill>
              </a:rPr>
              <a:t>velike</a:t>
            </a:r>
            <a:r>
              <a:rPr lang="en-US" sz="2200" b="1" i="1" u="sng" dirty="0" smtClean="0">
                <a:solidFill>
                  <a:srgbClr val="0070C0"/>
                </a:solidFill>
              </a:rPr>
              <a:t> </a:t>
            </a:r>
            <a:r>
              <a:rPr lang="en-US" sz="2200" b="1" i="1" u="sng" dirty="0" err="1" smtClean="0">
                <a:solidFill>
                  <a:srgbClr val="0070C0"/>
                </a:solidFill>
              </a:rPr>
              <a:t>depresivne</a:t>
            </a:r>
            <a:r>
              <a:rPr lang="en-US" sz="2200" b="1" i="1" u="sng" dirty="0" smtClean="0">
                <a:solidFill>
                  <a:srgbClr val="0070C0"/>
                </a:solidFill>
              </a:rPr>
              <a:t> </a:t>
            </a:r>
            <a:r>
              <a:rPr lang="en-US" sz="2200" b="1" i="1" u="sng" dirty="0" err="1" smtClean="0">
                <a:solidFill>
                  <a:srgbClr val="0070C0"/>
                </a:solidFill>
              </a:rPr>
              <a:t>epizode</a:t>
            </a:r>
            <a:r>
              <a:rPr lang="hr-HR" sz="2200" b="1" i="1" u="sng" dirty="0" smtClean="0">
                <a:solidFill>
                  <a:srgbClr val="0070C0"/>
                </a:solidFill>
              </a:rPr>
              <a:t>: </a:t>
            </a:r>
          </a:p>
          <a:p>
            <a:pPr lvl="1"/>
            <a:r>
              <a:rPr lang="hr-HR" sz="2200" dirty="0" smtClean="0"/>
              <a:t>depresivno raspoloženje</a:t>
            </a:r>
            <a:r>
              <a:rPr lang="en-US" sz="2200" dirty="0" smtClean="0"/>
              <a:t>/</a:t>
            </a:r>
            <a:r>
              <a:rPr lang="en-US" sz="2200" dirty="0" err="1" smtClean="0"/>
              <a:t>tuga</a:t>
            </a:r>
            <a:endParaRPr lang="hr-HR" sz="2200" dirty="0" smtClean="0"/>
          </a:p>
          <a:p>
            <a:pPr lvl="1"/>
            <a:r>
              <a:rPr lang="en-US" sz="2200" dirty="0" err="1" smtClean="0"/>
              <a:t>značajno</a:t>
            </a:r>
            <a:r>
              <a:rPr lang="en-US" sz="2200" dirty="0" smtClean="0"/>
              <a:t> </a:t>
            </a:r>
            <a:r>
              <a:rPr lang="en-US" sz="2200" dirty="0" err="1" smtClean="0"/>
              <a:t>smanjeno</a:t>
            </a:r>
            <a:r>
              <a:rPr lang="hr-HR" sz="2200" dirty="0" smtClean="0"/>
              <a:t> </a:t>
            </a:r>
            <a:r>
              <a:rPr lang="en-US" sz="2200" dirty="0" err="1" smtClean="0"/>
              <a:t>zanimanje</a:t>
            </a:r>
            <a:r>
              <a:rPr lang="en-US" sz="2200" dirty="0" smtClean="0"/>
              <a:t>/</a:t>
            </a:r>
            <a:r>
              <a:rPr lang="hr-HR" sz="2200" dirty="0" smtClean="0"/>
              <a:t>uživanj</a:t>
            </a:r>
            <a:r>
              <a:rPr lang="en-US" sz="2200" dirty="0" smtClean="0"/>
              <a:t>e</a:t>
            </a:r>
            <a:r>
              <a:rPr lang="hr-HR" sz="2200" dirty="0" smtClean="0"/>
              <a:t> u većini aktivnosti</a:t>
            </a:r>
            <a:endParaRPr lang="en-US" sz="2200" dirty="0" smtClean="0"/>
          </a:p>
          <a:p>
            <a:pPr lvl="1">
              <a:buNone/>
            </a:pPr>
            <a:endParaRPr lang="hr-HR" sz="800" dirty="0" smtClean="0"/>
          </a:p>
          <a:p>
            <a:pPr>
              <a:buFont typeface="Wingdings" pitchFamily="2" charset="2"/>
              <a:buChar char="Ø"/>
            </a:pPr>
            <a:r>
              <a:rPr lang="en-US" sz="2200" b="1" i="1" u="sng" dirty="0" smtClean="0">
                <a:solidFill>
                  <a:srgbClr val="0070C0"/>
                </a:solidFill>
              </a:rPr>
              <a:t>d</a:t>
            </a:r>
            <a:r>
              <a:rPr lang="hr-HR" sz="2200" b="1" i="1" u="sng" dirty="0" smtClean="0">
                <a:solidFill>
                  <a:srgbClr val="0070C0"/>
                </a:solidFill>
              </a:rPr>
              <a:t>rugi simptomi</a:t>
            </a:r>
            <a:r>
              <a:rPr lang="en-US" sz="2200" b="1" i="1" u="sng" dirty="0" smtClean="0">
                <a:solidFill>
                  <a:srgbClr val="0070C0"/>
                </a:solidFill>
              </a:rPr>
              <a:t>:</a:t>
            </a:r>
          </a:p>
          <a:p>
            <a:pPr lvl="1"/>
            <a:r>
              <a:rPr lang="hr-HR" sz="2200" dirty="0" smtClean="0"/>
              <a:t>nesanica ili hipersomnija</a:t>
            </a:r>
          </a:p>
          <a:p>
            <a:pPr lvl="1"/>
            <a:r>
              <a:rPr lang="en-US" sz="2200" dirty="0" err="1" smtClean="0"/>
              <a:t>značajne</a:t>
            </a:r>
            <a:r>
              <a:rPr lang="hr-HR" sz="2200" dirty="0" smtClean="0"/>
              <a:t> promjene tjelesne težine</a:t>
            </a:r>
            <a:r>
              <a:rPr lang="en-US" sz="2200" dirty="0" smtClean="0"/>
              <a:t> (+ </a:t>
            </a:r>
            <a:r>
              <a:rPr lang="en-US" sz="2200" dirty="0" err="1" smtClean="0"/>
              <a:t>ili</a:t>
            </a:r>
            <a:r>
              <a:rPr lang="en-US" sz="2200" dirty="0" smtClean="0"/>
              <a:t> -)</a:t>
            </a:r>
            <a:endParaRPr lang="hr-HR" sz="2200" dirty="0" smtClean="0"/>
          </a:p>
          <a:p>
            <a:pPr lvl="1"/>
            <a:r>
              <a:rPr lang="hr-HR" sz="2200" dirty="0" smtClean="0"/>
              <a:t>osjećaj krivnje</a:t>
            </a:r>
            <a:r>
              <a:rPr lang="en-US" sz="2200" dirty="0" smtClean="0"/>
              <a:t> </a:t>
            </a:r>
            <a:r>
              <a:rPr lang="en-US" sz="2200" dirty="0" err="1" smtClean="0"/>
              <a:t>ili</a:t>
            </a:r>
            <a:r>
              <a:rPr lang="en-US" sz="2200" dirty="0" smtClean="0"/>
              <a:t> </a:t>
            </a:r>
            <a:r>
              <a:rPr lang="hr-HR" sz="2200" dirty="0" smtClean="0"/>
              <a:t>bezvrijednosti</a:t>
            </a:r>
          </a:p>
          <a:p>
            <a:pPr lvl="1"/>
            <a:r>
              <a:rPr lang="hr-HR" sz="2200" dirty="0" smtClean="0"/>
              <a:t>umor</a:t>
            </a:r>
          </a:p>
          <a:p>
            <a:pPr lvl="1"/>
            <a:r>
              <a:rPr lang="hr-HR" sz="2200" dirty="0" smtClean="0"/>
              <a:t>smanjena sposobnost koncentriranja</a:t>
            </a:r>
          </a:p>
          <a:p>
            <a:pPr lvl="1"/>
            <a:r>
              <a:rPr lang="hr-HR" sz="2200" dirty="0" smtClean="0"/>
              <a:t>neodlučnost</a:t>
            </a:r>
          </a:p>
          <a:p>
            <a:pPr lvl="1"/>
            <a:r>
              <a:rPr lang="hr-HR" sz="2200" dirty="0" smtClean="0"/>
              <a:t>psihomotorička retardacija </a:t>
            </a:r>
            <a:r>
              <a:rPr lang="en-US" sz="2200" dirty="0" err="1" smtClean="0"/>
              <a:t>ili</a:t>
            </a:r>
            <a:r>
              <a:rPr lang="en-US" sz="2200" dirty="0" smtClean="0"/>
              <a:t> a</a:t>
            </a:r>
            <a:r>
              <a:rPr lang="hr-HR" sz="2200" dirty="0" smtClean="0"/>
              <a:t>gitacija</a:t>
            </a:r>
          </a:p>
          <a:p>
            <a:pPr lvl="1"/>
            <a:r>
              <a:rPr lang="en-US" sz="2200" dirty="0" err="1" smtClean="0"/>
              <a:t>ponavljajuća</a:t>
            </a:r>
            <a:r>
              <a:rPr lang="en-US" sz="2200" dirty="0" smtClean="0"/>
              <a:t> </a:t>
            </a:r>
            <a:r>
              <a:rPr lang="hr-HR" sz="2200" dirty="0" smtClean="0"/>
              <a:t>razmišljanja o smrti i</a:t>
            </a:r>
            <a:r>
              <a:rPr lang="en-US" sz="2200" dirty="0" err="1" smtClean="0"/>
              <a:t>li</a:t>
            </a:r>
            <a:r>
              <a:rPr lang="hr-HR" sz="2200" dirty="0" smtClean="0"/>
              <a:t> samoubojstvu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  <p:sp>
        <p:nvSpPr>
          <p:cNvPr id="5" name="Left Arrow Callout 4"/>
          <p:cNvSpPr/>
          <p:nvPr/>
        </p:nvSpPr>
        <p:spPr>
          <a:xfrm>
            <a:off x="5868144" y="2708920"/>
            <a:ext cx="3024336" cy="3888432"/>
          </a:xfrm>
          <a:prstGeom prst="leftArrowCallout">
            <a:avLst>
              <a:gd name="adj1" fmla="val 25000"/>
              <a:gd name="adj2" fmla="val 27748"/>
              <a:gd name="adj3" fmla="val 20877"/>
              <a:gd name="adj4" fmla="val 68184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b</a:t>
            </a:r>
            <a:r>
              <a:rPr lang="hr-HR" sz="2000" b="1" dirty="0" smtClean="0"/>
              <a:t>arem 5</a:t>
            </a:r>
            <a:r>
              <a:rPr lang="en-US" sz="2000" b="1" dirty="0" smtClean="0"/>
              <a:t> </a:t>
            </a:r>
            <a:r>
              <a:rPr lang="hr-HR" sz="2000" b="1" dirty="0" smtClean="0"/>
              <a:t>simptoma</a:t>
            </a:r>
            <a:endParaRPr lang="en-US" sz="2000" b="1" dirty="0" smtClean="0"/>
          </a:p>
          <a:p>
            <a:pPr algn="ctr"/>
            <a:r>
              <a:rPr lang="hr-HR" sz="2000" b="1" dirty="0" smtClean="0"/>
              <a:t>prisutno za dijagnozu</a:t>
            </a:r>
            <a:endParaRPr lang="en-US" sz="2000" b="1" dirty="0" smtClean="0"/>
          </a:p>
          <a:p>
            <a:pPr algn="ctr"/>
            <a:r>
              <a:rPr lang="en-US" sz="2000" b="1" dirty="0" smtClean="0"/>
              <a:t> (</a:t>
            </a:r>
            <a:r>
              <a:rPr lang="en-US" sz="2000" b="1" dirty="0" err="1" smtClean="0"/>
              <a:t>uz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obavezno</a:t>
            </a:r>
            <a:r>
              <a:rPr lang="en-US" sz="2000" b="1" dirty="0" smtClean="0"/>
              <a:t> </a:t>
            </a:r>
          </a:p>
          <a:p>
            <a:pPr algn="ctr"/>
            <a:r>
              <a:rPr lang="en-US" sz="2000" b="1" dirty="0" smtClean="0"/>
              <a:t>bar 1 </a:t>
            </a:r>
            <a:r>
              <a:rPr lang="en-US" sz="2000" b="1" dirty="0" err="1" smtClean="0"/>
              <a:t>ključni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simptom</a:t>
            </a:r>
            <a:r>
              <a:rPr lang="en-US" sz="2000" b="1" dirty="0" smtClean="0"/>
              <a:t>!)</a:t>
            </a:r>
          </a:p>
          <a:p>
            <a:pPr algn="ctr"/>
            <a:r>
              <a:rPr lang="en-US" sz="2000" b="1" dirty="0" smtClean="0"/>
              <a:t>+</a:t>
            </a:r>
          </a:p>
          <a:p>
            <a:pPr algn="ctr"/>
            <a:r>
              <a:rPr lang="en-US" sz="2000" b="1" dirty="0" err="1" smtClean="0"/>
              <a:t>narušeno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funkcioniranje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kroz</a:t>
            </a:r>
            <a:r>
              <a:rPr lang="en-US" sz="2000" b="1" dirty="0" smtClean="0"/>
              <a:t> 2 </a:t>
            </a:r>
            <a:r>
              <a:rPr lang="en-US" sz="2000" b="1" dirty="0" err="1" smtClean="0"/>
              <a:t>tjedna</a:t>
            </a:r>
            <a:endParaRPr lang="en-US" sz="2000" b="1" dirty="0" smtClean="0"/>
          </a:p>
        </p:txBody>
      </p:sp>
      <p:sp>
        <p:nvSpPr>
          <p:cNvPr id="4" name="Explosion 2 3"/>
          <p:cNvSpPr/>
          <p:nvPr/>
        </p:nvSpPr>
        <p:spPr>
          <a:xfrm>
            <a:off x="6660232" y="908720"/>
            <a:ext cx="2304256" cy="1296144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PRILOG!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hr-HR" sz="3200" dirty="0" smtClean="0"/>
              <a:t>Upoznavanje s tretmanom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12968" cy="5832648"/>
          </a:xfrm>
        </p:spPr>
        <p:txBody>
          <a:bodyPr>
            <a:normAutofit/>
          </a:bodyPr>
          <a:lstStyle/>
          <a:p>
            <a:r>
              <a:rPr lang="en-US" sz="2200" dirty="0" smtClean="0"/>
              <a:t>p</a:t>
            </a:r>
            <a:r>
              <a:rPr lang="hr-HR" sz="2200" dirty="0" smtClean="0"/>
              <a:t>sihoedukacija o depresiji</a:t>
            </a:r>
          </a:p>
          <a:p>
            <a:endParaRPr lang="hr-HR" sz="1000" dirty="0" smtClean="0"/>
          </a:p>
          <a:p>
            <a:r>
              <a:rPr lang="en-US" sz="2200" dirty="0" smtClean="0"/>
              <a:t>k</a:t>
            </a:r>
            <a:r>
              <a:rPr lang="hr-HR" sz="2200" dirty="0" smtClean="0"/>
              <a:t>onceptualizacija </a:t>
            </a:r>
            <a:r>
              <a:rPr lang="en-US" sz="2200" dirty="0" err="1" smtClean="0"/>
              <a:t>aktualno</a:t>
            </a:r>
            <a:r>
              <a:rPr lang="en-US" sz="2200" dirty="0" smtClean="0"/>
              <a:t> </a:t>
            </a:r>
            <a:r>
              <a:rPr lang="en-US" sz="2200" dirty="0" err="1" smtClean="0"/>
              <a:t>prisutnih</a:t>
            </a:r>
            <a:r>
              <a:rPr lang="en-US" sz="2200" dirty="0" smtClean="0"/>
              <a:t> </a:t>
            </a:r>
            <a:r>
              <a:rPr lang="en-US" sz="2200" dirty="0" err="1" smtClean="0"/>
              <a:t>simptoma</a:t>
            </a:r>
            <a:endParaRPr lang="hr-HR" sz="2200" dirty="0" smtClean="0"/>
          </a:p>
          <a:p>
            <a:pPr lvl="1"/>
            <a:r>
              <a:rPr lang="en-US" sz="2000" dirty="0" smtClean="0"/>
              <a:t>b</a:t>
            </a:r>
            <a:r>
              <a:rPr lang="hr-HR" sz="2000" dirty="0" smtClean="0"/>
              <a:t>ihevioralni simptomi</a:t>
            </a:r>
          </a:p>
          <a:p>
            <a:pPr lvl="1"/>
            <a:r>
              <a:rPr lang="en-US" sz="2000" dirty="0" smtClean="0"/>
              <a:t>ž</a:t>
            </a:r>
            <a:r>
              <a:rPr lang="hr-HR" sz="2000" dirty="0" smtClean="0"/>
              <a:t>ivotni problemi</a:t>
            </a:r>
          </a:p>
          <a:p>
            <a:pPr lvl="1"/>
            <a:r>
              <a:rPr lang="en-US" sz="2000" dirty="0" smtClean="0"/>
              <a:t>t</a:t>
            </a:r>
            <a:r>
              <a:rPr lang="hr-HR" sz="2000" dirty="0" smtClean="0"/>
              <a:t>ipične automatske misli, pretpostavke i </a:t>
            </a:r>
            <a:r>
              <a:rPr lang="en-US" sz="2000" dirty="0" err="1" smtClean="0"/>
              <a:t>sheme</a:t>
            </a:r>
            <a:endParaRPr lang="hr-HR" sz="2000" dirty="0" smtClean="0"/>
          </a:p>
          <a:p>
            <a:pPr lvl="1"/>
            <a:r>
              <a:rPr lang="en-US" sz="2000" dirty="0" smtClean="0"/>
              <a:t>p</a:t>
            </a:r>
            <a:r>
              <a:rPr lang="hr-HR" sz="2000" dirty="0" smtClean="0"/>
              <a:t>rimjeri </a:t>
            </a:r>
            <a:r>
              <a:rPr lang="en-US" sz="2000" dirty="0" err="1" smtClean="0"/>
              <a:t>izbjegavanja</a:t>
            </a:r>
            <a:r>
              <a:rPr lang="en-US" sz="2000" dirty="0" smtClean="0"/>
              <a:t> </a:t>
            </a:r>
            <a:r>
              <a:rPr lang="en-US" sz="2000" dirty="0" err="1" smtClean="0"/>
              <a:t>ili</a:t>
            </a:r>
            <a:r>
              <a:rPr lang="en-US" sz="2000" dirty="0" smtClean="0"/>
              <a:t> </a:t>
            </a:r>
            <a:r>
              <a:rPr lang="en-US" sz="2000" dirty="0" err="1" smtClean="0"/>
              <a:t>kompenziranja</a:t>
            </a:r>
            <a:r>
              <a:rPr lang="en-US" sz="2000" dirty="0" smtClean="0"/>
              <a:t> </a:t>
            </a:r>
            <a:r>
              <a:rPr lang="en-US" sz="2000" dirty="0" err="1" smtClean="0"/>
              <a:t>individualnih</a:t>
            </a:r>
            <a:r>
              <a:rPr lang="en-US" sz="2000" dirty="0" smtClean="0"/>
              <a:t> </a:t>
            </a:r>
            <a:r>
              <a:rPr lang="en-US" sz="2000" dirty="0" err="1" smtClean="0"/>
              <a:t>shema</a:t>
            </a:r>
            <a:endParaRPr lang="hr-HR" sz="2000" dirty="0" smtClean="0"/>
          </a:p>
          <a:p>
            <a:pPr lvl="1"/>
            <a:r>
              <a:rPr lang="en-US" sz="2000" dirty="0" smtClean="0"/>
              <a:t>r</a:t>
            </a:r>
            <a:r>
              <a:rPr lang="hr-HR" sz="2000" dirty="0" smtClean="0"/>
              <a:t>anija životna iskustva koja su mogla potaknuti </a:t>
            </a:r>
            <a:r>
              <a:rPr lang="en-US" sz="2000" dirty="0" err="1" smtClean="0"/>
              <a:t>specifične</a:t>
            </a:r>
            <a:r>
              <a:rPr lang="en-US" sz="2000" dirty="0" smtClean="0"/>
              <a:t> </a:t>
            </a:r>
            <a:r>
              <a:rPr lang="en-US" sz="2000" dirty="0" err="1" smtClean="0"/>
              <a:t>pretpostavke</a:t>
            </a:r>
            <a:r>
              <a:rPr lang="en-US" sz="2000" dirty="0" smtClean="0"/>
              <a:t> </a:t>
            </a:r>
            <a:r>
              <a:rPr lang="en-US" sz="2000" dirty="0" err="1" smtClean="0"/>
              <a:t>ili</a:t>
            </a:r>
            <a:r>
              <a:rPr lang="en-US" sz="2000" dirty="0" smtClean="0"/>
              <a:t> </a:t>
            </a:r>
            <a:r>
              <a:rPr lang="en-US" sz="2000" dirty="0" err="1" smtClean="0"/>
              <a:t>sheme</a:t>
            </a:r>
            <a:endParaRPr lang="hr-HR" sz="2000" dirty="0" smtClean="0"/>
          </a:p>
          <a:p>
            <a:endParaRPr lang="hr-HR" sz="1000" dirty="0" smtClean="0"/>
          </a:p>
          <a:p>
            <a:r>
              <a:rPr lang="en-US" sz="2200" dirty="0" smtClean="0"/>
              <a:t>u</a:t>
            </a:r>
            <a:r>
              <a:rPr lang="hr-HR" sz="2200" dirty="0" smtClean="0"/>
              <a:t>poznavanje s planom tretmana</a:t>
            </a:r>
            <a:r>
              <a:rPr lang="en-US" sz="2200" dirty="0" smtClean="0"/>
              <a:t> (</a:t>
            </a:r>
            <a:r>
              <a:rPr lang="en-US" sz="2200" dirty="0" err="1" smtClean="0"/>
              <a:t>treba</a:t>
            </a:r>
            <a:r>
              <a:rPr lang="en-US" sz="2200" dirty="0" smtClean="0"/>
              <a:t> </a:t>
            </a:r>
            <a:r>
              <a:rPr lang="en-US" sz="2200" dirty="0" err="1" smtClean="0"/>
              <a:t>biti</a:t>
            </a:r>
            <a:r>
              <a:rPr lang="en-US" sz="2200" dirty="0" smtClean="0"/>
              <a:t> </a:t>
            </a:r>
            <a:r>
              <a:rPr lang="en-US" sz="2200" dirty="0" err="1" smtClean="0"/>
              <a:t>individualno</a:t>
            </a:r>
            <a:r>
              <a:rPr lang="en-US" sz="2200" dirty="0" smtClean="0"/>
              <a:t> </a:t>
            </a:r>
            <a:r>
              <a:rPr lang="en-US" sz="2200" dirty="0" err="1" smtClean="0"/>
              <a:t>prilagođen</a:t>
            </a:r>
            <a:r>
              <a:rPr lang="en-US" sz="2200" dirty="0" smtClean="0"/>
              <a:t> </a:t>
            </a:r>
            <a:r>
              <a:rPr lang="en-US" sz="2200" dirty="0" err="1" smtClean="0"/>
              <a:t>klijentu</a:t>
            </a:r>
            <a:r>
              <a:rPr lang="en-US" sz="2200" dirty="0" smtClean="0"/>
              <a:t>)</a:t>
            </a:r>
            <a:endParaRPr lang="hr-HR" sz="2200" dirty="0" smtClean="0"/>
          </a:p>
          <a:p>
            <a:endParaRPr lang="hr-HR" sz="1000" dirty="0" smtClean="0"/>
          </a:p>
          <a:p>
            <a:endParaRPr lang="en-US" sz="2200" dirty="0" smtClean="0"/>
          </a:p>
          <a:p>
            <a:r>
              <a:rPr lang="en-US" sz="2200" dirty="0" smtClean="0"/>
              <a:t>p</a:t>
            </a:r>
            <a:r>
              <a:rPr lang="hr-HR" sz="2200" dirty="0" smtClean="0"/>
              <a:t>sihoedukacija o BKT-u</a:t>
            </a:r>
            <a:r>
              <a:rPr lang="en-US" sz="2200" dirty="0" smtClean="0"/>
              <a:t> </a:t>
            </a:r>
            <a:r>
              <a:rPr lang="en-US" sz="3000" dirty="0" smtClean="0">
                <a:sym typeface="Symbol"/>
              </a:rPr>
              <a:t></a:t>
            </a:r>
            <a:endParaRPr lang="hr-HR" sz="3000" dirty="0" smtClean="0"/>
          </a:p>
        </p:txBody>
      </p:sp>
      <p:sp>
        <p:nvSpPr>
          <p:cNvPr id="4" name="Folded Corner 3"/>
          <p:cNvSpPr/>
          <p:nvPr/>
        </p:nvSpPr>
        <p:spPr>
          <a:xfrm>
            <a:off x="4139952" y="4725144"/>
            <a:ext cx="4680520" cy="1800200"/>
          </a:xfrm>
          <a:prstGeom prst="foldedCorner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83968" y="4797152"/>
            <a:ext cx="43924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bg1"/>
                </a:solidFill>
              </a:rPr>
              <a:t>aktivna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i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suradnička</a:t>
            </a:r>
            <a:r>
              <a:rPr lang="en-US" sz="2000" b="1" dirty="0" smtClean="0">
                <a:solidFill>
                  <a:schemeClr val="bg1"/>
                </a:solidFill>
              </a:rPr>
              <a:t>; </a:t>
            </a:r>
          </a:p>
          <a:p>
            <a:pPr algn="ctr"/>
            <a:r>
              <a:rPr lang="en-US" sz="2000" b="1" dirty="0" err="1" smtClean="0">
                <a:solidFill>
                  <a:schemeClr val="bg1"/>
                </a:solidFill>
              </a:rPr>
              <a:t>sada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i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ovdje</a:t>
            </a:r>
            <a:r>
              <a:rPr lang="en-US" sz="2000" b="1" dirty="0" smtClean="0">
                <a:solidFill>
                  <a:schemeClr val="bg1"/>
                </a:solidFill>
              </a:rPr>
              <a:t>;  </a:t>
            </a:r>
          </a:p>
          <a:p>
            <a:pPr algn="ctr"/>
            <a:r>
              <a:rPr lang="en-US" sz="2000" b="1" dirty="0" err="1" smtClean="0">
                <a:solidFill>
                  <a:schemeClr val="bg1"/>
                </a:solidFill>
              </a:rPr>
              <a:t>zahtijeva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predanost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samopomoći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od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strane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smtClean="0">
                <a:solidFill>
                  <a:schemeClr val="bg1"/>
                </a:solidFill>
              </a:rPr>
              <a:t>klijenta</a:t>
            </a:r>
            <a:r>
              <a:rPr lang="en-US" sz="2000" b="1" dirty="0" smtClean="0">
                <a:solidFill>
                  <a:schemeClr val="bg1"/>
                </a:solidFill>
              </a:rPr>
              <a:t>; </a:t>
            </a:r>
          </a:p>
          <a:p>
            <a:pPr algn="ctr"/>
            <a:r>
              <a:rPr lang="en-US" sz="2000" b="1" dirty="0" err="1" smtClean="0">
                <a:solidFill>
                  <a:schemeClr val="bg1"/>
                </a:solidFill>
              </a:rPr>
              <a:t>zajednička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izrada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plana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tretmana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36104"/>
          </a:xfrm>
        </p:spPr>
        <p:txBody>
          <a:bodyPr>
            <a:normAutofit/>
          </a:bodyPr>
          <a:lstStyle/>
          <a:p>
            <a:r>
              <a:rPr lang="hr-HR" sz="3200" dirty="0" smtClean="0"/>
              <a:t>Utvrđivanje ciljeva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616624"/>
          </a:xfrm>
        </p:spPr>
        <p:txBody>
          <a:bodyPr>
            <a:normAutofit fontScale="77500" lnSpcReduction="20000"/>
          </a:bodyPr>
          <a:lstStyle/>
          <a:p>
            <a:r>
              <a:rPr lang="en-US" sz="2600" dirty="0" smtClean="0"/>
              <a:t>p</a:t>
            </a:r>
            <a:r>
              <a:rPr lang="hr-HR" sz="2600" dirty="0" smtClean="0"/>
              <a:t>osebno važno za depresivne klijente koji su bez nade</a:t>
            </a:r>
          </a:p>
          <a:p>
            <a:r>
              <a:rPr lang="en-US" sz="2600" dirty="0" smtClean="0"/>
              <a:t>c</a:t>
            </a:r>
            <a:r>
              <a:rPr lang="hr-HR" sz="2600" dirty="0" smtClean="0"/>
              <a:t>iljevi za sljedeći dan, nekoliko dana, tjedan, mjesec, godinu...</a:t>
            </a:r>
          </a:p>
          <a:p>
            <a:r>
              <a:rPr lang="en-US" sz="2600" dirty="0" smtClean="0"/>
              <a:t>p</a:t>
            </a:r>
            <a:r>
              <a:rPr lang="hr-HR" sz="2600" dirty="0" smtClean="0"/>
              <a:t>oticanje klijenta na proaktivan stav prema budućnosti</a:t>
            </a:r>
          </a:p>
          <a:p>
            <a:r>
              <a:rPr lang="en-US" sz="2600" dirty="0" smtClean="0"/>
              <a:t>p</a:t>
            </a:r>
            <a:r>
              <a:rPr lang="hr-HR" sz="2600" dirty="0" smtClean="0"/>
              <a:t>regled ciljeva koje klijent želi postići (npr. </a:t>
            </a:r>
            <a:r>
              <a:rPr lang="en-US" sz="2600" dirty="0" smtClean="0"/>
              <a:t>p</a:t>
            </a:r>
            <a:r>
              <a:rPr lang="hr-HR" sz="2600" dirty="0" smtClean="0"/>
              <a:t>romjene u depresiji, anksioznosti, bračnim sukobima)</a:t>
            </a:r>
          </a:p>
          <a:p>
            <a:endParaRPr lang="hr-HR" sz="1300" dirty="0" smtClean="0"/>
          </a:p>
          <a:p>
            <a:r>
              <a:rPr lang="en-US" sz="2600" dirty="0" smtClean="0"/>
              <a:t>u</a:t>
            </a:r>
            <a:r>
              <a:rPr lang="hr-HR" sz="2600" dirty="0" smtClean="0"/>
              <a:t>tvrđivanje ciljeva na početku i tijekom terapije</a:t>
            </a:r>
            <a:r>
              <a:rPr lang="en-US" sz="2600" dirty="0" smtClean="0"/>
              <a:t>:</a:t>
            </a:r>
          </a:p>
          <a:p>
            <a:pPr lvl="1"/>
            <a:r>
              <a:rPr lang="en-US" b="1" i="1" dirty="0" err="1" smtClean="0"/>
              <a:t>kratkoročni</a:t>
            </a:r>
            <a:r>
              <a:rPr lang="en-US" dirty="0" smtClean="0"/>
              <a:t> :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bihevioralne</a:t>
            </a:r>
            <a:r>
              <a:rPr lang="en-US" dirty="0" smtClean="0"/>
              <a:t> </a:t>
            </a:r>
            <a:r>
              <a:rPr lang="en-US" dirty="0" err="1" smtClean="0"/>
              <a:t>aktivacije</a:t>
            </a:r>
            <a:r>
              <a:rPr lang="en-US" dirty="0" smtClean="0"/>
              <a:t>, </a:t>
            </a:r>
            <a:r>
              <a:rPr lang="en-US" dirty="0" err="1" smtClean="0"/>
              <a:t>druženje</a:t>
            </a:r>
            <a:r>
              <a:rPr lang="en-US" dirty="0" smtClean="0"/>
              <a:t> s </a:t>
            </a:r>
            <a:r>
              <a:rPr lang="en-US" dirty="0" err="1" smtClean="0"/>
              <a:t>prijateljima</a:t>
            </a:r>
            <a:r>
              <a:rPr lang="en-US" dirty="0" smtClean="0"/>
              <a:t>, </a:t>
            </a:r>
            <a:r>
              <a:rPr lang="en-US" dirty="0" err="1" smtClean="0"/>
              <a:t>dovršavanje</a:t>
            </a:r>
            <a:r>
              <a:rPr lang="en-US" dirty="0" smtClean="0"/>
              <a:t> </a:t>
            </a:r>
            <a:r>
              <a:rPr lang="en-US" dirty="0" err="1" smtClean="0"/>
              <a:t>obaveza</a:t>
            </a:r>
            <a:endParaRPr lang="en-US" dirty="0" smtClean="0"/>
          </a:p>
          <a:p>
            <a:pPr lvl="1"/>
            <a:r>
              <a:rPr lang="en-US" b="1" i="1" dirty="0" err="1" smtClean="0"/>
              <a:t>dugoročni</a:t>
            </a:r>
            <a:r>
              <a:rPr lang="en-US" dirty="0" smtClean="0"/>
              <a:t>: </a:t>
            </a:r>
            <a:r>
              <a:rPr lang="en-US" dirty="0" err="1" smtClean="0"/>
              <a:t>pohađanje</a:t>
            </a:r>
            <a:r>
              <a:rPr lang="en-US" dirty="0" smtClean="0"/>
              <a:t> </a:t>
            </a:r>
            <a:r>
              <a:rPr lang="en-US" dirty="0" err="1" smtClean="0"/>
              <a:t>tečajeva</a:t>
            </a:r>
            <a:r>
              <a:rPr lang="en-US" dirty="0" smtClean="0"/>
              <a:t>, </a:t>
            </a:r>
            <a:r>
              <a:rPr lang="en-US" dirty="0" err="1" smtClean="0"/>
              <a:t>gubitak</a:t>
            </a:r>
            <a:r>
              <a:rPr lang="en-US" dirty="0" smtClean="0"/>
              <a:t> </a:t>
            </a:r>
            <a:r>
              <a:rPr lang="en-US" dirty="0" err="1" smtClean="0"/>
              <a:t>tjelesne</a:t>
            </a:r>
            <a:r>
              <a:rPr lang="en-US" dirty="0" smtClean="0"/>
              <a:t> </a:t>
            </a:r>
            <a:r>
              <a:rPr lang="en-US" dirty="0" err="1" smtClean="0"/>
              <a:t>težine</a:t>
            </a:r>
            <a:r>
              <a:rPr lang="en-US" dirty="0" smtClean="0"/>
              <a:t>, </a:t>
            </a:r>
            <a:r>
              <a:rPr lang="en-US" dirty="0" err="1" smtClean="0"/>
              <a:t>promjena</a:t>
            </a:r>
            <a:r>
              <a:rPr lang="en-US" dirty="0" smtClean="0"/>
              <a:t> </a:t>
            </a:r>
            <a:r>
              <a:rPr lang="en-US" dirty="0" err="1" smtClean="0"/>
              <a:t>posla</a:t>
            </a:r>
            <a:endParaRPr lang="en-US" dirty="0" smtClean="0"/>
          </a:p>
          <a:p>
            <a:pPr lvl="1"/>
            <a:r>
              <a:rPr lang="en-US" b="1" i="1" dirty="0" err="1" smtClean="0"/>
              <a:t>dublji</a:t>
            </a:r>
            <a:r>
              <a:rPr lang="en-US" b="1" i="1" dirty="0" smtClean="0"/>
              <a:t> (</a:t>
            </a:r>
            <a:r>
              <a:rPr lang="en-US" b="1" i="1" dirty="0" err="1" smtClean="0"/>
              <a:t>svrha</a:t>
            </a:r>
            <a:r>
              <a:rPr lang="en-US" b="1" i="1" dirty="0" smtClean="0"/>
              <a:t> </a:t>
            </a:r>
            <a:r>
              <a:rPr lang="en-US" b="1" i="1" dirty="0" err="1" smtClean="0"/>
              <a:t>života</a:t>
            </a:r>
            <a:r>
              <a:rPr lang="en-US" b="1" i="1" dirty="0" smtClean="0"/>
              <a:t>):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kvalitete</a:t>
            </a:r>
            <a:r>
              <a:rPr lang="en-US" dirty="0" smtClean="0"/>
              <a:t> </a:t>
            </a:r>
            <a:r>
              <a:rPr lang="en-US" dirty="0" err="1" smtClean="0"/>
              <a:t>života</a:t>
            </a:r>
            <a:r>
              <a:rPr lang="en-US" dirty="0" smtClean="0"/>
              <a:t>,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karakternih</a:t>
            </a:r>
            <a:r>
              <a:rPr lang="en-US" dirty="0" smtClean="0"/>
              <a:t> </a:t>
            </a:r>
            <a:r>
              <a:rPr lang="en-US" dirty="0" err="1" smtClean="0"/>
              <a:t>snaga</a:t>
            </a:r>
            <a:r>
              <a:rPr lang="en-US" dirty="0" smtClean="0"/>
              <a:t> (</a:t>
            </a:r>
            <a:r>
              <a:rPr lang="en-US" dirty="0" err="1" smtClean="0"/>
              <a:t>hrabrost</a:t>
            </a:r>
            <a:r>
              <a:rPr lang="en-US" dirty="0" smtClean="0"/>
              <a:t>, </a:t>
            </a:r>
            <a:r>
              <a:rPr lang="en-US" dirty="0" err="1" smtClean="0"/>
              <a:t>suosjećanje</a:t>
            </a:r>
            <a:r>
              <a:rPr lang="en-US" dirty="0" smtClean="0"/>
              <a:t>, </a:t>
            </a:r>
            <a:r>
              <a:rPr lang="en-US" dirty="0" err="1" smtClean="0"/>
              <a:t>dobrota</a:t>
            </a:r>
            <a:r>
              <a:rPr lang="en-US" dirty="0" smtClean="0"/>
              <a:t>), </a:t>
            </a:r>
            <a:r>
              <a:rPr lang="en-US" dirty="0" err="1" smtClean="0"/>
              <a:t>poboljšanje</a:t>
            </a:r>
            <a:r>
              <a:rPr lang="en-US" dirty="0" smtClean="0"/>
              <a:t> </a:t>
            </a:r>
            <a:r>
              <a:rPr lang="en-US" dirty="0" err="1" smtClean="0"/>
              <a:t>kvalitete</a:t>
            </a:r>
            <a:r>
              <a:rPr lang="en-US" dirty="0" smtClean="0"/>
              <a:t> </a:t>
            </a:r>
            <a:r>
              <a:rPr lang="en-US" dirty="0" err="1" smtClean="0"/>
              <a:t>socijalnih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endParaRPr lang="hr-HR" b="1" dirty="0" smtClean="0"/>
          </a:p>
          <a:p>
            <a:pPr>
              <a:buNone/>
            </a:pPr>
            <a:endParaRPr lang="hr-HR" dirty="0" smtClean="0"/>
          </a:p>
          <a:p>
            <a:r>
              <a:rPr lang="en-US" sz="2600" dirty="0" smtClean="0"/>
              <a:t>u </a:t>
            </a:r>
            <a:r>
              <a:rPr lang="hr-HR" sz="2600" dirty="0" smtClean="0"/>
              <a:t>dogovoru s klijentom </a:t>
            </a:r>
            <a:r>
              <a:rPr lang="en-US" sz="2600" dirty="0" err="1" smtClean="0"/>
              <a:t>periodički</a:t>
            </a:r>
            <a:r>
              <a:rPr lang="en-US" sz="2600" dirty="0" smtClean="0"/>
              <a:t> </a:t>
            </a:r>
          </a:p>
          <a:p>
            <a:pPr>
              <a:buNone/>
            </a:pPr>
            <a:r>
              <a:rPr lang="en-US" sz="2600" dirty="0" smtClean="0"/>
              <a:t>      p</a:t>
            </a:r>
            <a:r>
              <a:rPr lang="hr-HR" sz="2600" dirty="0" smtClean="0"/>
              <a:t>regledavati</a:t>
            </a:r>
            <a:r>
              <a:rPr lang="en-US" sz="2600" dirty="0" smtClean="0"/>
              <a:t> </a:t>
            </a:r>
            <a:r>
              <a:rPr lang="hr-HR" sz="2600" dirty="0" smtClean="0"/>
              <a:t>sve kratkoročne i </a:t>
            </a:r>
            <a:endParaRPr lang="en-US" sz="2600" dirty="0" smtClean="0"/>
          </a:p>
          <a:p>
            <a:pPr>
              <a:buNone/>
            </a:pPr>
            <a:r>
              <a:rPr lang="en-US" sz="2600" dirty="0" smtClean="0"/>
              <a:t>      </a:t>
            </a:r>
            <a:r>
              <a:rPr lang="hr-HR" sz="2600" dirty="0" smtClean="0"/>
              <a:t>dugoročne ciljeve</a:t>
            </a:r>
          </a:p>
          <a:p>
            <a:endParaRPr lang="en-US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en-US" dirty="0"/>
          </a:p>
        </p:txBody>
      </p:sp>
      <p:pic>
        <p:nvPicPr>
          <p:cNvPr id="5" name="Picture 4" descr="smart-goals-text-uppercase-black-letters-inscribed-small-white-cubes-white-background-4209284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74254" y="5157192"/>
            <a:ext cx="3732774" cy="13319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36104"/>
          </a:xfrm>
        </p:spPr>
        <p:txBody>
          <a:bodyPr>
            <a:normAutofit/>
          </a:bodyPr>
          <a:lstStyle/>
          <a:p>
            <a:r>
              <a:rPr lang="hr-HR" sz="3200" dirty="0" smtClean="0"/>
              <a:t>Bihevioralna aktivacija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832648"/>
          </a:xfrm>
        </p:spPr>
        <p:txBody>
          <a:bodyPr>
            <a:normAutofit/>
          </a:bodyPr>
          <a:lstStyle/>
          <a:p>
            <a:r>
              <a:rPr lang="en-US" sz="2000" dirty="0" smtClean="0"/>
              <a:t>j</a:t>
            </a:r>
            <a:r>
              <a:rPr lang="hr-HR" sz="2000" dirty="0" smtClean="0"/>
              <a:t>edan od prvih ciljeva terapije</a:t>
            </a:r>
            <a:r>
              <a:rPr lang="en-US" sz="2000" dirty="0" smtClean="0"/>
              <a:t> – </a:t>
            </a:r>
            <a:r>
              <a:rPr lang="en-US" sz="2000" dirty="0" err="1" smtClean="0"/>
              <a:t>postupno</a:t>
            </a:r>
            <a:r>
              <a:rPr lang="en-US" sz="2000" dirty="0" smtClean="0"/>
              <a:t> </a:t>
            </a:r>
            <a:r>
              <a:rPr lang="en-US" sz="2000" dirty="0" err="1" smtClean="0"/>
              <a:t>povećanje</a:t>
            </a:r>
            <a:r>
              <a:rPr lang="en-US" sz="2000" dirty="0" smtClean="0"/>
              <a:t> </a:t>
            </a:r>
            <a:r>
              <a:rPr lang="en-US" sz="2000" dirty="0" err="1" smtClean="0"/>
              <a:t>potkrepljenja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produktivnog</a:t>
            </a:r>
            <a:r>
              <a:rPr lang="en-US" sz="2000" dirty="0" smtClean="0"/>
              <a:t> </a:t>
            </a:r>
            <a:r>
              <a:rPr lang="en-US" sz="2000" dirty="0" err="1" smtClean="0"/>
              <a:t>ponašanja</a:t>
            </a:r>
            <a:endParaRPr lang="en-US" sz="2000" dirty="0" smtClean="0"/>
          </a:p>
          <a:p>
            <a:r>
              <a:rPr lang="en-US" sz="2000" dirty="0" smtClean="0"/>
              <a:t>s</a:t>
            </a:r>
            <a:r>
              <a:rPr lang="hr-HR" sz="2000" dirty="0" smtClean="0"/>
              <a:t>ekundarni cilj</a:t>
            </a:r>
            <a:r>
              <a:rPr lang="en-US" sz="2000" dirty="0" smtClean="0"/>
              <a:t> – </a:t>
            </a:r>
            <a:r>
              <a:rPr lang="hr-HR" sz="2000" dirty="0" smtClean="0"/>
              <a:t>smanjiti depresivno ruminiranje </a:t>
            </a:r>
            <a:r>
              <a:rPr lang="en-US" sz="2000" dirty="0" smtClean="0"/>
              <a:t>pre</a:t>
            </a:r>
            <a:r>
              <a:rPr lang="hr-HR" sz="2000" dirty="0" smtClean="0"/>
              <a:t>usmjeravanjem na druge aktivnosti</a:t>
            </a:r>
          </a:p>
          <a:p>
            <a:r>
              <a:rPr lang="en-US" sz="2000" dirty="0" smtClean="0"/>
              <a:t>p</a:t>
            </a:r>
            <a:r>
              <a:rPr lang="hr-HR" sz="2000" dirty="0" smtClean="0"/>
              <a:t>ovećanje nagrada pomaže podizanju klijentova raspoloženja</a:t>
            </a:r>
          </a:p>
          <a:p>
            <a:r>
              <a:rPr lang="en-US" sz="2000" dirty="0" smtClean="0"/>
              <a:t>p</a:t>
            </a:r>
            <a:r>
              <a:rPr lang="hr-HR" sz="2000" dirty="0" smtClean="0"/>
              <a:t>rovodi se u 4 koraka:</a:t>
            </a:r>
          </a:p>
          <a:p>
            <a:pPr marL="914400" lvl="1" indent="-457200">
              <a:buFont typeface="+mj-lt"/>
              <a:buAutoNum type="arabicPeriod"/>
            </a:pPr>
            <a:r>
              <a:rPr lang="hr-HR" sz="2000" b="1" i="1" dirty="0" smtClean="0"/>
              <a:t>Opažanje</a:t>
            </a:r>
            <a:r>
              <a:rPr lang="en-US" sz="2000" dirty="0" smtClean="0"/>
              <a:t> – </a:t>
            </a:r>
            <a:r>
              <a:rPr lang="en-US" sz="2000" dirty="0" err="1" smtClean="0"/>
              <a:t>bilježenje</a:t>
            </a:r>
            <a:r>
              <a:rPr lang="en-US" sz="2000" dirty="0" smtClean="0"/>
              <a:t> </a:t>
            </a:r>
            <a:r>
              <a:rPr lang="en-US" sz="2000" dirty="0" err="1" smtClean="0"/>
              <a:t>svih</a:t>
            </a:r>
            <a:r>
              <a:rPr lang="en-US" sz="2000" dirty="0" smtClean="0"/>
              <a:t> </a:t>
            </a:r>
            <a:r>
              <a:rPr lang="en-US" sz="2000" dirty="0" err="1" smtClean="0"/>
              <a:t>aktivnosti</a:t>
            </a:r>
            <a:r>
              <a:rPr lang="en-US" sz="2000" dirty="0" smtClean="0"/>
              <a:t> </a:t>
            </a:r>
            <a:r>
              <a:rPr lang="en-US" sz="2000" dirty="0" err="1" smtClean="0"/>
              <a:t>iz</a:t>
            </a:r>
            <a:r>
              <a:rPr lang="en-US" sz="2000" dirty="0" smtClean="0"/>
              <a:t> </a:t>
            </a:r>
            <a:r>
              <a:rPr lang="en-US" sz="2000" dirty="0" err="1" smtClean="0"/>
              <a:t>sata</a:t>
            </a:r>
            <a:r>
              <a:rPr lang="en-US" sz="2000" dirty="0" smtClean="0"/>
              <a:t> u sat </a:t>
            </a:r>
            <a:r>
              <a:rPr lang="en-US" sz="2000" dirty="0" err="1" smtClean="0"/>
              <a:t>kroz</a:t>
            </a:r>
            <a:r>
              <a:rPr lang="en-US" sz="2000" dirty="0" smtClean="0"/>
              <a:t> </a:t>
            </a:r>
            <a:r>
              <a:rPr lang="en-US" sz="2000" dirty="0" err="1" smtClean="0"/>
              <a:t>tjedni</a:t>
            </a:r>
            <a:r>
              <a:rPr lang="en-US" sz="2000" dirty="0" smtClean="0"/>
              <a:t> </a:t>
            </a:r>
            <a:r>
              <a:rPr lang="en-US" sz="2000" dirty="0" err="1" smtClean="0"/>
              <a:t>raspored</a:t>
            </a:r>
            <a:r>
              <a:rPr lang="en-US" sz="2000" dirty="0" smtClean="0"/>
              <a:t> </a:t>
            </a:r>
            <a:r>
              <a:rPr lang="en-US" sz="2000" dirty="0" err="1" smtClean="0"/>
              <a:t>aktivnosti</a:t>
            </a:r>
            <a:r>
              <a:rPr lang="en-US" sz="2000" dirty="0" smtClean="0"/>
              <a:t>; </a:t>
            </a:r>
            <a:r>
              <a:rPr lang="en-US" sz="2000" dirty="0" err="1" smtClean="0"/>
              <a:t>procjena</a:t>
            </a:r>
            <a:r>
              <a:rPr lang="en-US" sz="2000" dirty="0" smtClean="0"/>
              <a:t> </a:t>
            </a:r>
            <a:r>
              <a:rPr lang="en-US" sz="2000" dirty="0" err="1" smtClean="0"/>
              <a:t>količine</a:t>
            </a:r>
            <a:r>
              <a:rPr lang="en-US" sz="2000" dirty="0" smtClean="0"/>
              <a:t> </a:t>
            </a:r>
            <a:r>
              <a:rPr lang="en-US" sz="2000" dirty="0" err="1" smtClean="0"/>
              <a:t>ugode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stupnja</a:t>
            </a:r>
            <a:r>
              <a:rPr lang="en-US" sz="2000" dirty="0" smtClean="0"/>
              <a:t> </a:t>
            </a:r>
            <a:r>
              <a:rPr lang="en-US" sz="2000" dirty="0" err="1" smtClean="0"/>
              <a:t>učinkovitosti</a:t>
            </a:r>
            <a:r>
              <a:rPr lang="en-US" sz="2000" dirty="0" smtClean="0"/>
              <a:t> u </a:t>
            </a:r>
            <a:r>
              <a:rPr lang="en-US" sz="2000" dirty="0" err="1" smtClean="0"/>
              <a:t>svakoj</a:t>
            </a:r>
            <a:r>
              <a:rPr lang="en-US" sz="2000" dirty="0" smtClean="0"/>
              <a:t> </a:t>
            </a:r>
            <a:r>
              <a:rPr lang="en-US" sz="2000" dirty="0" err="1" smtClean="0"/>
              <a:t>aktivnosti</a:t>
            </a:r>
            <a:r>
              <a:rPr lang="en-US" sz="2000" dirty="0" smtClean="0"/>
              <a:t> (0-10)</a:t>
            </a:r>
            <a:endParaRPr lang="hr-HR" sz="900" b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hr-HR" sz="2000" b="1" i="1" dirty="0" smtClean="0"/>
              <a:t>Pravljenje popisa potkrepljujućih aktivnosti </a:t>
            </a:r>
            <a:r>
              <a:rPr lang="en-US" sz="2000" dirty="0" smtClean="0"/>
              <a:t>– </a:t>
            </a:r>
            <a:r>
              <a:rPr lang="en-US" sz="2000" dirty="0" err="1" smtClean="0"/>
              <a:t>uk</a:t>
            </a:r>
            <a:r>
              <a:rPr lang="hr-HR" sz="2000" dirty="0" smtClean="0"/>
              <a:t>ljučuje aktivnosti u kojima klijent trenutno uživa, one u kojima je nekad</a:t>
            </a:r>
            <a:r>
              <a:rPr lang="en-US" sz="2000" dirty="0" smtClean="0"/>
              <a:t>a</a:t>
            </a:r>
            <a:r>
              <a:rPr lang="hr-HR" sz="2000" dirty="0" smtClean="0"/>
              <a:t> uživao i aktivnosti u kojima bi se klijent želio okušati</a:t>
            </a:r>
            <a:endParaRPr lang="hr-HR" sz="900" b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hr-HR" sz="2000" b="1" i="1" dirty="0" smtClean="0"/>
              <a:t>Planiranje</a:t>
            </a:r>
            <a:r>
              <a:rPr lang="en-US" sz="2000" b="1" i="1" dirty="0" smtClean="0"/>
              <a:t> </a:t>
            </a:r>
            <a:r>
              <a:rPr lang="hr-HR" sz="2000" b="1" i="1" dirty="0" smtClean="0"/>
              <a:t>potkrepljujućih aktivnosti</a:t>
            </a:r>
            <a:r>
              <a:rPr lang="en-US" sz="2000" b="1" i="1" dirty="0" smtClean="0"/>
              <a:t> </a:t>
            </a:r>
            <a:r>
              <a:rPr lang="en-US" sz="2000" dirty="0" smtClean="0"/>
              <a:t>– </a:t>
            </a:r>
            <a:r>
              <a:rPr lang="en-US" sz="2000" dirty="0" err="1" smtClean="0"/>
              <a:t>i</a:t>
            </a:r>
            <a:r>
              <a:rPr lang="hr-HR" sz="2000" dirty="0" smtClean="0"/>
              <a:t>zrada tjednog rasporeda planiranih aktivnosti </a:t>
            </a:r>
            <a:r>
              <a:rPr lang="en-US" sz="2000" dirty="0" smtClean="0"/>
              <a:t>+ </a:t>
            </a:r>
            <a:r>
              <a:rPr lang="hr-HR" sz="2000" dirty="0" smtClean="0"/>
              <a:t>procjena očekivane ugode i postignuća</a:t>
            </a:r>
            <a:r>
              <a:rPr lang="en-US" sz="2000" dirty="0" smtClean="0"/>
              <a:t>/</a:t>
            </a:r>
            <a:r>
              <a:rPr lang="en-US" sz="2000" dirty="0" err="1" smtClean="0"/>
              <a:t>učinkovitosti</a:t>
            </a:r>
            <a:r>
              <a:rPr lang="hr-HR" sz="2000" dirty="0" smtClean="0"/>
              <a:t> </a:t>
            </a:r>
            <a:endParaRPr lang="hr-HR" sz="900" b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hr-HR" sz="2000" b="1" i="1" dirty="0" smtClean="0"/>
              <a:t>Provođenje planiranih aktivnosti</a:t>
            </a:r>
            <a:r>
              <a:rPr lang="en-US" sz="2000" b="1" i="1" dirty="0" smtClean="0"/>
              <a:t> </a:t>
            </a:r>
            <a:r>
              <a:rPr lang="en-US" sz="2000" dirty="0" smtClean="0"/>
              <a:t>– </a:t>
            </a:r>
            <a:r>
              <a:rPr lang="en-US" sz="2000" dirty="0" err="1" smtClean="0"/>
              <a:t>uključenje</a:t>
            </a:r>
            <a:r>
              <a:rPr lang="en-US" sz="2000" dirty="0" smtClean="0"/>
              <a:t> </a:t>
            </a:r>
            <a:r>
              <a:rPr lang="en-US" sz="2000" dirty="0" err="1" smtClean="0"/>
              <a:t>klijenta</a:t>
            </a:r>
            <a:r>
              <a:rPr lang="en-US" sz="2000" dirty="0" smtClean="0"/>
              <a:t> u p</a:t>
            </a:r>
            <a:r>
              <a:rPr lang="hr-HR" sz="2000" dirty="0" smtClean="0"/>
              <a:t>lanirane aktivnosti prema rasporedu</a:t>
            </a:r>
            <a:r>
              <a:rPr lang="en-US" sz="2000" dirty="0" smtClean="0"/>
              <a:t> +</a:t>
            </a:r>
            <a:r>
              <a:rPr lang="hr-HR" sz="2000" dirty="0" smtClean="0"/>
              <a:t> procjen</a:t>
            </a:r>
            <a:r>
              <a:rPr lang="en-US" sz="2000" dirty="0" smtClean="0"/>
              <a:t>a </a:t>
            </a:r>
            <a:r>
              <a:rPr lang="en-US" sz="2000" dirty="0" err="1" smtClean="0"/>
              <a:t>postignute</a:t>
            </a:r>
            <a:r>
              <a:rPr lang="hr-HR" sz="2000" dirty="0" smtClean="0"/>
              <a:t> </a:t>
            </a:r>
            <a:r>
              <a:rPr lang="en-US" sz="2000" dirty="0" err="1" smtClean="0"/>
              <a:t>ugode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postignuća</a:t>
            </a:r>
            <a:endParaRPr lang="hr-HR" sz="2000" dirty="0" smtClean="0"/>
          </a:p>
          <a:p>
            <a:pPr marL="914400" lvl="1" indent="-457200">
              <a:buFont typeface="+mj-lt"/>
              <a:buAutoNum type="arabicPeriod"/>
            </a:pPr>
            <a:endParaRPr lang="hr-HR" sz="2400" dirty="0"/>
          </a:p>
          <a:p>
            <a:pPr lvl="1"/>
            <a:endParaRPr lang="hr-H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36104"/>
          </a:xfrm>
        </p:spPr>
        <p:txBody>
          <a:bodyPr>
            <a:normAutofit/>
          </a:bodyPr>
          <a:lstStyle/>
          <a:p>
            <a:r>
              <a:rPr lang="hr-HR" sz="3200" dirty="0" smtClean="0"/>
              <a:t>Bihevioralna aktivacija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324036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v</a:t>
            </a:r>
            <a:r>
              <a:rPr lang="hr-HR" sz="2000" dirty="0" smtClean="0"/>
              <a:t>ažna je prilagodba klijentu i postupnost u zadavanju zadataka</a:t>
            </a:r>
            <a:r>
              <a:rPr lang="en-US" sz="2000" dirty="0" smtClean="0"/>
              <a:t> (</a:t>
            </a:r>
            <a:r>
              <a:rPr lang="en-US" sz="2000" dirty="0" err="1" smtClean="0"/>
              <a:t>ako</a:t>
            </a:r>
            <a:r>
              <a:rPr lang="hr-HR" sz="2000" dirty="0" smtClean="0"/>
              <a:t> se klijent osjeća preplavljeno ili ne vjeruje da je sposoban izvršiti zadatke</a:t>
            </a:r>
            <a:r>
              <a:rPr lang="en-US" sz="2000" dirty="0" smtClean="0"/>
              <a:t>)</a:t>
            </a:r>
            <a:endParaRPr lang="hr-HR" sz="2000" dirty="0" smtClean="0"/>
          </a:p>
          <a:p>
            <a:endParaRPr lang="en-US" sz="500" dirty="0" smtClean="0"/>
          </a:p>
          <a:p>
            <a:r>
              <a:rPr lang="en-US" sz="2000" dirty="0" smtClean="0"/>
              <a:t>k</a:t>
            </a:r>
            <a:r>
              <a:rPr lang="hr-HR" sz="2000" dirty="0" smtClean="0"/>
              <a:t>ognitivna komponenta</a:t>
            </a:r>
            <a:r>
              <a:rPr lang="en-US" sz="2000" dirty="0" smtClean="0"/>
              <a:t>:</a:t>
            </a:r>
            <a:endParaRPr lang="hr-HR" sz="2000" dirty="0" smtClean="0"/>
          </a:p>
          <a:p>
            <a:pPr lvl="1"/>
            <a:r>
              <a:rPr lang="hr-HR" sz="1800" dirty="0" smtClean="0"/>
              <a:t>usporedba očekivane i stvarne procjene ugode u aktivnostima</a:t>
            </a:r>
          </a:p>
          <a:p>
            <a:pPr lvl="1"/>
            <a:r>
              <a:rPr lang="en-US" sz="1800" dirty="0" err="1" smtClean="0"/>
              <a:t>i</a:t>
            </a:r>
            <a:r>
              <a:rPr lang="hr-HR" sz="1800" dirty="0" smtClean="0"/>
              <a:t>spitivanje NAM vezanih z</a:t>
            </a:r>
            <a:r>
              <a:rPr lang="en-US" sz="1800" dirty="0" smtClean="0"/>
              <a:t>a</a:t>
            </a:r>
            <a:r>
              <a:rPr lang="hr-HR" sz="1800" dirty="0" smtClean="0"/>
              <a:t> različite aktivnosti</a:t>
            </a:r>
          </a:p>
          <a:p>
            <a:pPr lvl="1"/>
            <a:r>
              <a:rPr lang="en-US" sz="1800" dirty="0" smtClean="0"/>
              <a:t>a</a:t>
            </a:r>
            <a:r>
              <a:rPr lang="hr-HR" sz="1800" dirty="0" smtClean="0"/>
              <a:t>ko klijent izbjegava planirane aktivnosti, pobijanje misli koje vode do toga</a:t>
            </a:r>
            <a:endParaRPr lang="en-US" sz="1800" dirty="0" smtClean="0"/>
          </a:p>
          <a:p>
            <a:pPr lvl="1">
              <a:buNone/>
            </a:pPr>
            <a:endParaRPr lang="hr-HR" sz="500" dirty="0" smtClean="0"/>
          </a:p>
          <a:p>
            <a:r>
              <a:rPr lang="hr-HR" sz="2000" dirty="0" smtClean="0"/>
              <a:t>započ</a:t>
            </a:r>
            <a:r>
              <a:rPr lang="en-US" sz="2000" dirty="0" err="1" smtClean="0"/>
              <a:t>injanje</a:t>
            </a:r>
            <a:r>
              <a:rPr lang="hr-HR" sz="2000" dirty="0" smtClean="0"/>
              <a:t> aktivnosti koje su izbjegav</a:t>
            </a:r>
            <a:r>
              <a:rPr lang="en-US" sz="2000" dirty="0" err="1" smtClean="0"/>
              <a:t>ane</a:t>
            </a:r>
            <a:r>
              <a:rPr lang="en-US" sz="2000" dirty="0" smtClean="0"/>
              <a:t> v</a:t>
            </a:r>
            <a:r>
              <a:rPr lang="hr-HR" sz="2000" dirty="0" smtClean="0"/>
              <a:t>jerojatno će dovesti do većeg užitka nego nepoduzimanje ničeg</a:t>
            </a:r>
          </a:p>
          <a:p>
            <a:r>
              <a:rPr lang="en-US" sz="2000" dirty="0" smtClean="0"/>
              <a:t>k</a:t>
            </a:r>
            <a:r>
              <a:rPr lang="hr-HR" sz="2000" dirty="0" smtClean="0"/>
              <a:t>a</a:t>
            </a:r>
            <a:r>
              <a:rPr lang="en-US" sz="2000" dirty="0" smtClean="0"/>
              <a:t>k</a:t>
            </a:r>
            <a:r>
              <a:rPr lang="hr-HR" sz="2000" dirty="0" smtClean="0"/>
              <a:t>o klijent nastavlja biti aktivan, depres</a:t>
            </a:r>
            <a:r>
              <a:rPr lang="en-US" sz="2000" dirty="0" err="1" smtClean="0"/>
              <a:t>i</a:t>
            </a:r>
            <a:r>
              <a:rPr lang="hr-HR" sz="2000" dirty="0" smtClean="0"/>
              <a:t>ja se smanjuje i uživanje u aktivnostima raste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67544" y="4365104"/>
          <a:ext cx="813690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155"/>
                <a:gridCol w="2229888"/>
                <a:gridCol w="911021"/>
                <a:gridCol w="751561"/>
                <a:gridCol w="818825"/>
                <a:gridCol w="821066"/>
                <a:gridCol w="877119"/>
                <a:gridCol w="9062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UTO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SRI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ČET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SUB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NED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6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doručak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4/7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7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/>
                        <a:t>higijena</a:t>
                      </a:r>
                      <a:r>
                        <a:rPr lang="en-US" sz="1400" b="1" baseline="0" dirty="0" smtClean="0"/>
                        <a:t> 6/5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/>
                        <a:t>8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/>
                        <a:t>gledanje</a:t>
                      </a:r>
                      <a:r>
                        <a:rPr lang="en-US" sz="1400" b="1" dirty="0" smtClean="0"/>
                        <a:t> </a:t>
                      </a:r>
                      <a:r>
                        <a:rPr lang="en-US" sz="1400" b="1" dirty="0" err="1" smtClean="0"/>
                        <a:t>TVa</a:t>
                      </a:r>
                      <a:r>
                        <a:rPr lang="en-US" sz="1400" b="1" baseline="0" dirty="0" smtClean="0"/>
                        <a:t> 7/4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9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/>
                        <a:t>usisavanje</a:t>
                      </a:r>
                      <a:r>
                        <a:rPr lang="en-US" sz="1400" b="1" baseline="0" dirty="0" smtClean="0"/>
                        <a:t> 6/8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10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/>
                        <a:t>knjižnica</a:t>
                      </a:r>
                      <a:r>
                        <a:rPr lang="en-US" sz="1400" b="1" baseline="0" dirty="0" smtClean="0"/>
                        <a:t> 8/8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3933056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TJEDNI RASPORED AKTIVNOSTI</a:t>
            </a:r>
            <a:endParaRPr lang="hr-HR" b="1" i="1" dirty="0" smtClean="0"/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36104"/>
          </a:xfrm>
        </p:spPr>
        <p:txBody>
          <a:bodyPr>
            <a:normAutofit/>
          </a:bodyPr>
          <a:lstStyle/>
          <a:p>
            <a:r>
              <a:rPr lang="hr-HR" sz="3200" dirty="0" smtClean="0"/>
              <a:t>Druge bihevioralne tehnike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544616"/>
          </a:xfrm>
        </p:spPr>
        <p:txBody>
          <a:bodyPr>
            <a:normAutofit fontScale="77500" lnSpcReduction="20000"/>
          </a:bodyPr>
          <a:lstStyle/>
          <a:p>
            <a:r>
              <a:rPr lang="en-US" sz="3100" b="1" dirty="0" smtClean="0"/>
              <a:t>S</a:t>
            </a:r>
            <a:r>
              <a:rPr lang="hr-HR" sz="3100" b="1" dirty="0" smtClean="0"/>
              <a:t>amonagrađivanje</a:t>
            </a:r>
          </a:p>
          <a:p>
            <a:pPr lvl="1"/>
            <a:r>
              <a:rPr lang="en-US" dirty="0" smtClean="0"/>
              <a:t>d</a:t>
            </a:r>
            <a:r>
              <a:rPr lang="hr-HR" dirty="0" smtClean="0"/>
              <a:t>epresivni klijenti se često ne nagrađuju za pozitivna ponašanja i vjeruju da bi se trebali kazniti za neuspjehe</a:t>
            </a:r>
          </a:p>
          <a:p>
            <a:pPr lvl="1"/>
            <a:r>
              <a:rPr lang="en-US" dirty="0" smtClean="0"/>
              <a:t>p</a:t>
            </a:r>
            <a:r>
              <a:rPr lang="hr-HR" dirty="0" smtClean="0"/>
              <a:t>rovodi se u 3 koraka:</a:t>
            </a:r>
          </a:p>
          <a:p>
            <a:pPr lvl="2"/>
            <a:r>
              <a:rPr lang="en-US" sz="2600" dirty="0" smtClean="0"/>
              <a:t>n</a:t>
            </a:r>
            <a:r>
              <a:rPr lang="hr-HR" sz="2600" dirty="0" smtClean="0"/>
              <a:t>avođenje mogućih nagrada (popis)</a:t>
            </a:r>
          </a:p>
          <a:p>
            <a:pPr lvl="2"/>
            <a:r>
              <a:rPr lang="en-US" sz="2600" dirty="0" smtClean="0"/>
              <a:t>p</a:t>
            </a:r>
            <a:r>
              <a:rPr lang="hr-HR" sz="2600" dirty="0" smtClean="0"/>
              <a:t>ostavljanje specifičnih kriterija za nagrađivanje pozitivnih ponašanja</a:t>
            </a:r>
          </a:p>
          <a:p>
            <a:pPr lvl="2"/>
            <a:r>
              <a:rPr lang="en-US" sz="2600" dirty="0" smtClean="0"/>
              <a:t>p</a:t>
            </a:r>
            <a:r>
              <a:rPr lang="hr-HR" sz="2600" dirty="0" smtClean="0"/>
              <a:t>rimjena nagrada (popis nagrada koje si klijenti daju, poticanje da se nagrađuju)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hr-HR" sz="3100" dirty="0" smtClean="0"/>
          </a:p>
          <a:p>
            <a:r>
              <a:rPr lang="en-US" sz="3100" b="1" dirty="0" smtClean="0"/>
              <a:t>Z</a:t>
            </a:r>
            <a:r>
              <a:rPr lang="hr-HR" sz="3100" b="1" dirty="0" smtClean="0"/>
              <a:t>adavanje postupnih zadataka</a:t>
            </a:r>
          </a:p>
          <a:p>
            <a:pPr lvl="1"/>
            <a:r>
              <a:rPr lang="en-US" dirty="0" smtClean="0"/>
              <a:t>k</a:t>
            </a:r>
            <a:r>
              <a:rPr lang="hr-HR" dirty="0" smtClean="0"/>
              <a:t>ada se klijent osjeća previše depresivno da počne sa zahtjevnijim zadatkom</a:t>
            </a:r>
          </a:p>
          <a:p>
            <a:pPr lvl="1"/>
            <a:r>
              <a:rPr lang="en-US" dirty="0" smtClean="0"/>
              <a:t>p</a:t>
            </a:r>
            <a:r>
              <a:rPr lang="hr-HR" dirty="0" smtClean="0"/>
              <a:t>odjela zadatka u manje dijelove</a:t>
            </a:r>
          </a:p>
          <a:p>
            <a:pPr lvl="1"/>
            <a:r>
              <a:rPr lang="en-US" dirty="0" smtClean="0"/>
              <a:t>o</a:t>
            </a:r>
            <a:r>
              <a:rPr lang="hr-HR" dirty="0" smtClean="0"/>
              <a:t>d klijenta se traži da pokuša samo jedan mali korak u određenom trenutku</a:t>
            </a:r>
          </a:p>
          <a:p>
            <a:pPr lvl="1"/>
            <a:r>
              <a:rPr lang="en-US" dirty="0" smtClean="0"/>
              <a:t>n</a:t>
            </a:r>
            <a:r>
              <a:rPr lang="hr-HR" dirty="0" smtClean="0"/>
              <a:t>akon što uspije u nekoliko jednostavnih zadataka, mogu se dati veći izazovi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36104"/>
          </a:xfrm>
        </p:spPr>
        <p:txBody>
          <a:bodyPr>
            <a:normAutofit/>
          </a:bodyPr>
          <a:lstStyle/>
          <a:p>
            <a:r>
              <a:rPr lang="hr-HR" sz="3200" dirty="0" smtClean="0"/>
              <a:t>Kognitivno restrukturiranje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688632"/>
          </a:xfrm>
        </p:spPr>
        <p:txBody>
          <a:bodyPr>
            <a:normAutofit/>
          </a:bodyPr>
          <a:lstStyle/>
          <a:p>
            <a:r>
              <a:rPr lang="en-US" b="1" dirty="0" smtClean="0"/>
              <a:t>r</a:t>
            </a:r>
            <a:r>
              <a:rPr lang="hr-HR" b="1" dirty="0" smtClean="0"/>
              <a:t>ad na NAM</a:t>
            </a:r>
            <a:r>
              <a:rPr lang="en-US" sz="2600" dirty="0" smtClean="0"/>
              <a:t>: </a:t>
            </a:r>
            <a:r>
              <a:rPr lang="en-US" sz="1800" i="1" dirty="0" smtClean="0"/>
              <a:t>o</a:t>
            </a:r>
            <a:r>
              <a:rPr lang="hr-HR" sz="1800" i="1" dirty="0" smtClean="0"/>
              <a:t>pažanje automatskih misli</a:t>
            </a:r>
            <a:r>
              <a:rPr lang="en-US" sz="1800" i="1" dirty="0" smtClean="0"/>
              <a:t>, b</a:t>
            </a:r>
            <a:r>
              <a:rPr lang="hr-HR" sz="1800" i="1" dirty="0" smtClean="0"/>
              <a:t>ilježenje negativnih automatskih misli</a:t>
            </a:r>
            <a:r>
              <a:rPr lang="en-US" sz="1800" i="1" dirty="0" smtClean="0"/>
              <a:t>, e</a:t>
            </a:r>
            <a:r>
              <a:rPr lang="hr-HR" sz="1800" i="1" dirty="0" smtClean="0"/>
              <a:t>ksternalizacija glasova </a:t>
            </a:r>
            <a:r>
              <a:rPr lang="en-US" sz="1800" i="1" dirty="0" smtClean="0"/>
              <a:t>– </a:t>
            </a:r>
            <a:r>
              <a:rPr lang="hr-HR" sz="1800" i="1" dirty="0" smtClean="0"/>
              <a:t>odgovaranje na svoje negativne misli kroz igru uloga</a:t>
            </a:r>
            <a:r>
              <a:rPr lang="en-US" sz="1800" i="1" dirty="0" smtClean="0"/>
              <a:t>, r</a:t>
            </a:r>
            <a:r>
              <a:rPr lang="hr-HR" sz="1800" i="1" dirty="0" smtClean="0"/>
              <a:t>azlikovanje misli, osjećaja i stvarnosti</a:t>
            </a:r>
            <a:r>
              <a:rPr lang="en-US" sz="1800" i="1" dirty="0" smtClean="0"/>
              <a:t>, b</a:t>
            </a:r>
            <a:r>
              <a:rPr lang="hr-HR" sz="1800" i="1" dirty="0" smtClean="0"/>
              <a:t>ihevioralni eksperiment</a:t>
            </a:r>
            <a:r>
              <a:rPr lang="en-US" sz="1800" i="1" dirty="0" smtClean="0"/>
              <a:t>, l</a:t>
            </a:r>
            <a:r>
              <a:rPr lang="hr-HR" sz="1800" i="1" dirty="0" smtClean="0"/>
              <a:t>ogička analiza</a:t>
            </a:r>
            <a:r>
              <a:rPr lang="en-US" sz="1800" i="1" dirty="0" smtClean="0"/>
              <a:t>, t</a:t>
            </a:r>
            <a:r>
              <a:rPr lang="hr-HR" sz="1800" i="1" dirty="0" smtClean="0"/>
              <a:t>ehnika silazne strelice</a:t>
            </a:r>
            <a:r>
              <a:rPr lang="en-US" sz="1800" i="1" dirty="0" smtClean="0"/>
              <a:t>, t</a:t>
            </a:r>
            <a:r>
              <a:rPr lang="hr-HR" sz="1800" i="1" dirty="0" smtClean="0"/>
              <a:t>ehnika dvostrukih standarda</a:t>
            </a:r>
            <a:r>
              <a:rPr lang="en-US" sz="1800" i="1" dirty="0" smtClean="0"/>
              <a:t>, </a:t>
            </a:r>
            <a:r>
              <a:rPr lang="en-US" sz="1800" i="1" dirty="0" err="1" smtClean="0"/>
              <a:t>i</a:t>
            </a:r>
            <a:r>
              <a:rPr lang="hr-HR" sz="1800" i="1" dirty="0" smtClean="0"/>
              <a:t>spitivanje dokaza za i protiv</a:t>
            </a:r>
            <a:r>
              <a:rPr lang="en-US" sz="1800" i="1" dirty="0" smtClean="0"/>
              <a:t>, </a:t>
            </a:r>
            <a:r>
              <a:rPr lang="en-US" sz="1800" i="1" dirty="0" err="1" smtClean="0"/>
              <a:t>i</a:t>
            </a:r>
            <a:r>
              <a:rPr lang="hr-HR" sz="1800" i="1" dirty="0" smtClean="0"/>
              <a:t>spitivanje kvalitete dokaza</a:t>
            </a:r>
            <a:r>
              <a:rPr lang="en-US" sz="1800" i="1" dirty="0" smtClean="0"/>
              <a:t>, a</a:t>
            </a:r>
            <a:r>
              <a:rPr lang="hr-HR" sz="1800" i="1" dirty="0" smtClean="0"/>
              <a:t>naliza cijene i dobiti</a:t>
            </a:r>
            <a:r>
              <a:rPr lang="en-US" sz="1800" i="1" dirty="0" smtClean="0"/>
              <a:t>, </a:t>
            </a:r>
            <a:r>
              <a:rPr lang="en-US" sz="1800" i="1" dirty="0" err="1" smtClean="0"/>
              <a:t>i</a:t>
            </a:r>
            <a:r>
              <a:rPr lang="hr-HR" sz="1800" i="1" dirty="0" smtClean="0"/>
              <a:t>spitivanje mišljenja drugih</a:t>
            </a:r>
            <a:endParaRPr lang="en-US" sz="1800" i="1" dirty="0" smtClean="0"/>
          </a:p>
          <a:p>
            <a:endParaRPr lang="en-US" sz="800" i="1" dirty="0" smtClean="0"/>
          </a:p>
          <a:p>
            <a:r>
              <a:rPr lang="en-US" b="1" dirty="0" smtClean="0"/>
              <a:t>r</a:t>
            </a:r>
            <a:r>
              <a:rPr lang="hr-HR" b="1" dirty="0" smtClean="0"/>
              <a:t>ad na disfunkcionalnim vjerovanjima</a:t>
            </a:r>
            <a:r>
              <a:rPr lang="en-US" sz="2600" dirty="0" smtClean="0"/>
              <a:t>: </a:t>
            </a:r>
            <a:r>
              <a:rPr lang="en-US" sz="1800" i="1" dirty="0" err="1" smtClean="0"/>
              <a:t>i</a:t>
            </a:r>
            <a:r>
              <a:rPr lang="hr-HR" sz="1800" i="1" dirty="0" smtClean="0"/>
              <a:t>spitivanje klijentovih standarda i sustava vrijednosti</a:t>
            </a:r>
            <a:r>
              <a:rPr lang="en-US" sz="1800" i="1" dirty="0" smtClean="0"/>
              <a:t>, </a:t>
            </a:r>
            <a:r>
              <a:rPr lang="en-US" sz="1800" i="1" dirty="0" err="1" smtClean="0"/>
              <a:t>i</a:t>
            </a:r>
            <a:r>
              <a:rPr lang="hr-HR" sz="1800" i="1" dirty="0" smtClean="0"/>
              <a:t>spitivanje društvenih standarda</a:t>
            </a:r>
            <a:r>
              <a:rPr lang="en-US" sz="1800" i="1" dirty="0" smtClean="0"/>
              <a:t>, r</a:t>
            </a:r>
            <a:r>
              <a:rPr lang="hr-HR" sz="1800" i="1" dirty="0" smtClean="0"/>
              <a:t>azlikovanje napretka od savršenstva</a:t>
            </a:r>
            <a:r>
              <a:rPr lang="en-US" sz="1800" i="1" dirty="0" smtClean="0"/>
              <a:t>, p</a:t>
            </a:r>
            <a:r>
              <a:rPr lang="hr-HR" sz="1800" i="1" dirty="0" smtClean="0"/>
              <a:t>obijanje idealizacije drugih</a:t>
            </a:r>
            <a:r>
              <a:rPr lang="en-US" sz="1800" i="1" dirty="0" smtClean="0"/>
              <a:t>, z</a:t>
            </a:r>
            <a:r>
              <a:rPr lang="hr-HR" sz="1800" i="1" dirty="0" smtClean="0"/>
              <a:t>agovaranje adaptivne fleksibilnosti</a:t>
            </a:r>
            <a:r>
              <a:rPr lang="en-US" sz="1800" i="1" dirty="0" smtClean="0"/>
              <a:t>, p</a:t>
            </a:r>
            <a:r>
              <a:rPr lang="hr-HR" sz="1800" i="1" dirty="0" smtClean="0"/>
              <a:t>rosuđivanje perspektive drugog</a:t>
            </a:r>
            <a:r>
              <a:rPr lang="en-US" sz="1800" i="1" dirty="0" smtClean="0"/>
              <a:t>, p</a:t>
            </a:r>
            <a:r>
              <a:rPr lang="hr-HR" sz="1800" i="1" dirty="0" smtClean="0"/>
              <a:t>reispitivanje vjerovanja i zamjena adaptivnijim vjerovanjima</a:t>
            </a:r>
            <a:r>
              <a:rPr lang="en-US" sz="1800" i="1" dirty="0" smtClean="0"/>
              <a:t>, </a:t>
            </a:r>
            <a:r>
              <a:rPr lang="en-US" sz="1800" i="1" dirty="0" err="1" smtClean="0"/>
              <a:t>i</a:t>
            </a:r>
            <a:r>
              <a:rPr lang="hr-HR" sz="1800" i="1" dirty="0" smtClean="0"/>
              <a:t>spitivanje cijene i dobiti od adaptivnijih pretpostavki</a:t>
            </a:r>
          </a:p>
          <a:p>
            <a:endParaRPr lang="en-US" sz="8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b="1" dirty="0" smtClean="0"/>
              <a:t>r</a:t>
            </a:r>
            <a:r>
              <a:rPr lang="hr-HR" sz="2400" b="1" dirty="0" smtClean="0"/>
              <a:t>ad na </a:t>
            </a:r>
            <a:r>
              <a:rPr lang="en-US" sz="2400" b="1" dirty="0" err="1" smtClean="0"/>
              <a:t>bazičnim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vjerovanjima</a:t>
            </a:r>
            <a:r>
              <a:rPr lang="en-US" sz="2400" b="1" dirty="0" smtClean="0"/>
              <a:t>/</a:t>
            </a:r>
            <a:r>
              <a:rPr lang="en-US" sz="2400" b="1" dirty="0" err="1" smtClean="0"/>
              <a:t>shemama</a:t>
            </a:r>
            <a:r>
              <a:rPr lang="en-US" sz="2600" dirty="0" smtClean="0"/>
              <a:t>: </a:t>
            </a:r>
            <a:r>
              <a:rPr lang="en-US" sz="1800" i="1" dirty="0" smtClean="0"/>
              <a:t>a</a:t>
            </a:r>
            <a:r>
              <a:rPr lang="hr-HR" sz="1800" i="1" dirty="0" smtClean="0"/>
              <a:t>ktiviranje ranih sjećanja kako bi se utvrdio izvor shema</a:t>
            </a:r>
            <a:r>
              <a:rPr lang="en-US" sz="1800" i="1" dirty="0" smtClean="0"/>
              <a:t>, p</a:t>
            </a:r>
            <a:r>
              <a:rPr lang="hr-HR" sz="1800" i="1" dirty="0" smtClean="0"/>
              <a:t>obijanje izvora shema kroz igranje uloga</a:t>
            </a:r>
            <a:r>
              <a:rPr lang="en-US" sz="1800" i="1" dirty="0" smtClean="0"/>
              <a:t>, r</a:t>
            </a:r>
            <a:r>
              <a:rPr lang="hr-HR" sz="1800" i="1" dirty="0" smtClean="0"/>
              <a:t>estrukturiranje u mašti (pisanje životnog scenarija)</a:t>
            </a:r>
            <a:r>
              <a:rPr lang="en-US" sz="1800" i="1" dirty="0" smtClean="0"/>
              <a:t>, p</a:t>
            </a:r>
            <a:r>
              <a:rPr lang="hr-HR" sz="1800" i="1" dirty="0" smtClean="0"/>
              <a:t>isanje pisama izvoru sheme</a:t>
            </a:r>
            <a:r>
              <a:rPr lang="en-US" sz="1800" i="1" dirty="0" smtClean="0"/>
              <a:t>, z</a:t>
            </a:r>
            <a:r>
              <a:rPr lang="hr-HR" sz="1800" i="1" dirty="0" smtClean="0"/>
              <a:t>amišljanje i emocija</a:t>
            </a:r>
            <a:r>
              <a:rPr lang="en-US" sz="1800" i="1" dirty="0" smtClean="0"/>
              <a:t>, s</a:t>
            </a:r>
            <a:r>
              <a:rPr lang="hr-HR" sz="1800" i="1" dirty="0" smtClean="0"/>
              <a:t>uočavanje u mašti</a:t>
            </a:r>
            <a:r>
              <a:rPr lang="en-US" sz="1800" i="1" dirty="0" smtClean="0"/>
              <a:t>, u</a:t>
            </a:r>
            <a:r>
              <a:rPr lang="hr-HR" sz="1800" i="1" dirty="0" smtClean="0"/>
              <a:t>manjivanje zastrašujuće slike</a:t>
            </a:r>
            <a:r>
              <a:rPr lang="en-US" sz="1800" i="1" dirty="0" smtClean="0"/>
              <a:t>, d</a:t>
            </a:r>
            <a:r>
              <a:rPr lang="hr-HR" sz="1800" i="1" dirty="0" smtClean="0"/>
              <a:t>esenzitiziranje slika</a:t>
            </a:r>
            <a:r>
              <a:rPr lang="en-US" sz="1800" i="1" dirty="0" smtClean="0"/>
              <a:t>, n</a:t>
            </a:r>
            <a:r>
              <a:rPr lang="hr-HR" sz="1800" i="1" dirty="0" smtClean="0"/>
              <a:t>jegujuće samoizjave</a:t>
            </a:r>
            <a:r>
              <a:rPr lang="en-US" sz="1800" i="1" dirty="0" smtClean="0"/>
              <a:t>, o</a:t>
            </a:r>
            <a:r>
              <a:rPr lang="hr-HR" sz="1800" i="1" dirty="0" smtClean="0"/>
              <a:t>sobna povelja o pravima</a:t>
            </a:r>
            <a:r>
              <a:rPr lang="en-US" sz="1800" i="1" dirty="0" smtClean="0"/>
              <a:t>, p</a:t>
            </a:r>
            <a:r>
              <a:rPr lang="hr-HR" sz="1800" i="1" dirty="0" smtClean="0"/>
              <a:t>reispitivanje ranijih vjerovanja i razvijanje novih, adaptivnijih shema</a:t>
            </a:r>
            <a:endParaRPr lang="en-US" sz="1800" i="1" dirty="0" smtClean="0"/>
          </a:p>
          <a:p>
            <a:pPr lvl="1">
              <a:buNone/>
            </a:pPr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hr-HR" sz="24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36104"/>
          </a:xfrm>
        </p:spPr>
        <p:txBody>
          <a:bodyPr>
            <a:normAutofit/>
          </a:bodyPr>
          <a:lstStyle/>
          <a:p>
            <a:r>
              <a:rPr lang="hr-HR" sz="3200" dirty="0" smtClean="0"/>
              <a:t>Dodatne tehnike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m</a:t>
            </a:r>
            <a:r>
              <a:rPr lang="hr-HR" dirty="0" smtClean="0"/>
              <a:t>indfulness (korisno kod ruminiranja)</a:t>
            </a:r>
          </a:p>
          <a:p>
            <a:endParaRPr lang="hr-HR" sz="1100" dirty="0" smtClean="0"/>
          </a:p>
          <a:p>
            <a:r>
              <a:rPr lang="en-US" sz="2800" dirty="0" smtClean="0"/>
              <a:t>t</a:t>
            </a:r>
            <a:r>
              <a:rPr lang="hr-HR" sz="2800" dirty="0" smtClean="0"/>
              <a:t>rening vještina rješavanja problema</a:t>
            </a:r>
          </a:p>
          <a:p>
            <a:endParaRPr lang="hr-HR" sz="1000" dirty="0" smtClean="0"/>
          </a:p>
          <a:p>
            <a:r>
              <a:rPr lang="en-US" sz="2800" dirty="0" smtClean="0"/>
              <a:t>b</a:t>
            </a:r>
            <a:r>
              <a:rPr lang="hr-HR" sz="2800" dirty="0" smtClean="0"/>
              <a:t>azično održavanje zdravlja (higijena, spavanje, prehrana, briga o medicinskim problemima)</a:t>
            </a:r>
          </a:p>
          <a:p>
            <a:endParaRPr lang="hr-HR" sz="1000" dirty="0" smtClean="0"/>
          </a:p>
          <a:p>
            <a:r>
              <a:rPr lang="en-US" sz="2800" dirty="0" smtClean="0"/>
              <a:t>t</a:t>
            </a:r>
            <a:r>
              <a:rPr lang="hr-HR" sz="2800" dirty="0" smtClean="0"/>
              <a:t>rening interpersonalnih vještina (socijalne vještine, asertivnost, vještine pregovaranja, vještine rješavanja problema, komunikacijski trening)</a:t>
            </a:r>
            <a:endParaRPr lang="hr-HR" dirty="0" smtClean="0"/>
          </a:p>
          <a:p>
            <a:endParaRPr lang="hr-HR" sz="1000" dirty="0" smtClean="0"/>
          </a:p>
          <a:p>
            <a:r>
              <a:rPr lang="en-US" sz="2800" dirty="0" smtClean="0"/>
              <a:t>u</a:t>
            </a:r>
            <a:r>
              <a:rPr lang="hr-HR" sz="2800" dirty="0" smtClean="0"/>
              <a:t>ključivanje partnera (trening i podučavanje)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dirty="0" smtClean="0"/>
              <a:t>Cijepljenje</a:t>
            </a:r>
            <a:r>
              <a:rPr lang="en-US" sz="3200" dirty="0" smtClean="0"/>
              <a:t> (</a:t>
            </a:r>
            <a:r>
              <a:rPr lang="en-US" sz="3200" dirty="0" err="1" smtClean="0"/>
              <a:t>inokulacija</a:t>
            </a:r>
            <a:r>
              <a:rPr lang="en-US" sz="3200" dirty="0" smtClean="0"/>
              <a:t>)</a:t>
            </a:r>
            <a:r>
              <a:rPr lang="hr-HR" sz="3200" dirty="0" smtClean="0"/>
              <a:t> protiv budućih depresivnih epizoda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547260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u</a:t>
            </a:r>
            <a:r>
              <a:rPr lang="hr-HR" sz="2400" dirty="0" smtClean="0"/>
              <a:t>pozoriti na mogućnost ponovne pojave depresivnih epizoda</a:t>
            </a:r>
          </a:p>
          <a:p>
            <a:r>
              <a:rPr lang="en-US" sz="2400" dirty="0" smtClean="0"/>
              <a:t>r</a:t>
            </a:r>
            <a:r>
              <a:rPr lang="hr-HR" sz="2400" dirty="0" smtClean="0"/>
              <a:t>azmotriti tretman održavanja s antidepresivima</a:t>
            </a:r>
          </a:p>
          <a:p>
            <a:r>
              <a:rPr lang="en-US" sz="2400" dirty="0" smtClean="0"/>
              <a:t>p</a:t>
            </a:r>
            <a:r>
              <a:rPr lang="hr-HR" sz="2400" dirty="0" smtClean="0"/>
              <a:t>riprema na buduće epizode:</a:t>
            </a:r>
          </a:p>
          <a:p>
            <a:pPr lvl="1"/>
            <a:r>
              <a:rPr lang="en-US" sz="2400" dirty="0" smtClean="0"/>
              <a:t>p</a:t>
            </a:r>
            <a:r>
              <a:rPr lang="hr-HR" sz="2400" dirty="0" smtClean="0"/>
              <a:t>regled precipitirajućih faktora depresivnih epizoda (okidači)</a:t>
            </a:r>
          </a:p>
          <a:p>
            <a:pPr lvl="1"/>
            <a:r>
              <a:rPr lang="en-US" sz="2400" dirty="0" smtClean="0"/>
              <a:t>o</a:t>
            </a:r>
            <a:r>
              <a:rPr lang="hr-HR" sz="2400" dirty="0" smtClean="0"/>
              <a:t>pis tipičnih znakova depresije (psihoedukacija – letak za klijente)</a:t>
            </a:r>
          </a:p>
          <a:p>
            <a:pPr lvl="1"/>
            <a:r>
              <a:rPr lang="hr-HR" sz="2400" dirty="0" smtClean="0"/>
              <a:t>razvoj </a:t>
            </a:r>
            <a:r>
              <a:rPr lang="en-US" sz="2400" dirty="0" err="1" smtClean="0"/>
              <a:t>kognitivnih</a:t>
            </a:r>
            <a:r>
              <a:rPr lang="en-US" sz="2400" dirty="0" smtClean="0"/>
              <a:t> </a:t>
            </a:r>
            <a:r>
              <a:rPr lang="hr-HR" sz="2400" dirty="0" smtClean="0"/>
              <a:t>strategija za suočavanje s različitim skupovima simptomima</a:t>
            </a:r>
          </a:p>
          <a:p>
            <a:r>
              <a:rPr lang="en-US" sz="2400" dirty="0" smtClean="0"/>
              <a:t>k</a:t>
            </a:r>
            <a:r>
              <a:rPr lang="hr-HR" sz="2400" dirty="0" smtClean="0"/>
              <a:t>od suicidalnih osoba - vježbanje odgovora na misli o</a:t>
            </a:r>
            <a:r>
              <a:rPr lang="en-US" sz="2400" dirty="0" smtClean="0"/>
              <a:t> </a:t>
            </a:r>
            <a:r>
              <a:rPr lang="hr-HR" sz="2400" dirty="0" smtClean="0"/>
              <a:t>samoubojstvu</a:t>
            </a:r>
            <a:endParaRPr lang="en-US" sz="2400" dirty="0" smtClean="0"/>
          </a:p>
          <a:p>
            <a:endParaRPr lang="hr-H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936104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600" dirty="0" err="1" smtClean="0"/>
              <a:t>Završavanje</a:t>
            </a:r>
            <a:r>
              <a:rPr lang="en-US" sz="3600" dirty="0" smtClean="0"/>
              <a:t> </a:t>
            </a:r>
            <a:r>
              <a:rPr lang="en-US" sz="3600" dirty="0" err="1" smtClean="0"/>
              <a:t>tretmana</a:t>
            </a:r>
            <a:r>
              <a:rPr lang="en-US" sz="3600" dirty="0" smtClean="0"/>
              <a:t>            </a:t>
            </a:r>
            <a:r>
              <a:rPr lang="en-US" sz="3600" dirty="0" err="1" smtClean="0"/>
              <a:t>Tretman</a:t>
            </a:r>
            <a:r>
              <a:rPr lang="en-US" sz="3600" dirty="0" smtClean="0"/>
              <a:t> </a:t>
            </a:r>
            <a:r>
              <a:rPr lang="en-US" sz="3600" dirty="0" err="1" smtClean="0"/>
              <a:t>ojačavanja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51520" y="1124744"/>
            <a:ext cx="4032448" cy="54006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2600" dirty="0" smtClean="0"/>
              <a:t>n</a:t>
            </a:r>
            <a:r>
              <a:rPr lang="hr-HR" sz="2600" dirty="0" smtClean="0"/>
              <a:t>ajbolje postupno prorjeđivanje na manje česte seanse:</a:t>
            </a:r>
          </a:p>
          <a:p>
            <a:pPr lvl="1"/>
            <a:r>
              <a:rPr lang="hr-HR" sz="2200" dirty="0" smtClean="0"/>
              <a:t>1 u 2 tjedna</a:t>
            </a:r>
          </a:p>
          <a:p>
            <a:pPr lvl="1"/>
            <a:r>
              <a:rPr lang="hr-HR" sz="2200" dirty="0" smtClean="0"/>
              <a:t>1 mjesečno</a:t>
            </a:r>
          </a:p>
          <a:p>
            <a:pPr lvl="1"/>
            <a:r>
              <a:rPr lang="en-US" sz="2200" dirty="0" smtClean="0"/>
              <a:t>s</a:t>
            </a:r>
            <a:r>
              <a:rPr lang="hr-HR" sz="2200" dirty="0" smtClean="0"/>
              <a:t>vaka 3 mjeseca</a:t>
            </a:r>
            <a:endParaRPr lang="en-US" sz="2200" dirty="0" smtClean="0"/>
          </a:p>
          <a:p>
            <a:pPr lvl="1"/>
            <a:endParaRPr lang="hr-HR" sz="2200" dirty="0" smtClean="0"/>
          </a:p>
          <a:p>
            <a:pPr>
              <a:buFont typeface="Wingdings" pitchFamily="2" charset="2"/>
              <a:buChar char="Ø"/>
            </a:pPr>
            <a:r>
              <a:rPr lang="en-US" sz="2600" dirty="0" smtClean="0"/>
              <a:t>p</a:t>
            </a:r>
            <a:r>
              <a:rPr lang="hr-HR" sz="2600" dirty="0" smtClean="0"/>
              <a:t>oticati klijenta da si sam zadaje domaće zadaće</a:t>
            </a:r>
            <a:endParaRPr lang="en-US" sz="2600" dirty="0" smtClean="0"/>
          </a:p>
          <a:p>
            <a:endParaRPr lang="hr-HR" sz="2600" dirty="0" smtClean="0"/>
          </a:p>
          <a:p>
            <a:pPr>
              <a:buFont typeface="Wingdings" pitchFamily="2" charset="2"/>
              <a:buChar char="Ø"/>
            </a:pPr>
            <a:r>
              <a:rPr lang="en-US" sz="2600" dirty="0" err="1" smtClean="0"/>
              <a:t>ponuditi</a:t>
            </a:r>
            <a:r>
              <a:rPr lang="en-US" sz="2600" dirty="0" smtClean="0"/>
              <a:t> </a:t>
            </a:r>
            <a:r>
              <a:rPr lang="en-US" sz="2600" dirty="0" err="1" smtClean="0"/>
              <a:t>klijentu</a:t>
            </a:r>
            <a:r>
              <a:rPr lang="en-US" sz="2600" dirty="0" smtClean="0"/>
              <a:t> </a:t>
            </a:r>
            <a:r>
              <a:rPr lang="en-US" sz="2600" dirty="0" err="1" smtClean="0"/>
              <a:t>mogućnost</a:t>
            </a:r>
            <a:r>
              <a:rPr lang="en-US" sz="2600" dirty="0" smtClean="0"/>
              <a:t> </a:t>
            </a:r>
            <a:r>
              <a:rPr lang="en-US" sz="2600" dirty="0" err="1" smtClean="0"/>
              <a:t>kontakta</a:t>
            </a:r>
            <a:r>
              <a:rPr lang="en-US" sz="2600" dirty="0" smtClean="0"/>
              <a:t> </a:t>
            </a:r>
            <a:r>
              <a:rPr lang="hr-HR" sz="2600" dirty="0" smtClean="0"/>
              <a:t>terapeuta i </a:t>
            </a:r>
            <a:r>
              <a:rPr lang="en-US" sz="2600" dirty="0" err="1" smtClean="0"/>
              <a:t>povratka</a:t>
            </a:r>
            <a:r>
              <a:rPr lang="en-US" sz="2600" dirty="0" smtClean="0"/>
              <a:t> u </a:t>
            </a:r>
            <a:r>
              <a:rPr lang="en-US" sz="2600" dirty="0" err="1" smtClean="0"/>
              <a:t>tretman</a:t>
            </a:r>
            <a:r>
              <a:rPr lang="en-US" sz="2600" dirty="0" smtClean="0"/>
              <a:t> u </a:t>
            </a:r>
            <a:r>
              <a:rPr lang="en-US" sz="2600" dirty="0" err="1" smtClean="0"/>
              <a:t>slučaju</a:t>
            </a:r>
            <a:r>
              <a:rPr lang="en-US" sz="2600" dirty="0" smtClean="0"/>
              <a:t> </a:t>
            </a:r>
            <a:r>
              <a:rPr lang="en-US" sz="2600" dirty="0" err="1" smtClean="0"/>
              <a:t>ponovnog</a:t>
            </a:r>
            <a:r>
              <a:rPr lang="en-US" sz="2600" dirty="0" smtClean="0"/>
              <a:t> </a:t>
            </a:r>
            <a:r>
              <a:rPr lang="en-US" sz="2600" dirty="0" err="1" smtClean="0"/>
              <a:t>javljanja</a:t>
            </a:r>
            <a:r>
              <a:rPr lang="en-US" sz="2600" dirty="0" smtClean="0"/>
              <a:t> </a:t>
            </a:r>
            <a:r>
              <a:rPr lang="en-US" sz="2600" dirty="0" err="1" smtClean="0"/>
              <a:t>depresije</a:t>
            </a:r>
            <a:endParaRPr lang="hr-HR" sz="2600" dirty="0" smtClean="0"/>
          </a:p>
          <a:p>
            <a:endParaRPr lang="hr-HR" dirty="0" smtClean="0"/>
          </a:p>
          <a:p>
            <a:endParaRPr lang="hr-HR" dirty="0" smtClean="0"/>
          </a:p>
          <a:p>
            <a:pPr lvl="1"/>
            <a:endParaRPr lang="hr-HR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sz="quarter" idx="4"/>
          </p:nvPr>
        </p:nvSpPr>
        <p:spPr>
          <a:xfrm>
            <a:off x="5076056" y="1124744"/>
            <a:ext cx="3744416" cy="54006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p</a:t>
            </a:r>
            <a:r>
              <a:rPr lang="hr-HR" dirty="0" smtClean="0"/>
              <a:t>osebno važno kod osoba koje su imale više depresivnih epizoda (visok rizik od budućih epizoda)</a:t>
            </a:r>
            <a:endParaRPr lang="en-US" dirty="0" smtClean="0"/>
          </a:p>
          <a:p>
            <a:pPr>
              <a:buNone/>
            </a:pPr>
            <a:endParaRPr lang="hr-HR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</a:t>
            </a:r>
            <a:r>
              <a:rPr lang="hr-HR" dirty="0" smtClean="0"/>
              <a:t>ri mogućnosti: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400" dirty="0" smtClean="0"/>
              <a:t>k</a:t>
            </a:r>
            <a:r>
              <a:rPr lang="hr-HR" sz="2400" dirty="0" smtClean="0"/>
              <a:t>ontinuirani tretman s antidepresivima</a:t>
            </a:r>
            <a:endParaRPr lang="hr-HR" sz="2200" dirty="0" smtClean="0"/>
          </a:p>
          <a:p>
            <a:pPr marL="914400" lvl="1" indent="-457200">
              <a:buFont typeface="+mj-lt"/>
              <a:buAutoNum type="arabicParenR"/>
            </a:pPr>
            <a:r>
              <a:rPr lang="en-US" sz="2400" dirty="0" smtClean="0"/>
              <a:t>p</a:t>
            </a:r>
            <a:r>
              <a:rPr lang="hr-HR" sz="2400" dirty="0" smtClean="0"/>
              <a:t>eriodički raspoređene seanse osnaživanja B</a:t>
            </a:r>
            <a:r>
              <a:rPr lang="en-US" sz="2400" dirty="0" smtClean="0"/>
              <a:t>K</a:t>
            </a:r>
            <a:r>
              <a:rPr lang="hr-HR" sz="2400" dirty="0" smtClean="0"/>
              <a:t>T-a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400" dirty="0" smtClean="0"/>
              <a:t>k</a:t>
            </a:r>
            <a:r>
              <a:rPr lang="hr-HR" sz="2400" dirty="0" smtClean="0"/>
              <a:t>orištenje mindfullness tehnika (MBCT)</a:t>
            </a:r>
          </a:p>
          <a:p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 w="762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Block Arc 23"/>
          <p:cNvSpPr/>
          <p:nvPr/>
        </p:nvSpPr>
        <p:spPr>
          <a:xfrm>
            <a:off x="4139952" y="44624"/>
            <a:ext cx="792088" cy="360040"/>
          </a:xfrm>
          <a:prstGeom prst="blockArc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Block Arc 24"/>
          <p:cNvSpPr/>
          <p:nvPr/>
        </p:nvSpPr>
        <p:spPr>
          <a:xfrm>
            <a:off x="4139952" y="1052736"/>
            <a:ext cx="792088" cy="360040"/>
          </a:xfrm>
          <a:prstGeom prst="blockArc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Block Arc 32"/>
          <p:cNvSpPr/>
          <p:nvPr/>
        </p:nvSpPr>
        <p:spPr>
          <a:xfrm>
            <a:off x="4139952" y="5373216"/>
            <a:ext cx="792088" cy="360040"/>
          </a:xfrm>
          <a:prstGeom prst="blockArc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Block Arc 33"/>
          <p:cNvSpPr/>
          <p:nvPr/>
        </p:nvSpPr>
        <p:spPr>
          <a:xfrm>
            <a:off x="4139952" y="4293096"/>
            <a:ext cx="792088" cy="360040"/>
          </a:xfrm>
          <a:prstGeom prst="blockArc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Block Arc 35"/>
          <p:cNvSpPr/>
          <p:nvPr/>
        </p:nvSpPr>
        <p:spPr>
          <a:xfrm>
            <a:off x="4139952" y="1412776"/>
            <a:ext cx="792088" cy="360040"/>
          </a:xfrm>
          <a:prstGeom prst="blockArc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Block Arc 36"/>
          <p:cNvSpPr/>
          <p:nvPr/>
        </p:nvSpPr>
        <p:spPr>
          <a:xfrm>
            <a:off x="4139952" y="2492896"/>
            <a:ext cx="792088" cy="360040"/>
          </a:xfrm>
          <a:prstGeom prst="blockArc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Block Arc 37"/>
          <p:cNvSpPr/>
          <p:nvPr/>
        </p:nvSpPr>
        <p:spPr>
          <a:xfrm>
            <a:off x="4139952" y="2852936"/>
            <a:ext cx="792088" cy="360040"/>
          </a:xfrm>
          <a:prstGeom prst="blockArc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Block Arc 38"/>
          <p:cNvSpPr/>
          <p:nvPr/>
        </p:nvSpPr>
        <p:spPr>
          <a:xfrm>
            <a:off x="4139952" y="3933056"/>
            <a:ext cx="792088" cy="360040"/>
          </a:xfrm>
          <a:prstGeom prst="blockArc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Block Arc 39"/>
          <p:cNvSpPr/>
          <p:nvPr/>
        </p:nvSpPr>
        <p:spPr>
          <a:xfrm>
            <a:off x="4139952" y="5733256"/>
            <a:ext cx="792088" cy="360040"/>
          </a:xfrm>
          <a:prstGeom prst="blockArc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" name="Block Arc 40"/>
          <p:cNvSpPr/>
          <p:nvPr/>
        </p:nvSpPr>
        <p:spPr>
          <a:xfrm>
            <a:off x="4139952" y="6597352"/>
            <a:ext cx="792088" cy="360040"/>
          </a:xfrm>
          <a:prstGeom prst="blockArc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40768"/>
          </a:xfrm>
        </p:spPr>
        <p:txBody>
          <a:bodyPr>
            <a:normAutofit/>
          </a:bodyPr>
          <a:lstStyle/>
          <a:p>
            <a:r>
              <a:rPr lang="hr-HR" sz="3200" dirty="0" smtClean="0"/>
              <a:t>Otkrivanje i otklanjanje problema u terapiji</a:t>
            </a:r>
            <a:endParaRPr lang="hr-HR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1412776"/>
            <a:ext cx="828092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deficiti</a:t>
            </a:r>
            <a:r>
              <a:rPr lang="en-US" sz="2400" dirty="0" smtClean="0">
                <a:cs typeface="Arial" pitchFamily="34" charset="0"/>
              </a:rPr>
              <a:t> u </a:t>
            </a:r>
            <a:r>
              <a:rPr lang="en-US" sz="2400" dirty="0" err="1" smtClean="0">
                <a:cs typeface="Arial" pitchFamily="34" charset="0"/>
              </a:rPr>
              <a:t>rješavanju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problema</a:t>
            </a:r>
            <a:endParaRPr lang="en-US" sz="2400" dirty="0" smtClean="0"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bazično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održavanje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zdravlja</a:t>
            </a:r>
            <a:endParaRPr lang="en-US" sz="2400" dirty="0" smtClean="0"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insomnija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ili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hieprsomnija</a:t>
            </a:r>
            <a:endParaRPr lang="en-US" sz="2400" dirty="0" smtClean="0"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komunikacija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socijalne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vještine</a:t>
            </a:r>
            <a:r>
              <a:rPr lang="en-US" sz="2400" dirty="0" smtClean="0">
                <a:cs typeface="Arial" pitchFamily="34" charset="0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neslaganje</a:t>
            </a:r>
            <a:r>
              <a:rPr lang="en-US" sz="2400" dirty="0" smtClean="0">
                <a:cs typeface="Arial" pitchFamily="34" charset="0"/>
              </a:rPr>
              <a:t> u </a:t>
            </a:r>
            <a:r>
              <a:rPr lang="en-US" sz="2400" dirty="0" err="1" smtClean="0">
                <a:cs typeface="Arial" pitchFamily="34" charset="0"/>
              </a:rPr>
              <a:t>braku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ili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odnosu</a:t>
            </a:r>
            <a:endParaRPr lang="en-US" sz="2400" dirty="0" smtClean="0"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beznađe</a:t>
            </a:r>
            <a:endParaRPr lang="en-US" sz="2400" dirty="0" smtClean="0"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samokritičnost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zbog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depresije</a:t>
            </a:r>
            <a:endParaRPr lang="en-US" sz="2400" dirty="0" smtClean="0"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neizvršavanje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domaćih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zadaća</a:t>
            </a:r>
            <a:endParaRPr lang="en-US" sz="2400" dirty="0" smtClean="0"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opća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samokritičnost</a:t>
            </a:r>
            <a:endParaRPr lang="en-US" sz="2400" dirty="0" smtClean="0"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nedostatak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motivacije</a:t>
            </a:r>
            <a:endParaRPr lang="en-US" sz="2400" dirty="0" smtClean="0"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strah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od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pogrešaka</a:t>
            </a:r>
            <a:endParaRPr lang="en-US" sz="2400" dirty="0" smtClean="0"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neodlučnost</a:t>
            </a:r>
            <a:endParaRPr lang="en-US" sz="2400" dirty="0" smtClean="0"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ruminacija</a:t>
            </a:r>
            <a:endParaRPr lang="hr-HR" sz="2400" dirty="0">
              <a:cs typeface="Arial" pitchFamily="34" charset="0"/>
            </a:endParaRPr>
          </a:p>
        </p:txBody>
      </p:sp>
      <p:pic>
        <p:nvPicPr>
          <p:cNvPr id="7" name="Content Placeholder 6" descr="hzt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652120" y="2060848"/>
            <a:ext cx="3131840" cy="328498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f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7398" y="0"/>
            <a:ext cx="2736602" cy="1484784"/>
          </a:xfrm>
          <a:prstGeom prst="rect">
            <a:avLst/>
          </a:prstGeom>
        </p:spPr>
      </p:pic>
      <p:pic>
        <p:nvPicPr>
          <p:cNvPr id="10" name="Picture 9" descr="ff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736602" cy="1484784"/>
          </a:xfrm>
          <a:prstGeom prst="rect">
            <a:avLst/>
          </a:prstGeom>
        </p:spPr>
      </p:pic>
      <p:sp>
        <p:nvSpPr>
          <p:cNvPr id="6" name="Horizontal Scroll 5"/>
          <p:cNvSpPr/>
          <p:nvPr/>
        </p:nvSpPr>
        <p:spPr>
          <a:xfrm>
            <a:off x="323528" y="5085184"/>
            <a:ext cx="8496944" cy="1584176"/>
          </a:xfrm>
          <a:prstGeom prst="horizontalScroll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8964488" cy="98072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O </a:t>
            </a:r>
            <a:r>
              <a:rPr lang="en-US" sz="3200" dirty="0" err="1" smtClean="0"/>
              <a:t>depresiji</a:t>
            </a:r>
            <a:r>
              <a:rPr lang="en-US" sz="3200" dirty="0" smtClean="0"/>
              <a:t> </a:t>
            </a:r>
            <a:r>
              <a:rPr lang="en-US" sz="3200" dirty="0" err="1" smtClean="0"/>
              <a:t>kroz</a:t>
            </a:r>
            <a:r>
              <a:rPr lang="en-US" sz="3200" dirty="0" smtClean="0"/>
              <a:t> </a:t>
            </a:r>
            <a:r>
              <a:rPr lang="en-US" sz="3200" dirty="0" err="1" smtClean="0"/>
              <a:t>brojke</a:t>
            </a:r>
            <a:r>
              <a:rPr lang="en-US" sz="3200" dirty="0" smtClean="0"/>
              <a:t>…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3744416"/>
          </a:xfrm>
        </p:spPr>
        <p:txBody>
          <a:bodyPr>
            <a:normAutofit fontScale="92500"/>
          </a:bodyPr>
          <a:lstStyle/>
          <a:p>
            <a:r>
              <a:rPr lang="en-US" sz="2200" dirty="0" err="1" smtClean="0"/>
              <a:t>rizik</a:t>
            </a:r>
            <a:r>
              <a:rPr lang="en-US" sz="2200" dirty="0" smtClean="0"/>
              <a:t> </a:t>
            </a:r>
            <a:r>
              <a:rPr lang="en-US" sz="2200" dirty="0" err="1" smtClean="0"/>
              <a:t>za</a:t>
            </a:r>
            <a:r>
              <a:rPr lang="en-US" sz="2200" dirty="0" smtClean="0"/>
              <a:t> </a:t>
            </a:r>
            <a:r>
              <a:rPr lang="en-US" sz="2200" dirty="0" err="1" smtClean="0"/>
              <a:t>veliki</a:t>
            </a:r>
            <a:r>
              <a:rPr lang="en-US" sz="2200" dirty="0" smtClean="0"/>
              <a:t> </a:t>
            </a:r>
            <a:r>
              <a:rPr lang="en-US" sz="2200" dirty="0" err="1" smtClean="0"/>
              <a:t>depresivni</a:t>
            </a:r>
            <a:r>
              <a:rPr lang="en-US" sz="2200" dirty="0" smtClean="0"/>
              <a:t> </a:t>
            </a:r>
            <a:r>
              <a:rPr lang="en-US" sz="2200" dirty="0" err="1" smtClean="0"/>
              <a:t>poremećaj</a:t>
            </a:r>
            <a:r>
              <a:rPr lang="en-US" sz="2200" dirty="0" smtClean="0"/>
              <a:t> </a:t>
            </a:r>
            <a:r>
              <a:rPr lang="en-US" sz="2200" dirty="0" err="1" smtClean="0"/>
              <a:t>tijekom</a:t>
            </a:r>
            <a:r>
              <a:rPr lang="en-US" sz="2200" dirty="0" smtClean="0"/>
              <a:t> </a:t>
            </a:r>
            <a:r>
              <a:rPr lang="en-US" sz="2200" dirty="0" err="1" smtClean="0"/>
              <a:t>života</a:t>
            </a:r>
            <a:r>
              <a:rPr lang="en-US" sz="2200" dirty="0" smtClean="0"/>
              <a:t> </a:t>
            </a:r>
            <a:r>
              <a:rPr lang="en-US" sz="2200" b="1" dirty="0" smtClean="0"/>
              <a:t>16,9%</a:t>
            </a:r>
            <a:r>
              <a:rPr lang="en-US" sz="2200" dirty="0" smtClean="0"/>
              <a:t> </a:t>
            </a:r>
            <a:r>
              <a:rPr lang="en-US" sz="2200" i="1" dirty="0" smtClean="0">
                <a:solidFill>
                  <a:schemeClr val="accent6">
                    <a:lumMod val="75000"/>
                  </a:schemeClr>
                </a:solidFill>
              </a:rPr>
              <a:t>(Kessler </a:t>
            </a:r>
            <a:r>
              <a:rPr lang="en-US" sz="2200" i="1" dirty="0" err="1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sz="2200" i="1" dirty="0" smtClean="0">
                <a:solidFill>
                  <a:schemeClr val="accent6">
                    <a:lumMod val="75000"/>
                  </a:schemeClr>
                </a:solidFill>
              </a:rPr>
              <a:t> sur., 2003)</a:t>
            </a:r>
          </a:p>
          <a:p>
            <a:r>
              <a:rPr lang="en-US" sz="2200" dirty="0" err="1" smtClean="0"/>
              <a:t>kronična</a:t>
            </a:r>
            <a:r>
              <a:rPr lang="en-US" sz="2200" dirty="0" smtClean="0"/>
              <a:t> </a:t>
            </a:r>
            <a:r>
              <a:rPr lang="en-US" sz="2200" dirty="0" err="1" smtClean="0"/>
              <a:t>sklonost</a:t>
            </a:r>
            <a:r>
              <a:rPr lang="en-US" sz="2200" dirty="0" smtClean="0"/>
              <a:t> – </a:t>
            </a:r>
            <a:r>
              <a:rPr lang="en-US" sz="2200" b="1" dirty="0" smtClean="0"/>
              <a:t>80%</a:t>
            </a:r>
            <a:r>
              <a:rPr lang="en-US" sz="2200" dirty="0" smtClean="0"/>
              <a:t> </a:t>
            </a:r>
            <a:r>
              <a:rPr lang="en-US" sz="2200" dirty="0" err="1" smtClean="0"/>
              <a:t>onih</a:t>
            </a:r>
            <a:r>
              <a:rPr lang="en-US" sz="2200" dirty="0" smtClean="0"/>
              <a:t> </a:t>
            </a:r>
            <a:r>
              <a:rPr lang="en-US" sz="2200" dirty="0" err="1" smtClean="0"/>
              <a:t>koji</a:t>
            </a:r>
            <a:r>
              <a:rPr lang="en-US" sz="2200" dirty="0" smtClean="0"/>
              <a:t> </a:t>
            </a:r>
            <a:r>
              <a:rPr lang="en-US" sz="2200" dirty="0" err="1" smtClean="0"/>
              <a:t>su</a:t>
            </a:r>
            <a:r>
              <a:rPr lang="en-US" sz="2200" dirty="0" smtClean="0"/>
              <a:t> </a:t>
            </a:r>
            <a:r>
              <a:rPr lang="en-US" sz="2200" dirty="0" err="1" smtClean="0"/>
              <a:t>imali</a:t>
            </a:r>
            <a:r>
              <a:rPr lang="en-US" sz="2200" dirty="0" smtClean="0"/>
              <a:t> </a:t>
            </a:r>
            <a:r>
              <a:rPr lang="en-US" sz="2200" dirty="0" err="1" smtClean="0"/>
              <a:t>jednu</a:t>
            </a:r>
            <a:r>
              <a:rPr lang="en-US" sz="2200" dirty="0" smtClean="0"/>
              <a:t> </a:t>
            </a:r>
            <a:r>
              <a:rPr lang="en-US" sz="2200" dirty="0" err="1" smtClean="0"/>
              <a:t>veliku</a:t>
            </a:r>
            <a:r>
              <a:rPr lang="en-US" sz="2200" dirty="0" smtClean="0"/>
              <a:t> </a:t>
            </a:r>
            <a:r>
              <a:rPr lang="en-US" sz="2200" dirty="0" err="1" smtClean="0"/>
              <a:t>depresivnu</a:t>
            </a:r>
            <a:r>
              <a:rPr lang="en-US" sz="2200" dirty="0" smtClean="0"/>
              <a:t> </a:t>
            </a:r>
            <a:r>
              <a:rPr lang="en-US" sz="2200" dirty="0" err="1" smtClean="0"/>
              <a:t>epizodu</a:t>
            </a:r>
            <a:r>
              <a:rPr lang="en-US" sz="2200" dirty="0" smtClean="0"/>
              <a:t> </a:t>
            </a:r>
            <a:r>
              <a:rPr lang="en-US" sz="2200" dirty="0" err="1" smtClean="0"/>
              <a:t>imat</a:t>
            </a:r>
            <a:r>
              <a:rPr lang="en-US" sz="2200" dirty="0" smtClean="0"/>
              <a:t> </a:t>
            </a:r>
            <a:r>
              <a:rPr lang="en-US" sz="2200" dirty="0" err="1" smtClean="0"/>
              <a:t>će</a:t>
            </a:r>
            <a:r>
              <a:rPr lang="en-US" sz="2200" dirty="0" smtClean="0"/>
              <a:t> 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drugu</a:t>
            </a:r>
            <a:r>
              <a:rPr lang="en-US" sz="2200" dirty="0" smtClean="0"/>
              <a:t> </a:t>
            </a:r>
            <a:r>
              <a:rPr lang="en-US" sz="2200" dirty="0" err="1" smtClean="0"/>
              <a:t>epizodu</a:t>
            </a:r>
            <a:r>
              <a:rPr lang="en-US" sz="2200" dirty="0" smtClean="0"/>
              <a:t> (</a:t>
            </a:r>
            <a:r>
              <a:rPr lang="en-US" sz="2200" dirty="0" err="1" smtClean="0"/>
              <a:t>prosječno</a:t>
            </a:r>
            <a:r>
              <a:rPr lang="en-US" sz="2200" dirty="0" smtClean="0"/>
              <a:t> </a:t>
            </a:r>
            <a:r>
              <a:rPr lang="en-US" sz="2200" b="1" dirty="0" smtClean="0"/>
              <a:t>7 </a:t>
            </a:r>
            <a:r>
              <a:rPr lang="en-US" sz="2200" b="1" dirty="0" err="1" smtClean="0"/>
              <a:t>epizoda</a:t>
            </a:r>
            <a:r>
              <a:rPr lang="en-US" sz="2200" b="1" dirty="0" smtClean="0"/>
              <a:t> </a:t>
            </a:r>
            <a:r>
              <a:rPr lang="en-US" sz="2200" dirty="0" err="1" smtClean="0"/>
              <a:t>tijekom</a:t>
            </a:r>
            <a:r>
              <a:rPr lang="en-US" sz="2200" dirty="0" smtClean="0"/>
              <a:t> </a:t>
            </a:r>
            <a:r>
              <a:rPr lang="en-US" sz="2200" dirty="0" err="1" smtClean="0"/>
              <a:t>života</a:t>
            </a:r>
            <a:r>
              <a:rPr lang="en-US" sz="2200" dirty="0" smtClean="0"/>
              <a:t>)</a:t>
            </a:r>
          </a:p>
          <a:p>
            <a:pPr>
              <a:buNone/>
            </a:pPr>
            <a:endParaRPr lang="en-US" sz="2200" dirty="0" smtClean="0"/>
          </a:p>
          <a:p>
            <a:r>
              <a:rPr lang="en-US" sz="2200" i="1" u="sng" dirty="0" smtClean="0"/>
              <a:t>dob</a:t>
            </a:r>
            <a:r>
              <a:rPr lang="en-US" sz="2200" dirty="0" smtClean="0"/>
              <a:t>: </a:t>
            </a:r>
            <a:r>
              <a:rPr lang="hr-HR" sz="2200" dirty="0" smtClean="0"/>
              <a:t>najveći rizik </a:t>
            </a:r>
            <a:r>
              <a:rPr lang="hr-HR" sz="2200" b="1" dirty="0" smtClean="0"/>
              <a:t>18 – 44</a:t>
            </a:r>
            <a:r>
              <a:rPr lang="en-US" sz="2200" b="1" dirty="0" smtClean="0"/>
              <a:t>g</a:t>
            </a:r>
            <a:r>
              <a:rPr lang="en-US" sz="2200" dirty="0" smtClean="0"/>
              <a:t>, </a:t>
            </a:r>
            <a:r>
              <a:rPr lang="hr-HR" sz="2200" dirty="0" smtClean="0"/>
              <a:t>najmanji preko </a:t>
            </a:r>
            <a:r>
              <a:rPr lang="hr-HR" sz="2200" b="1" dirty="0" smtClean="0"/>
              <a:t>60g</a:t>
            </a:r>
          </a:p>
          <a:p>
            <a:r>
              <a:rPr lang="en-US" sz="2200" i="1" u="sng" dirty="0" err="1" smtClean="0"/>
              <a:t>spol</a:t>
            </a:r>
            <a:r>
              <a:rPr lang="en-US" sz="2200" dirty="0" smtClean="0"/>
              <a:t>: </a:t>
            </a:r>
            <a:r>
              <a:rPr lang="en-US" sz="2200" b="1" dirty="0" smtClean="0"/>
              <a:t>2x </a:t>
            </a:r>
            <a:r>
              <a:rPr lang="en-US" sz="2200" b="1" dirty="0" err="1" smtClean="0"/>
              <a:t>veći</a:t>
            </a:r>
            <a:r>
              <a:rPr lang="en-US" sz="2200" b="1" dirty="0" smtClean="0"/>
              <a:t> </a:t>
            </a:r>
            <a:r>
              <a:rPr lang="en-US" sz="2200" dirty="0" err="1" smtClean="0"/>
              <a:t>rizik</a:t>
            </a:r>
            <a:r>
              <a:rPr lang="en-US" sz="2200" dirty="0" smtClean="0"/>
              <a:t> </a:t>
            </a:r>
            <a:r>
              <a:rPr lang="en-US" sz="2200" dirty="0" err="1" smtClean="0"/>
              <a:t>za</a:t>
            </a:r>
            <a:r>
              <a:rPr lang="en-US" sz="2200" dirty="0" smtClean="0"/>
              <a:t> </a:t>
            </a:r>
            <a:r>
              <a:rPr lang="en-US" sz="2200" dirty="0" err="1" smtClean="0"/>
              <a:t>žene</a:t>
            </a:r>
            <a:r>
              <a:rPr lang="en-US" sz="2200" dirty="0" smtClean="0"/>
              <a:t> u </a:t>
            </a:r>
            <a:r>
              <a:rPr lang="en-US" sz="2200" dirty="0" err="1" smtClean="0"/>
              <a:t>odnosu</a:t>
            </a:r>
            <a:r>
              <a:rPr lang="en-US" sz="2200" dirty="0" smtClean="0"/>
              <a:t> </a:t>
            </a:r>
            <a:r>
              <a:rPr lang="en-US" sz="2200" dirty="0" err="1" smtClean="0"/>
              <a:t>na</a:t>
            </a:r>
            <a:r>
              <a:rPr lang="en-US" sz="2200" dirty="0" smtClean="0"/>
              <a:t> </a:t>
            </a:r>
            <a:r>
              <a:rPr lang="en-US" sz="2200" dirty="0" err="1" smtClean="0"/>
              <a:t>onaj</a:t>
            </a:r>
            <a:r>
              <a:rPr lang="en-US" sz="2200" dirty="0" smtClean="0"/>
              <a:t> </a:t>
            </a:r>
            <a:r>
              <a:rPr lang="en-US" sz="2200" dirty="0" err="1" smtClean="0"/>
              <a:t>za</a:t>
            </a:r>
            <a:r>
              <a:rPr lang="en-US" sz="2200" dirty="0" smtClean="0"/>
              <a:t> </a:t>
            </a:r>
            <a:r>
              <a:rPr lang="en-US" sz="2200" dirty="0" err="1" smtClean="0"/>
              <a:t>muškarce</a:t>
            </a:r>
            <a:endParaRPr lang="en-US" sz="2200" dirty="0" smtClean="0"/>
          </a:p>
          <a:p>
            <a:pPr>
              <a:buNone/>
            </a:pPr>
            <a:endParaRPr lang="en-US" sz="2200" dirty="0" smtClean="0"/>
          </a:p>
          <a:p>
            <a:r>
              <a:rPr lang="en-US" sz="2200" i="1" u="sng" dirty="0" smtClean="0"/>
              <a:t>g</a:t>
            </a:r>
            <a:r>
              <a:rPr lang="hr-HR" sz="2200" i="1" u="sng" dirty="0" smtClean="0"/>
              <a:t>enetski čimbenici</a:t>
            </a:r>
            <a:r>
              <a:rPr lang="hr-HR" sz="2200" dirty="0" smtClean="0"/>
              <a:t>:</a:t>
            </a:r>
          </a:p>
          <a:p>
            <a:pPr lvl="1"/>
            <a:r>
              <a:rPr lang="en-US" sz="2200" dirty="0" smtClean="0"/>
              <a:t>n</a:t>
            </a:r>
            <a:r>
              <a:rPr lang="hr-HR" sz="2200" dirty="0" smtClean="0"/>
              <a:t>asljednost između </a:t>
            </a:r>
            <a:r>
              <a:rPr lang="hr-HR" sz="2200" b="1" dirty="0" smtClean="0"/>
              <a:t>37</a:t>
            </a:r>
            <a:r>
              <a:rPr lang="hr-HR" sz="2200" dirty="0" smtClean="0"/>
              <a:t> i </a:t>
            </a:r>
            <a:r>
              <a:rPr lang="hr-HR" sz="2200" b="1" dirty="0" smtClean="0"/>
              <a:t>66%</a:t>
            </a:r>
            <a:r>
              <a:rPr lang="hr-HR" sz="2200" dirty="0" smtClean="0"/>
              <a:t> (rana pojava = veća nasljednost)</a:t>
            </a:r>
          </a:p>
          <a:p>
            <a:pPr lvl="1"/>
            <a:r>
              <a:rPr lang="en-US" sz="2200" dirty="0" smtClean="0"/>
              <a:t>j</a:t>
            </a:r>
            <a:r>
              <a:rPr lang="hr-HR" sz="2200" dirty="0" smtClean="0"/>
              <a:t>ednojajčani blizanci </a:t>
            </a:r>
            <a:r>
              <a:rPr lang="hr-HR" sz="2200" b="1" dirty="0" smtClean="0"/>
              <a:t>50%</a:t>
            </a:r>
            <a:r>
              <a:rPr lang="hr-HR" sz="2200" dirty="0" smtClean="0"/>
              <a:t>, dvojajčani </a:t>
            </a:r>
            <a:r>
              <a:rPr lang="hr-HR" sz="2200" b="1" dirty="0" smtClean="0"/>
              <a:t>35%</a:t>
            </a:r>
            <a:endParaRPr lang="en-US" sz="2200" b="1" dirty="0" smtClean="0"/>
          </a:p>
          <a:p>
            <a:pPr lvl="1"/>
            <a:endParaRPr lang="hr-HR" dirty="0" smtClean="0"/>
          </a:p>
          <a:p>
            <a:pPr algn="ctr">
              <a:buNone/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en-US" sz="24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83568" y="5445224"/>
            <a:ext cx="77048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400" b="1" dirty="0" err="1" smtClean="0">
                <a:solidFill>
                  <a:schemeClr val="bg1"/>
                </a:solidFill>
              </a:rPr>
              <a:t>različiti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oblici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psihoterapije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</a:p>
          <a:p>
            <a:pPr algn="ctr">
              <a:buNone/>
            </a:pPr>
            <a:r>
              <a:rPr lang="en-US" sz="2400" b="1" dirty="0" err="1" smtClean="0">
                <a:solidFill>
                  <a:schemeClr val="bg1"/>
                </a:solidFill>
              </a:rPr>
              <a:t>mogu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biti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podjednako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učinkoviti</a:t>
            </a:r>
            <a:r>
              <a:rPr lang="en-US" sz="2400" b="1" dirty="0" smtClean="0">
                <a:solidFill>
                  <a:schemeClr val="bg1"/>
                </a:solidFill>
              </a:rPr>
              <a:t> u </a:t>
            </a:r>
            <a:r>
              <a:rPr lang="en-US" sz="2400" b="1" dirty="0" err="1" smtClean="0">
                <a:solidFill>
                  <a:schemeClr val="bg1"/>
                </a:solidFill>
              </a:rPr>
              <a:t>tretmanu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depresije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Literatura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200" dirty="0" smtClean="0"/>
          </a:p>
          <a:p>
            <a:endParaRPr lang="en-US" sz="2200" dirty="0" smtClean="0"/>
          </a:p>
          <a:p>
            <a:r>
              <a:rPr lang="en-US" sz="2300" dirty="0" smtClean="0"/>
              <a:t>Leahy, R.L., Holland, S.J., </a:t>
            </a:r>
            <a:r>
              <a:rPr lang="en-US" sz="2300" dirty="0" err="1" smtClean="0"/>
              <a:t>McGinn</a:t>
            </a:r>
            <a:r>
              <a:rPr lang="en-US" sz="2300" dirty="0" smtClean="0"/>
              <a:t>, L.K. (2014). </a:t>
            </a:r>
            <a:r>
              <a:rPr lang="en-US" sz="2300" i="1" dirty="0" err="1" smtClean="0"/>
              <a:t>Planovi</a:t>
            </a:r>
            <a:r>
              <a:rPr lang="en-US" sz="2300" i="1" dirty="0" smtClean="0"/>
              <a:t> </a:t>
            </a:r>
            <a:r>
              <a:rPr lang="en-US" sz="2300" i="1" dirty="0" err="1" smtClean="0"/>
              <a:t>tretmana</a:t>
            </a:r>
            <a:r>
              <a:rPr lang="en-US" sz="2300" i="1" dirty="0" smtClean="0"/>
              <a:t> </a:t>
            </a:r>
            <a:r>
              <a:rPr lang="en-US" sz="2300" i="1" dirty="0" err="1" smtClean="0"/>
              <a:t>i</a:t>
            </a:r>
            <a:r>
              <a:rPr lang="en-US" sz="2300" i="1" dirty="0" smtClean="0"/>
              <a:t> </a:t>
            </a:r>
            <a:r>
              <a:rPr lang="en-US" sz="2300" i="1" dirty="0" err="1" smtClean="0"/>
              <a:t>intervencije</a:t>
            </a:r>
            <a:r>
              <a:rPr lang="en-US" sz="2300" i="1" dirty="0" smtClean="0"/>
              <a:t> </a:t>
            </a:r>
            <a:r>
              <a:rPr lang="en-US" sz="2300" i="1" dirty="0" err="1" smtClean="0"/>
              <a:t>za</a:t>
            </a:r>
            <a:r>
              <a:rPr lang="en-US" sz="2300" i="1" dirty="0" smtClean="0"/>
              <a:t> </a:t>
            </a:r>
            <a:r>
              <a:rPr lang="en-US" sz="2300" i="1" dirty="0" err="1" smtClean="0"/>
              <a:t>depresiju</a:t>
            </a:r>
            <a:r>
              <a:rPr lang="en-US" sz="2300" i="1" dirty="0" smtClean="0"/>
              <a:t> </a:t>
            </a:r>
            <a:r>
              <a:rPr lang="en-US" sz="2300" i="1" dirty="0" err="1" smtClean="0"/>
              <a:t>i</a:t>
            </a:r>
            <a:r>
              <a:rPr lang="en-US" sz="2300" i="1" dirty="0" smtClean="0"/>
              <a:t> </a:t>
            </a:r>
            <a:r>
              <a:rPr lang="en-US" sz="2300" i="1" dirty="0" err="1" smtClean="0"/>
              <a:t>anksiozne</a:t>
            </a:r>
            <a:r>
              <a:rPr lang="en-US" sz="2300" i="1" dirty="0" smtClean="0"/>
              <a:t> </a:t>
            </a:r>
            <a:r>
              <a:rPr lang="en-US" sz="2300" i="1" dirty="0" err="1" smtClean="0"/>
              <a:t>poremećaje</a:t>
            </a:r>
            <a:r>
              <a:rPr lang="en-US" sz="2300" i="1" dirty="0" smtClean="0"/>
              <a:t>. </a:t>
            </a:r>
            <a:r>
              <a:rPr lang="en-US" sz="2300" dirty="0" err="1" smtClean="0"/>
              <a:t>Jastrebarsko</a:t>
            </a:r>
            <a:r>
              <a:rPr lang="en-US" sz="2300" dirty="0" smtClean="0"/>
              <a:t>: </a:t>
            </a:r>
            <a:r>
              <a:rPr lang="en-US" sz="2300" dirty="0" err="1" smtClean="0"/>
              <a:t>Naklada</a:t>
            </a:r>
            <a:r>
              <a:rPr lang="en-US" sz="2300" dirty="0" smtClean="0"/>
              <a:t> Slap</a:t>
            </a:r>
            <a:endParaRPr lang="en-US" sz="2300" dirty="0"/>
          </a:p>
        </p:txBody>
      </p:sp>
      <p:pic>
        <p:nvPicPr>
          <p:cNvPr id="4" name="Picture 3" descr="15-most-common-presentation-mistakes-16-6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57925" y="3914775"/>
            <a:ext cx="2886075" cy="29432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408712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 </a:t>
            </a:r>
            <a:r>
              <a:rPr lang="en-US" sz="2600" b="1" dirty="0" err="1" smtClean="0"/>
              <a:t>visok</a:t>
            </a:r>
            <a:r>
              <a:rPr lang="en-US" sz="2600" b="1" dirty="0" smtClean="0"/>
              <a:t> k</a:t>
            </a:r>
            <a:r>
              <a:rPr lang="hr-HR" sz="2600" b="1" dirty="0" smtClean="0"/>
              <a:t>omorbiditet</a:t>
            </a:r>
            <a:r>
              <a:rPr lang="en-US" sz="2600" b="1" dirty="0" smtClean="0"/>
              <a:t> s </a:t>
            </a:r>
            <a:r>
              <a:rPr lang="en-US" sz="2600" b="1" dirty="0" err="1" smtClean="0"/>
              <a:t>drugim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poremećajima</a:t>
            </a:r>
            <a:endParaRPr lang="en-US" sz="2600" b="1" dirty="0" smtClean="0"/>
          </a:p>
          <a:p>
            <a:pPr>
              <a:buNone/>
            </a:pPr>
            <a:endParaRPr lang="hr-HR" sz="900" b="1" dirty="0" smtClean="0"/>
          </a:p>
          <a:p>
            <a:pPr lvl="1"/>
            <a:r>
              <a:rPr lang="en-US" sz="2600" dirty="0" smtClean="0"/>
              <a:t>p</a:t>
            </a:r>
            <a:r>
              <a:rPr lang="hr-HR" sz="2600" dirty="0" smtClean="0"/>
              <a:t>anični poremećaj, agorafobija, socijalna fobija, GAP, PTSP, zlouporaba psihoaktivnih tvari, poremećaji ličnosti (granični), poremećaji prehane</a:t>
            </a:r>
            <a:endParaRPr lang="en-US" sz="2600" dirty="0" smtClean="0"/>
          </a:p>
          <a:p>
            <a:pPr lvl="1">
              <a:buNone/>
            </a:pPr>
            <a:endParaRPr lang="hr-HR" sz="900" dirty="0" smtClean="0"/>
          </a:p>
          <a:p>
            <a:pPr lvl="1"/>
            <a:r>
              <a:rPr lang="hr-HR" sz="2600" dirty="0" smtClean="0"/>
              <a:t>fizičke bolesti (posebno kod starijih)</a:t>
            </a:r>
            <a:endParaRPr lang="en-US" sz="2600" dirty="0" smtClean="0"/>
          </a:p>
          <a:p>
            <a:pPr lvl="1"/>
            <a:endParaRPr lang="en-US" sz="900" dirty="0" smtClean="0"/>
          </a:p>
          <a:p>
            <a:pPr lvl="1"/>
            <a:r>
              <a:rPr lang="en-US" sz="2600" dirty="0" err="1" smtClean="0"/>
              <a:t>fizička</a:t>
            </a:r>
            <a:r>
              <a:rPr lang="en-US" sz="2600" dirty="0" smtClean="0"/>
              <a:t> </a:t>
            </a:r>
            <a:r>
              <a:rPr lang="en-US" sz="2600" dirty="0" err="1" smtClean="0"/>
              <a:t>stanja</a:t>
            </a:r>
            <a:r>
              <a:rPr lang="en-US" sz="2600" dirty="0" smtClean="0"/>
              <a:t>: </a:t>
            </a:r>
          </a:p>
          <a:p>
            <a:pPr lvl="2"/>
            <a:r>
              <a:rPr lang="en-US" sz="2200" i="1" dirty="0" err="1" smtClean="0"/>
              <a:t>farmakološka</a:t>
            </a:r>
            <a:r>
              <a:rPr lang="en-US" sz="2200" dirty="0" smtClean="0"/>
              <a:t> (</a:t>
            </a:r>
            <a:r>
              <a:rPr lang="hr-HR" sz="2200" dirty="0" smtClean="0"/>
              <a:t>steroidi, amfetamini, kokain, alkohol</a:t>
            </a:r>
            <a:r>
              <a:rPr lang="en-US" sz="2200" dirty="0" smtClean="0"/>
              <a:t>, </a:t>
            </a:r>
            <a:r>
              <a:rPr lang="en-US" sz="2200" dirty="0" err="1" smtClean="0"/>
              <a:t>sedativi</a:t>
            </a:r>
            <a:r>
              <a:rPr lang="en-US" sz="2200" dirty="0" smtClean="0"/>
              <a:t>)</a:t>
            </a:r>
          </a:p>
          <a:p>
            <a:pPr lvl="2"/>
            <a:r>
              <a:rPr lang="en-US" sz="2200" i="1" dirty="0" err="1" smtClean="0"/>
              <a:t>endokrinološka</a:t>
            </a:r>
            <a:r>
              <a:rPr lang="en-US" sz="2200" dirty="0" smtClean="0"/>
              <a:t> (</a:t>
            </a:r>
            <a:r>
              <a:rPr lang="hr-HR" sz="2200" dirty="0" smtClean="0"/>
              <a:t>hipo i hipertireoza, di</a:t>
            </a:r>
            <a:r>
              <a:rPr lang="en-US" sz="2200" dirty="0" smtClean="0"/>
              <a:t>j</a:t>
            </a:r>
            <a:r>
              <a:rPr lang="hr-HR" sz="2200" dirty="0" smtClean="0"/>
              <a:t>abetes</a:t>
            </a:r>
            <a:r>
              <a:rPr lang="en-US" sz="2200" dirty="0" smtClean="0"/>
              <a:t>, </a:t>
            </a:r>
            <a:r>
              <a:rPr lang="en-US" sz="2200" dirty="0" err="1" smtClean="0"/>
              <a:t>Cushingova</a:t>
            </a:r>
            <a:r>
              <a:rPr lang="en-US" sz="2200" dirty="0" smtClean="0"/>
              <a:t> </a:t>
            </a:r>
            <a:r>
              <a:rPr lang="en-US" sz="2200" dirty="0" err="1" smtClean="0"/>
              <a:t>bolest</a:t>
            </a:r>
            <a:r>
              <a:rPr lang="en-US" sz="2200" dirty="0" smtClean="0"/>
              <a:t>)</a:t>
            </a:r>
            <a:endParaRPr lang="hr-HR" sz="2200" dirty="0" smtClean="0"/>
          </a:p>
          <a:p>
            <a:pPr lvl="2"/>
            <a:r>
              <a:rPr lang="en-US" sz="2200" i="1" dirty="0" err="1" smtClean="0"/>
              <a:t>infektivna</a:t>
            </a:r>
            <a:r>
              <a:rPr lang="en-US" sz="2200" dirty="0" smtClean="0"/>
              <a:t> (</a:t>
            </a:r>
            <a:r>
              <a:rPr lang="en-US" sz="2200" dirty="0" err="1" smtClean="0"/>
              <a:t>opća</a:t>
            </a:r>
            <a:r>
              <a:rPr lang="en-US" sz="2200" dirty="0" smtClean="0"/>
              <a:t> </a:t>
            </a:r>
            <a:r>
              <a:rPr lang="en-US" sz="2200" dirty="0" err="1" smtClean="0"/>
              <a:t>pareza</a:t>
            </a:r>
            <a:r>
              <a:rPr lang="en-US" sz="2200" dirty="0" smtClean="0"/>
              <a:t>, </a:t>
            </a:r>
            <a:r>
              <a:rPr lang="en-US" sz="2200" dirty="0" err="1" smtClean="0"/>
              <a:t>gripa</a:t>
            </a:r>
            <a:r>
              <a:rPr lang="en-US" sz="2200" dirty="0" smtClean="0"/>
              <a:t>, hepatitis, AIDS)</a:t>
            </a:r>
          </a:p>
          <a:p>
            <a:pPr lvl="2"/>
            <a:r>
              <a:rPr lang="en-US" sz="2200" i="1" dirty="0" err="1" smtClean="0"/>
              <a:t>neurološka</a:t>
            </a:r>
            <a:r>
              <a:rPr lang="en-US" sz="2200" dirty="0" smtClean="0"/>
              <a:t> (</a:t>
            </a:r>
            <a:r>
              <a:rPr lang="hr-HR" sz="2200" dirty="0" smtClean="0"/>
              <a:t>multipla skleroza, Parkinsonova bolest, </a:t>
            </a:r>
            <a:r>
              <a:rPr lang="en-US" sz="2200" dirty="0" err="1" smtClean="0"/>
              <a:t>traume</a:t>
            </a:r>
            <a:r>
              <a:rPr lang="hr-HR" sz="2200" dirty="0" smtClean="0"/>
              <a:t> glave, cerebrovaskularna bolest</a:t>
            </a:r>
            <a:r>
              <a:rPr lang="en-US" sz="2200" dirty="0" smtClean="0"/>
              <a:t>)</a:t>
            </a:r>
          </a:p>
          <a:p>
            <a:pPr lvl="2">
              <a:buNone/>
            </a:pPr>
            <a:endParaRPr lang="hr-HR" sz="1000" dirty="0" smtClean="0"/>
          </a:p>
          <a:p>
            <a:pPr lvl="1"/>
            <a:r>
              <a:rPr lang="hr-HR" sz="2600" b="1" dirty="0" smtClean="0"/>
              <a:t>bračni sukobi</a:t>
            </a:r>
            <a:r>
              <a:rPr lang="en-US" sz="2600" b="1" dirty="0" smtClean="0"/>
              <a:t> </a:t>
            </a:r>
            <a:r>
              <a:rPr lang="en-US" sz="2600" dirty="0" smtClean="0">
                <a:sym typeface="Symbol"/>
              </a:rPr>
              <a:t> </a:t>
            </a:r>
            <a:r>
              <a:rPr lang="hr-HR" sz="2600" dirty="0" smtClean="0"/>
              <a:t>25x veći rizik</a:t>
            </a:r>
            <a:r>
              <a:rPr lang="en-US" sz="2600" dirty="0" smtClean="0"/>
              <a:t> </a:t>
            </a:r>
            <a:r>
              <a:rPr lang="en-US" sz="2200" i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sz="2200" i="1" dirty="0" err="1" smtClean="0">
                <a:solidFill>
                  <a:schemeClr val="accent6">
                    <a:lumMod val="75000"/>
                  </a:schemeClr>
                </a:solidFill>
              </a:rPr>
              <a:t>Weissman</a:t>
            </a:r>
            <a:r>
              <a:rPr lang="en-US" sz="2200" i="1" dirty="0" smtClean="0">
                <a:solidFill>
                  <a:schemeClr val="accent6">
                    <a:lumMod val="75000"/>
                  </a:schemeClr>
                </a:solidFill>
              </a:rPr>
              <a:t>, 1987) </a:t>
            </a:r>
            <a:endParaRPr lang="en-US" sz="2600" dirty="0" smtClean="0"/>
          </a:p>
          <a:p>
            <a:pPr lvl="1">
              <a:buFont typeface="Arial" pitchFamily="34" charset="0"/>
              <a:buChar char="•"/>
            </a:pPr>
            <a:r>
              <a:rPr lang="en-US" sz="2600" dirty="0" err="1" smtClean="0"/>
              <a:t>prijedlog</a:t>
            </a:r>
            <a:r>
              <a:rPr lang="en-US" sz="2600" dirty="0" smtClean="0"/>
              <a:t> </a:t>
            </a:r>
            <a:r>
              <a:rPr lang="en-US" sz="2600" dirty="0" err="1" smtClean="0"/>
              <a:t>za</a:t>
            </a:r>
            <a:r>
              <a:rPr lang="en-US" sz="2600" dirty="0" smtClean="0"/>
              <a:t> </a:t>
            </a:r>
            <a:r>
              <a:rPr lang="en-US" sz="2600" dirty="0" err="1" smtClean="0"/>
              <a:t>partnersku</a:t>
            </a:r>
            <a:r>
              <a:rPr lang="en-US" sz="2600" dirty="0" smtClean="0"/>
              <a:t> </a:t>
            </a:r>
            <a:r>
              <a:rPr lang="en-US" sz="2600" dirty="0" err="1" smtClean="0"/>
              <a:t>terapiju</a:t>
            </a:r>
            <a:r>
              <a:rPr lang="en-US" sz="2600" dirty="0" smtClean="0"/>
              <a:t> </a:t>
            </a:r>
            <a:r>
              <a:rPr lang="en-US" sz="2600" dirty="0" err="1" smtClean="0"/>
              <a:t>zbog</a:t>
            </a:r>
            <a:r>
              <a:rPr lang="en-US" sz="2600" dirty="0" smtClean="0"/>
              <a:t> </a:t>
            </a:r>
            <a:r>
              <a:rPr lang="en-US" sz="2600" dirty="0" err="1" smtClean="0"/>
              <a:t>velike</a:t>
            </a:r>
            <a:r>
              <a:rPr lang="en-US" sz="2600" dirty="0" smtClean="0"/>
              <a:t> </a:t>
            </a:r>
            <a:r>
              <a:rPr lang="en-US" sz="2600" dirty="0" err="1" smtClean="0"/>
              <a:t>podudarnosti</a:t>
            </a:r>
            <a:r>
              <a:rPr lang="en-US" sz="2600" dirty="0" smtClean="0"/>
              <a:t> </a:t>
            </a:r>
            <a:r>
              <a:rPr lang="en-US" sz="2600" dirty="0" err="1" smtClean="0"/>
              <a:t>depresije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/>
              <a:t>bračnih</a:t>
            </a:r>
            <a:r>
              <a:rPr lang="en-US" sz="2600" dirty="0" smtClean="0"/>
              <a:t> /</a:t>
            </a:r>
            <a:r>
              <a:rPr lang="en-US" sz="2600" dirty="0" err="1" smtClean="0"/>
              <a:t>partnerskih</a:t>
            </a:r>
            <a:r>
              <a:rPr lang="en-US" sz="2600" dirty="0" smtClean="0"/>
              <a:t> </a:t>
            </a:r>
            <a:r>
              <a:rPr lang="en-US" sz="2600" dirty="0" err="1" smtClean="0"/>
              <a:t>sukoba</a:t>
            </a:r>
            <a:r>
              <a:rPr lang="en-US" sz="2600" dirty="0" smtClean="0"/>
              <a:t> (</a:t>
            </a:r>
            <a:r>
              <a:rPr lang="en-US" sz="2600" dirty="0" err="1" smtClean="0"/>
              <a:t>sukobi</a:t>
            </a:r>
            <a:r>
              <a:rPr lang="en-US" sz="2600" dirty="0" smtClean="0"/>
              <a:t> </a:t>
            </a:r>
            <a:r>
              <a:rPr lang="en-US" sz="2600" dirty="0" err="1" smtClean="0"/>
              <a:t>kao</a:t>
            </a:r>
            <a:r>
              <a:rPr lang="en-US" sz="2600" dirty="0" smtClean="0"/>
              <a:t> </a:t>
            </a:r>
            <a:r>
              <a:rPr lang="en-US" sz="2600" dirty="0" err="1" smtClean="0"/>
              <a:t>uzrok</a:t>
            </a:r>
            <a:r>
              <a:rPr lang="en-US" sz="2600" dirty="0" smtClean="0"/>
              <a:t> </a:t>
            </a:r>
            <a:r>
              <a:rPr lang="en-US" sz="2600" dirty="0" err="1" smtClean="0"/>
              <a:t>ili</a:t>
            </a:r>
            <a:r>
              <a:rPr lang="en-US" sz="2600" dirty="0" smtClean="0"/>
              <a:t> </a:t>
            </a:r>
            <a:r>
              <a:rPr lang="en-US" sz="2600" dirty="0" err="1" smtClean="0"/>
              <a:t>posljedica</a:t>
            </a:r>
            <a:r>
              <a:rPr lang="en-US" sz="2600" dirty="0" smtClean="0"/>
              <a:t>)</a:t>
            </a:r>
            <a:endParaRPr lang="hr-HR" sz="2600" dirty="0" smtClean="0"/>
          </a:p>
          <a:p>
            <a:endParaRPr lang="hr-HR" sz="2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Rizični</a:t>
            </a:r>
            <a:r>
              <a:rPr lang="en-US" dirty="0" smtClean="0"/>
              <a:t> </a:t>
            </a:r>
            <a:r>
              <a:rPr lang="en-US" dirty="0" err="1" smtClean="0"/>
              <a:t>faktori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samoubojstvo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sz="3100" dirty="0" smtClean="0"/>
              <a:t>Ž više pokušaja, M više izvršenih pokušaja</a:t>
            </a:r>
          </a:p>
          <a:p>
            <a:r>
              <a:rPr lang="hr-HR" sz="3100" dirty="0" smtClean="0"/>
              <a:t>M biraju smrtonosnije metode samoubojstva</a:t>
            </a:r>
            <a:r>
              <a:rPr lang="en-US" sz="3100" dirty="0" smtClean="0"/>
              <a:t> (</a:t>
            </a:r>
            <a:r>
              <a:rPr lang="en-US" sz="3100" dirty="0" err="1" smtClean="0"/>
              <a:t>oružje</a:t>
            </a:r>
            <a:r>
              <a:rPr lang="en-US" sz="3100" dirty="0" smtClean="0"/>
              <a:t> </a:t>
            </a:r>
            <a:r>
              <a:rPr lang="en-US" sz="3100" dirty="0" err="1" smtClean="0"/>
              <a:t>i</a:t>
            </a:r>
            <a:r>
              <a:rPr lang="en-US" sz="3100" dirty="0" smtClean="0"/>
              <a:t> </a:t>
            </a:r>
            <a:r>
              <a:rPr lang="en-US" sz="3100" dirty="0" err="1" smtClean="0"/>
              <a:t>vješanje</a:t>
            </a:r>
            <a:r>
              <a:rPr lang="en-US" sz="3100" dirty="0" smtClean="0"/>
              <a:t> u </a:t>
            </a:r>
            <a:r>
              <a:rPr lang="en-US" sz="3100" dirty="0" err="1" smtClean="0"/>
              <a:t>odnosu</a:t>
            </a:r>
            <a:r>
              <a:rPr lang="en-US" sz="3100" dirty="0" smtClean="0"/>
              <a:t> </a:t>
            </a:r>
            <a:r>
              <a:rPr lang="en-US" sz="3100" dirty="0" err="1" smtClean="0"/>
              <a:t>na</a:t>
            </a:r>
            <a:r>
              <a:rPr lang="en-US" sz="3100" dirty="0" smtClean="0"/>
              <a:t> </a:t>
            </a:r>
            <a:r>
              <a:rPr lang="en-US" sz="3100" dirty="0" err="1" smtClean="0"/>
              <a:t>predoziranje</a:t>
            </a:r>
            <a:r>
              <a:rPr lang="en-US" sz="3100" dirty="0" smtClean="0"/>
              <a:t> </a:t>
            </a:r>
            <a:r>
              <a:rPr lang="en-US" sz="3100" dirty="0" err="1" smtClean="0"/>
              <a:t>lijekovima</a:t>
            </a:r>
            <a:r>
              <a:rPr lang="en-US" sz="3100" dirty="0" smtClean="0"/>
              <a:t> </a:t>
            </a:r>
            <a:r>
              <a:rPr lang="en-US" sz="3100" dirty="0" err="1" smtClean="0"/>
              <a:t>i</a:t>
            </a:r>
            <a:r>
              <a:rPr lang="en-US" sz="3100" dirty="0" smtClean="0"/>
              <a:t> </a:t>
            </a:r>
            <a:r>
              <a:rPr lang="en-US" sz="3100" dirty="0" err="1" smtClean="0"/>
              <a:t>rezanje</a:t>
            </a:r>
            <a:r>
              <a:rPr lang="en-US" sz="3100" dirty="0" smtClean="0"/>
              <a:t> </a:t>
            </a:r>
            <a:r>
              <a:rPr lang="en-US" sz="3100" dirty="0" err="1" smtClean="0"/>
              <a:t>žila</a:t>
            </a:r>
            <a:r>
              <a:rPr lang="en-US" sz="3100" dirty="0" smtClean="0"/>
              <a:t>)</a:t>
            </a:r>
            <a:endParaRPr lang="hr-HR" sz="3100" dirty="0" smtClean="0"/>
          </a:p>
          <a:p>
            <a:endParaRPr lang="hr-HR" sz="3100" dirty="0" smtClean="0"/>
          </a:p>
          <a:p>
            <a:r>
              <a:rPr lang="en-US" sz="3100" b="1" i="1" u="sng" dirty="0" smtClean="0"/>
              <a:t>n</a:t>
            </a:r>
            <a:r>
              <a:rPr lang="hr-HR" sz="3100" b="1" i="1" u="sng" dirty="0" smtClean="0"/>
              <a:t>ajveći rizik</a:t>
            </a:r>
            <a:r>
              <a:rPr lang="hr-HR" sz="3100" dirty="0" smtClean="0"/>
              <a:t>: rastavljeni, razvedeni, neda</a:t>
            </a:r>
            <a:r>
              <a:rPr lang="en-US" sz="3100" dirty="0" err="1" smtClean="0"/>
              <a:t>vna</a:t>
            </a:r>
            <a:r>
              <a:rPr lang="en-US" sz="3100" dirty="0" smtClean="0"/>
              <a:t> </a:t>
            </a:r>
            <a:r>
              <a:rPr lang="en-US" sz="3100" dirty="0" err="1" smtClean="0"/>
              <a:t>smrt</a:t>
            </a:r>
            <a:r>
              <a:rPr lang="en-US" sz="3100" dirty="0" smtClean="0"/>
              <a:t> </a:t>
            </a:r>
            <a:r>
              <a:rPr lang="hr-HR" sz="3100" dirty="0" smtClean="0"/>
              <a:t>partner</a:t>
            </a:r>
            <a:r>
              <a:rPr lang="en-US" sz="3100" dirty="0" smtClean="0"/>
              <a:t>a, </a:t>
            </a:r>
            <a:r>
              <a:rPr lang="en-US" sz="3100" dirty="0" err="1" smtClean="0"/>
              <a:t>samci</a:t>
            </a:r>
            <a:r>
              <a:rPr lang="en-US" sz="3100" dirty="0" smtClean="0"/>
              <a:t> u </a:t>
            </a:r>
            <a:r>
              <a:rPr lang="en-US" sz="3100" dirty="0" err="1" smtClean="0"/>
              <a:t>urbanom</a:t>
            </a:r>
            <a:r>
              <a:rPr lang="en-US" sz="3100" dirty="0" smtClean="0"/>
              <a:t> </a:t>
            </a:r>
            <a:r>
              <a:rPr lang="en-US" sz="3100" dirty="0" err="1" smtClean="0"/>
              <a:t>okruženju</a:t>
            </a:r>
            <a:endParaRPr lang="hr-HR" sz="3100" dirty="0" smtClean="0"/>
          </a:p>
          <a:p>
            <a:r>
              <a:rPr lang="en-US" sz="3100" b="1" i="1" u="sng" dirty="0" smtClean="0"/>
              <a:t>n</a:t>
            </a:r>
            <a:r>
              <a:rPr lang="hr-HR" sz="3100" b="1" i="1" u="sng" dirty="0" smtClean="0"/>
              <a:t>ajmanji rizik</a:t>
            </a:r>
            <a:r>
              <a:rPr lang="hr-HR" sz="3100" dirty="0" smtClean="0"/>
              <a:t>: samci, oženjeni</a:t>
            </a:r>
            <a:r>
              <a:rPr lang="en-US" sz="3100" dirty="0" smtClean="0"/>
              <a:t>, </a:t>
            </a:r>
            <a:r>
              <a:rPr lang="en-US" sz="3100" dirty="0" err="1" smtClean="0"/>
              <a:t>život</a:t>
            </a:r>
            <a:r>
              <a:rPr lang="en-US" sz="3100" dirty="0" smtClean="0"/>
              <a:t> u </a:t>
            </a:r>
            <a:r>
              <a:rPr lang="en-US" sz="3100" dirty="0" err="1" smtClean="0"/>
              <a:t>zajednici</a:t>
            </a:r>
            <a:r>
              <a:rPr lang="en-US" sz="3100" dirty="0" smtClean="0"/>
              <a:t> u </a:t>
            </a:r>
            <a:r>
              <a:rPr lang="en-US" sz="3100" dirty="0" err="1" smtClean="0"/>
              <a:t>ruralnom</a:t>
            </a:r>
            <a:r>
              <a:rPr lang="en-US" sz="3100" dirty="0" smtClean="0"/>
              <a:t> </a:t>
            </a:r>
            <a:r>
              <a:rPr lang="en-US" sz="3100" dirty="0" err="1" smtClean="0"/>
              <a:t>okruženju</a:t>
            </a:r>
            <a:endParaRPr lang="hr-HR" sz="3100" dirty="0" smtClean="0"/>
          </a:p>
          <a:p>
            <a:endParaRPr lang="hr-HR" sz="3100" dirty="0" smtClean="0"/>
          </a:p>
          <a:p>
            <a:r>
              <a:rPr lang="en-US" sz="3100" b="1" i="1" u="sng" dirty="0" smtClean="0"/>
              <a:t>d</a:t>
            </a:r>
            <a:r>
              <a:rPr lang="hr-HR" sz="3100" b="1" i="1" u="sng" dirty="0" smtClean="0"/>
              <a:t>rugi rizični faktori</a:t>
            </a:r>
            <a:r>
              <a:rPr lang="hr-HR" sz="3100" dirty="0" smtClean="0"/>
              <a:t>:</a:t>
            </a:r>
          </a:p>
          <a:p>
            <a:pPr lvl="1"/>
            <a:r>
              <a:rPr lang="en-US" dirty="0" smtClean="0"/>
              <a:t>p</a:t>
            </a:r>
            <a:r>
              <a:rPr lang="hr-HR" dirty="0" smtClean="0"/>
              <a:t>ovijest samoubojstva, alkoholizma,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    </a:t>
            </a:r>
            <a:r>
              <a:rPr lang="hr-HR" dirty="0" smtClean="0"/>
              <a:t> depresije</a:t>
            </a:r>
            <a:r>
              <a:rPr lang="en-US" dirty="0" smtClean="0"/>
              <a:t> u </a:t>
            </a:r>
            <a:r>
              <a:rPr lang="en-US" dirty="0" err="1" smtClean="0"/>
              <a:t>obiteljskoj</a:t>
            </a:r>
            <a:r>
              <a:rPr lang="en-US" dirty="0" smtClean="0"/>
              <a:t> </a:t>
            </a:r>
            <a:r>
              <a:rPr lang="en-US" dirty="0" err="1" smtClean="0"/>
              <a:t>anamnezi</a:t>
            </a:r>
            <a:endParaRPr lang="hr-HR" dirty="0" smtClean="0"/>
          </a:p>
          <a:p>
            <a:pPr lvl="1"/>
            <a:r>
              <a:rPr lang="en-US" dirty="0" smtClean="0"/>
              <a:t>d</a:t>
            </a:r>
            <a:r>
              <a:rPr lang="hr-HR" dirty="0" smtClean="0"/>
              <a:t>oživljaj </a:t>
            </a:r>
            <a:r>
              <a:rPr lang="en-US" dirty="0" err="1" smtClean="0"/>
              <a:t>nedostatne</a:t>
            </a:r>
            <a:r>
              <a:rPr lang="hr-HR" dirty="0" smtClean="0"/>
              <a:t> socijalne podrške</a:t>
            </a:r>
          </a:p>
          <a:p>
            <a:pPr lvl="1"/>
            <a:r>
              <a:rPr lang="en-US" dirty="0" err="1" smtClean="0"/>
              <a:t>osobna</a:t>
            </a:r>
            <a:r>
              <a:rPr lang="en-US" dirty="0" smtClean="0"/>
              <a:t> p</a:t>
            </a:r>
            <a:r>
              <a:rPr lang="hr-HR" dirty="0" smtClean="0"/>
              <a:t>ovijest samoozljeđivanja</a:t>
            </a:r>
          </a:p>
          <a:p>
            <a:pPr lvl="1"/>
            <a:r>
              <a:rPr lang="en-US" dirty="0" err="1" smtClean="0"/>
              <a:t>malo</a:t>
            </a:r>
            <a:r>
              <a:rPr lang="en-US" dirty="0" smtClean="0"/>
              <a:t> </a:t>
            </a:r>
            <a:r>
              <a:rPr lang="hr-HR" dirty="0" smtClean="0"/>
              <a:t>socijaln</a:t>
            </a:r>
            <a:r>
              <a:rPr lang="en-US" dirty="0" err="1" smtClean="0"/>
              <a:t>ih</a:t>
            </a:r>
            <a:r>
              <a:rPr lang="hr-HR" dirty="0" smtClean="0"/>
              <a:t> vez</a:t>
            </a:r>
            <a:r>
              <a:rPr lang="en-US" dirty="0" smtClean="0"/>
              <a:t>a</a:t>
            </a:r>
            <a:endParaRPr lang="hr-HR" dirty="0" smtClean="0"/>
          </a:p>
          <a:p>
            <a:pPr lvl="1"/>
            <a:r>
              <a:rPr lang="en-US" dirty="0" smtClean="0"/>
              <a:t>p</a:t>
            </a:r>
            <a:r>
              <a:rPr lang="hr-HR" dirty="0" smtClean="0"/>
              <a:t>ercepcija sebe kao tereta drugima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6" name="Picture 5" descr="indeksira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4018826"/>
            <a:ext cx="3635896" cy="28391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Diferencijalna</a:t>
            </a:r>
            <a:r>
              <a:rPr lang="en-US" dirty="0" smtClean="0"/>
              <a:t> </a:t>
            </a:r>
            <a:r>
              <a:rPr lang="en-US" dirty="0" err="1" smtClean="0"/>
              <a:t>dijagnoza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616624"/>
          </a:xfrm>
        </p:spPr>
        <p:txBody>
          <a:bodyPr>
            <a:normAutofit lnSpcReduction="10000"/>
          </a:bodyPr>
          <a:lstStyle/>
          <a:p>
            <a:r>
              <a:rPr lang="en-US" sz="1950" dirty="0" smtClean="0"/>
              <a:t>BAP I </a:t>
            </a:r>
            <a:r>
              <a:rPr lang="en-US" sz="1950" dirty="0" err="1" smtClean="0"/>
              <a:t>i</a:t>
            </a:r>
            <a:r>
              <a:rPr lang="en-US" sz="1950" dirty="0" smtClean="0"/>
              <a:t> II – </a:t>
            </a:r>
            <a:r>
              <a:rPr lang="hr-HR" sz="1950" dirty="0" smtClean="0"/>
              <a:t>prisutnost najmanje jedne manične epizode u prošlosti i obično jedne ili više depresivnih epizoda</a:t>
            </a:r>
            <a:endParaRPr lang="en-US" sz="1950" dirty="0" smtClean="0"/>
          </a:p>
          <a:p>
            <a:endParaRPr lang="hr-HR" sz="900" dirty="0" smtClean="0"/>
          </a:p>
          <a:p>
            <a:r>
              <a:rPr lang="en-US" sz="1950" dirty="0" smtClean="0"/>
              <a:t>p</a:t>
            </a:r>
            <a:r>
              <a:rPr lang="hr-HR" sz="1950" dirty="0" smtClean="0"/>
              <a:t>oremećaj raspoloženja zbog drugog zdravstvenog stanja</a:t>
            </a:r>
            <a:endParaRPr lang="en-US" sz="1950" dirty="0" smtClean="0"/>
          </a:p>
          <a:p>
            <a:endParaRPr lang="hr-HR" sz="900" dirty="0" smtClean="0"/>
          </a:p>
          <a:p>
            <a:r>
              <a:rPr lang="en-US" sz="1950" dirty="0" smtClean="0"/>
              <a:t>p</a:t>
            </a:r>
            <a:r>
              <a:rPr lang="hr-HR" sz="1950" dirty="0" smtClean="0"/>
              <a:t>oremećaj raspoloženja prouzročen psihoaktivnom tvari</a:t>
            </a:r>
            <a:endParaRPr lang="en-US" sz="1950" dirty="0" smtClean="0"/>
          </a:p>
          <a:p>
            <a:endParaRPr lang="hr-HR" sz="900" dirty="0" smtClean="0"/>
          </a:p>
          <a:p>
            <a:r>
              <a:rPr lang="hr-HR" sz="1950" dirty="0" smtClean="0"/>
              <a:t>ADHD</a:t>
            </a:r>
            <a:r>
              <a:rPr lang="en-US" sz="1950" dirty="0" smtClean="0"/>
              <a:t> – </a:t>
            </a:r>
            <a:r>
              <a:rPr lang="hr-HR" sz="1950" dirty="0" smtClean="0"/>
              <a:t>slaba pažnja i iritabilnost</a:t>
            </a:r>
            <a:endParaRPr lang="en-US" sz="1950" dirty="0" smtClean="0"/>
          </a:p>
          <a:p>
            <a:endParaRPr lang="hr-HR" sz="900" dirty="0" smtClean="0"/>
          </a:p>
          <a:p>
            <a:r>
              <a:rPr lang="en-US" sz="1950" dirty="0" smtClean="0"/>
              <a:t>p</a:t>
            </a:r>
            <a:r>
              <a:rPr lang="hr-HR" sz="1900" dirty="0" smtClean="0"/>
              <a:t>oremećaj</a:t>
            </a:r>
            <a:r>
              <a:rPr lang="hr-HR" sz="1950" dirty="0" smtClean="0"/>
              <a:t> prilagodbe s depresivnim raspoloženjem</a:t>
            </a:r>
            <a:endParaRPr lang="en-US" sz="1950" dirty="0" smtClean="0"/>
          </a:p>
          <a:p>
            <a:endParaRPr lang="hr-HR" sz="900" dirty="0" smtClean="0"/>
          </a:p>
          <a:p>
            <a:r>
              <a:rPr lang="en-US" sz="1950" dirty="0" smtClean="0"/>
              <a:t>s</a:t>
            </a:r>
            <a:r>
              <a:rPr lang="hr-HR" sz="1950" dirty="0" smtClean="0"/>
              <a:t>hizoafektivni poremećaj</a:t>
            </a:r>
            <a:r>
              <a:rPr lang="en-US" sz="1950" dirty="0" smtClean="0"/>
              <a:t> (</a:t>
            </a:r>
            <a:r>
              <a:rPr lang="en-US" sz="1950" dirty="0" err="1" smtClean="0"/>
              <a:t>halucinacije</a:t>
            </a:r>
            <a:r>
              <a:rPr lang="en-US" sz="1950" dirty="0" smtClean="0"/>
              <a:t> </a:t>
            </a:r>
            <a:r>
              <a:rPr lang="en-US" sz="1950" dirty="0" err="1" smtClean="0"/>
              <a:t>i</a:t>
            </a:r>
            <a:r>
              <a:rPr lang="en-US" sz="1950" dirty="0" smtClean="0"/>
              <a:t> </a:t>
            </a:r>
            <a:r>
              <a:rPr lang="en-US" sz="1950" dirty="0" err="1" smtClean="0"/>
              <a:t>sumanutosti</a:t>
            </a:r>
            <a:r>
              <a:rPr lang="en-US" sz="1950" dirty="0" smtClean="0"/>
              <a:t>)</a:t>
            </a:r>
          </a:p>
          <a:p>
            <a:endParaRPr lang="hr-HR" sz="900" dirty="0" smtClean="0"/>
          </a:p>
          <a:p>
            <a:r>
              <a:rPr lang="hr-HR" sz="1950" dirty="0" smtClean="0"/>
              <a:t>normalna tuga</a:t>
            </a:r>
            <a:r>
              <a:rPr lang="en-US" sz="1950" dirty="0" smtClean="0"/>
              <a:t> </a:t>
            </a:r>
            <a:r>
              <a:rPr lang="en-US" sz="1950" dirty="0" err="1" smtClean="0"/>
              <a:t>i</a:t>
            </a:r>
            <a:r>
              <a:rPr lang="en-US" sz="1950" dirty="0" smtClean="0"/>
              <a:t> </a:t>
            </a:r>
            <a:r>
              <a:rPr lang="en-US" sz="1950" dirty="0" err="1" smtClean="0"/>
              <a:t>žalovanje</a:t>
            </a:r>
            <a:r>
              <a:rPr lang="en-US" sz="1950" dirty="0" smtClean="0"/>
              <a:t> </a:t>
            </a:r>
            <a:r>
              <a:rPr lang="en-US" sz="1950" dirty="0" err="1" smtClean="0"/>
              <a:t>zbog</a:t>
            </a:r>
            <a:r>
              <a:rPr lang="en-US" sz="1950" dirty="0" smtClean="0"/>
              <a:t> </a:t>
            </a:r>
            <a:r>
              <a:rPr lang="en-US" sz="1950" dirty="0" err="1" smtClean="0"/>
              <a:t>gubitka</a:t>
            </a:r>
            <a:endParaRPr lang="hr-HR" sz="1950" dirty="0" smtClean="0"/>
          </a:p>
          <a:p>
            <a:pPr lvl="1"/>
            <a:r>
              <a:rPr lang="hr-HR" sz="1700" dirty="0" smtClean="0"/>
              <a:t>50% djece i adolescenata i 20% odraslih izvještava o nekim simptomima depresije (tijekom 6 mj)</a:t>
            </a:r>
            <a:endParaRPr lang="en-US" sz="1700" dirty="0" smtClean="0"/>
          </a:p>
          <a:p>
            <a:endParaRPr lang="en-US" sz="900" dirty="0" smtClean="0"/>
          </a:p>
          <a:p>
            <a:r>
              <a:rPr lang="en-US" sz="1950" dirty="0" err="1" smtClean="0"/>
              <a:t>distimija</a:t>
            </a:r>
            <a:r>
              <a:rPr lang="en-US" sz="1950" dirty="0" smtClean="0"/>
              <a:t> – </a:t>
            </a:r>
            <a:r>
              <a:rPr lang="hr-HR" sz="1950" dirty="0" smtClean="0"/>
              <a:t>blaži oblik depresije, sa simptomima </a:t>
            </a:r>
            <a:r>
              <a:rPr lang="en-US" sz="1950" dirty="0" err="1" smtClean="0"/>
              <a:t>kroz</a:t>
            </a:r>
            <a:r>
              <a:rPr lang="en-US" sz="1950" dirty="0" smtClean="0"/>
              <a:t> </a:t>
            </a:r>
            <a:r>
              <a:rPr lang="en-US" sz="1950" dirty="0" err="1" smtClean="0"/>
              <a:t>većinu</a:t>
            </a:r>
            <a:r>
              <a:rPr lang="en-US" sz="1950" dirty="0" smtClean="0"/>
              <a:t> </a:t>
            </a:r>
            <a:r>
              <a:rPr lang="hr-HR" sz="1950" dirty="0" smtClean="0"/>
              <a:t>dana </a:t>
            </a:r>
            <a:r>
              <a:rPr lang="en-US" sz="1950" dirty="0" err="1" smtClean="0"/>
              <a:t>tijekom</a:t>
            </a:r>
            <a:r>
              <a:rPr lang="en-US" sz="1950" dirty="0" smtClean="0"/>
              <a:t> </a:t>
            </a:r>
            <a:r>
              <a:rPr lang="hr-HR" sz="1950" dirty="0" smtClean="0"/>
              <a:t>najmanje dvogodišnj</a:t>
            </a:r>
            <a:r>
              <a:rPr lang="en-US" sz="1950" dirty="0" err="1" smtClean="0"/>
              <a:t>eg</a:t>
            </a:r>
            <a:r>
              <a:rPr lang="hr-HR" sz="1950" dirty="0" smtClean="0"/>
              <a:t> </a:t>
            </a:r>
            <a:r>
              <a:rPr lang="en-US" sz="1950" dirty="0" err="1" smtClean="0"/>
              <a:t>razdoblja</a:t>
            </a:r>
            <a:endParaRPr lang="en-US" sz="1950" dirty="0" smtClean="0"/>
          </a:p>
          <a:p>
            <a:endParaRPr lang="en-US" sz="900" dirty="0" smtClean="0"/>
          </a:p>
          <a:p>
            <a:r>
              <a:rPr lang="en-US" sz="1950" dirty="0" err="1" smtClean="0"/>
              <a:t>ciklotimija – </a:t>
            </a:r>
            <a:r>
              <a:rPr lang="hr-HR" sz="1950" dirty="0" err="1" smtClean="0"/>
              <a:t>prisutnost čestih, ali slabije </a:t>
            </a:r>
            <a:r>
              <a:rPr lang="hr-HR" sz="1950" dirty="0" smtClean="0"/>
              <a:t>izraženih simptoma hipomanije i depresije</a:t>
            </a:r>
            <a:endParaRPr lang="en-US" sz="1950" dirty="0" smtClean="0"/>
          </a:p>
          <a:p>
            <a:endParaRPr lang="en-U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908720"/>
            <a:ext cx="813690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36104"/>
          </a:xfrm>
        </p:spPr>
        <p:txBody>
          <a:bodyPr>
            <a:normAutofit/>
          </a:bodyPr>
          <a:lstStyle/>
          <a:p>
            <a:r>
              <a:rPr lang="en-US" dirty="0" err="1" smtClean="0"/>
              <a:t>Bihevioralni</a:t>
            </a:r>
            <a:r>
              <a:rPr lang="en-US" dirty="0" smtClean="0"/>
              <a:t> </a:t>
            </a:r>
            <a:r>
              <a:rPr lang="en-US" dirty="0" err="1" smtClean="0"/>
              <a:t>faktori</a:t>
            </a:r>
            <a:r>
              <a:rPr lang="en-US" dirty="0" smtClean="0"/>
              <a:t> u </a:t>
            </a:r>
            <a:r>
              <a:rPr lang="en-US" dirty="0" err="1" smtClean="0"/>
              <a:t>nastanku</a:t>
            </a:r>
            <a:r>
              <a:rPr lang="en-US" dirty="0" smtClean="0"/>
              <a:t> </a:t>
            </a:r>
            <a:r>
              <a:rPr lang="en-US" dirty="0" err="1" smtClean="0"/>
              <a:t>depresije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00" dirty="0" smtClean="0">
                <a:solidFill>
                  <a:schemeClr val="bg1"/>
                </a:solidFill>
              </a:rPr>
              <a:t>		        </a:t>
            </a:r>
            <a:r>
              <a:rPr lang="hr-HR" sz="1800" b="1" i="1" u="sng" dirty="0" smtClean="0">
                <a:solidFill>
                  <a:schemeClr val="bg1"/>
                </a:solidFill>
              </a:rPr>
              <a:t>Promjene u ponašanju dovode do promjena u osjećajima</a:t>
            </a:r>
            <a:r>
              <a:rPr lang="en-US" sz="1800" b="1" i="1" u="sng" dirty="0" smtClean="0">
                <a:solidFill>
                  <a:schemeClr val="bg1"/>
                </a:solidFill>
              </a:rPr>
              <a:t>! </a:t>
            </a:r>
          </a:p>
          <a:p>
            <a:pPr>
              <a:buNone/>
            </a:pPr>
            <a:endParaRPr lang="en-US" sz="800" dirty="0" smtClean="0"/>
          </a:p>
          <a:p>
            <a:pPr>
              <a:buNone/>
            </a:pPr>
            <a:endParaRPr lang="en-US" sz="800" dirty="0" smtClean="0"/>
          </a:p>
          <a:p>
            <a:r>
              <a:rPr lang="hr-HR" sz="1800" dirty="0" smtClean="0"/>
              <a:t>depresija kao teškoća dobivanja potkrepljenja ili nepovezivanje potkrepljenja i ponašanja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često</a:t>
            </a:r>
            <a:r>
              <a:rPr lang="en-US" sz="1800" dirty="0" smtClean="0"/>
              <a:t> je </a:t>
            </a:r>
            <a:r>
              <a:rPr lang="en-US" sz="1800" dirty="0" err="1" smtClean="0"/>
              <a:t>rezultat</a:t>
            </a:r>
            <a:r>
              <a:rPr lang="en-US" sz="1800" dirty="0" smtClean="0"/>
              <a:t> </a:t>
            </a:r>
            <a:r>
              <a:rPr lang="en-US" sz="1800" dirty="0" err="1" smtClean="0"/>
              <a:t>pasivnog</a:t>
            </a:r>
            <a:r>
              <a:rPr lang="en-US" sz="1800" dirty="0" smtClean="0"/>
              <a:t>, </a:t>
            </a:r>
            <a:r>
              <a:rPr lang="en-US" sz="1800" dirty="0" err="1" smtClean="0"/>
              <a:t>ponavljajućeg</a:t>
            </a:r>
            <a:r>
              <a:rPr lang="en-US" sz="1800" dirty="0" smtClean="0"/>
              <a:t> </a:t>
            </a:r>
            <a:r>
              <a:rPr lang="en-US" sz="1800" dirty="0" err="1" smtClean="0"/>
              <a:t>nekorisnog</a:t>
            </a:r>
            <a:r>
              <a:rPr lang="en-US" sz="1800" dirty="0" smtClean="0"/>
              <a:t> </a:t>
            </a:r>
            <a:r>
              <a:rPr lang="en-US" sz="1800" dirty="0" err="1" smtClean="0"/>
              <a:t>ponašanja</a:t>
            </a:r>
            <a:endParaRPr lang="en-US" sz="1800" dirty="0" smtClean="0"/>
          </a:p>
          <a:p>
            <a:pPr>
              <a:buNone/>
            </a:pPr>
            <a:endParaRPr lang="en-US" sz="800" dirty="0" smtClean="0"/>
          </a:p>
          <a:p>
            <a:endParaRPr lang="en-US" sz="2000" b="1" i="1" cap="all" dirty="0" smtClean="0">
              <a:solidFill>
                <a:srgbClr val="0070C0"/>
              </a:solidFill>
            </a:endParaRPr>
          </a:p>
          <a:p>
            <a:r>
              <a:rPr lang="en-US" sz="2000" b="1" i="1" cap="all" dirty="0" smtClean="0">
                <a:solidFill>
                  <a:srgbClr val="0070C0"/>
                </a:solidFill>
              </a:rPr>
              <a:t>m</a:t>
            </a:r>
            <a:r>
              <a:rPr lang="hr-HR" sz="2000" b="1" i="1" cap="all" dirty="0" smtClean="0">
                <a:solidFill>
                  <a:srgbClr val="0070C0"/>
                </a:solidFill>
              </a:rPr>
              <a:t>odel bihevioralne aktivacije</a:t>
            </a:r>
          </a:p>
          <a:p>
            <a:pPr lvl="1"/>
            <a:r>
              <a:rPr lang="hr-HR" sz="1700" dirty="0" smtClean="0"/>
              <a:t>naglašava funkcionalnu analizu ponašanja</a:t>
            </a:r>
            <a:r>
              <a:rPr lang="en-US" sz="1700" dirty="0" smtClean="0"/>
              <a:t> </a:t>
            </a:r>
            <a:r>
              <a:rPr lang="en-US" sz="1700" dirty="0" smtClean="0">
                <a:sym typeface="Symbol"/>
              </a:rPr>
              <a:t> š</a:t>
            </a:r>
            <a:r>
              <a:rPr lang="hr-HR" sz="1700" dirty="0" smtClean="0"/>
              <a:t>to potkrepljuje depresivno ponašanje?</a:t>
            </a:r>
            <a:endParaRPr lang="en-US" sz="1700" dirty="0" smtClean="0"/>
          </a:p>
          <a:p>
            <a:pPr lvl="1"/>
            <a:r>
              <a:rPr lang="en-US" sz="1700" dirty="0" err="1" smtClean="0"/>
              <a:t>naglašava</a:t>
            </a:r>
            <a:r>
              <a:rPr lang="en-US" sz="1700" dirty="0" smtClean="0"/>
              <a:t> </a:t>
            </a:r>
            <a:r>
              <a:rPr lang="en-US" sz="1700" dirty="0" err="1" smtClean="0"/>
              <a:t>predvidljivost</a:t>
            </a:r>
            <a:r>
              <a:rPr lang="en-US" sz="1700" dirty="0" smtClean="0"/>
              <a:t> </a:t>
            </a:r>
            <a:r>
              <a:rPr lang="en-US" sz="1700" dirty="0" err="1" smtClean="0"/>
              <a:t>i</a:t>
            </a:r>
            <a:r>
              <a:rPr lang="en-US" sz="1700" dirty="0" smtClean="0"/>
              <a:t> </a:t>
            </a:r>
            <a:r>
              <a:rPr lang="en-US" sz="1700" dirty="0" err="1" smtClean="0"/>
              <a:t>kontrolu</a:t>
            </a:r>
            <a:r>
              <a:rPr lang="en-US" sz="1700" dirty="0" smtClean="0"/>
              <a:t> </a:t>
            </a:r>
            <a:r>
              <a:rPr lang="en-US" sz="1700" dirty="0" err="1" smtClean="0"/>
              <a:t>ishoda</a:t>
            </a:r>
            <a:r>
              <a:rPr lang="en-US" sz="1700" dirty="0" smtClean="0"/>
              <a:t> </a:t>
            </a:r>
            <a:r>
              <a:rPr lang="en-US" sz="1700" dirty="0" err="1" smtClean="0"/>
              <a:t>povezanih</a:t>
            </a:r>
            <a:r>
              <a:rPr lang="en-US" sz="1700" dirty="0" smtClean="0"/>
              <a:t> s </a:t>
            </a:r>
            <a:r>
              <a:rPr lang="en-US" sz="1700" dirty="0" err="1" smtClean="0"/>
              <a:t>ponašanjem</a:t>
            </a:r>
            <a:endParaRPr lang="hr-HR" sz="1700" dirty="0" smtClean="0"/>
          </a:p>
          <a:p>
            <a:pPr lvl="1"/>
            <a:r>
              <a:rPr lang="en-US" sz="1700" dirty="0" err="1" smtClean="0"/>
              <a:t>cilj</a:t>
            </a:r>
            <a:r>
              <a:rPr lang="en-US" sz="1700" dirty="0" smtClean="0"/>
              <a:t>: </a:t>
            </a:r>
            <a:r>
              <a:rPr lang="en-US" sz="1700" dirty="0" err="1" smtClean="0"/>
              <a:t>postupno</a:t>
            </a:r>
            <a:r>
              <a:rPr lang="en-US" sz="1700" dirty="0" smtClean="0"/>
              <a:t> </a:t>
            </a:r>
            <a:r>
              <a:rPr lang="hr-HR" sz="1700" dirty="0" smtClean="0"/>
              <a:t>povećanje čestine i intenziteta korisnih ponašanja</a:t>
            </a:r>
            <a:r>
              <a:rPr lang="en-US" sz="1700" dirty="0" smtClean="0"/>
              <a:t> (</a:t>
            </a:r>
            <a:r>
              <a:rPr lang="en-US" sz="1700" dirty="0" err="1" smtClean="0"/>
              <a:t>tehnike</a:t>
            </a:r>
            <a:r>
              <a:rPr lang="en-US" sz="1700" dirty="0" smtClean="0"/>
              <a:t> “</a:t>
            </a:r>
            <a:r>
              <a:rPr lang="en-US" sz="1700" dirty="0" err="1" smtClean="0"/>
              <a:t>raspored</a:t>
            </a:r>
            <a:r>
              <a:rPr lang="en-US" sz="1700" dirty="0" smtClean="0"/>
              <a:t> </a:t>
            </a:r>
            <a:r>
              <a:rPr lang="en-US" sz="1700" dirty="0" err="1" smtClean="0"/>
              <a:t>aktivnosti</a:t>
            </a:r>
            <a:r>
              <a:rPr lang="en-US" sz="1700" dirty="0" smtClean="0"/>
              <a:t>”, “</a:t>
            </a:r>
            <a:r>
              <a:rPr lang="en-US" sz="1700" dirty="0" err="1" smtClean="0"/>
              <a:t>meni</a:t>
            </a:r>
            <a:r>
              <a:rPr lang="en-US" sz="1700" dirty="0" smtClean="0"/>
              <a:t> </a:t>
            </a:r>
            <a:r>
              <a:rPr lang="en-US" sz="1700" dirty="0" err="1" smtClean="0"/>
              <a:t>nagrada</a:t>
            </a:r>
            <a:r>
              <a:rPr lang="en-US" sz="1700" dirty="0" smtClean="0"/>
              <a:t>”)</a:t>
            </a:r>
          </a:p>
          <a:p>
            <a:pPr lvl="1"/>
            <a:r>
              <a:rPr lang="en-US" sz="1700" dirty="0" err="1" smtClean="0"/>
              <a:t>utvrditi</a:t>
            </a:r>
            <a:r>
              <a:rPr lang="en-US" sz="1700" dirty="0" smtClean="0"/>
              <a:t> </a:t>
            </a:r>
            <a:r>
              <a:rPr lang="en-US" sz="1700" dirty="0" err="1" smtClean="0"/>
              <a:t>alternativne</a:t>
            </a:r>
            <a:r>
              <a:rPr lang="en-US" sz="1700" dirty="0" smtClean="0"/>
              <a:t> </a:t>
            </a:r>
            <a:r>
              <a:rPr lang="en-US" sz="1700" dirty="0" err="1" smtClean="0"/>
              <a:t>izvore</a:t>
            </a:r>
            <a:r>
              <a:rPr lang="en-US" sz="1700" dirty="0" smtClean="0"/>
              <a:t> </a:t>
            </a:r>
            <a:r>
              <a:rPr lang="en-US" sz="1700" dirty="0" err="1" smtClean="0"/>
              <a:t>potkrepljenja</a:t>
            </a:r>
            <a:endParaRPr lang="en-US" sz="1700" dirty="0" smtClean="0"/>
          </a:p>
          <a:p>
            <a:pPr lvl="1"/>
            <a:endParaRPr lang="en-US" sz="800" dirty="0" smtClean="0"/>
          </a:p>
          <a:p>
            <a:endParaRPr lang="en-US" sz="1800" dirty="0" smtClean="0"/>
          </a:p>
          <a:p>
            <a:r>
              <a:rPr lang="en-US" sz="1800" dirty="0" err="1" smtClean="0"/>
              <a:t>stresni</a:t>
            </a:r>
            <a:r>
              <a:rPr lang="en-US" sz="1800" dirty="0" smtClean="0"/>
              <a:t> </a:t>
            </a:r>
            <a:r>
              <a:rPr lang="en-US" sz="1800" dirty="0" err="1" smtClean="0"/>
              <a:t>životni</a:t>
            </a:r>
            <a:r>
              <a:rPr lang="en-US" sz="1800" dirty="0" smtClean="0"/>
              <a:t> </a:t>
            </a:r>
            <a:r>
              <a:rPr lang="en-US" sz="1800" dirty="0" err="1" smtClean="0"/>
              <a:t>događaji</a:t>
            </a:r>
            <a:r>
              <a:rPr lang="en-US" sz="1800" dirty="0" smtClean="0"/>
              <a:t> </a:t>
            </a:r>
            <a:r>
              <a:rPr lang="en-US" sz="1800" dirty="0" err="1" smtClean="0"/>
              <a:t>ili</a:t>
            </a:r>
            <a:r>
              <a:rPr lang="en-US" sz="1800" dirty="0" smtClean="0"/>
              <a:t> </a:t>
            </a:r>
            <a:r>
              <a:rPr lang="en-US" sz="1800" dirty="0" err="1" smtClean="0"/>
              <a:t>averzivne</a:t>
            </a:r>
            <a:r>
              <a:rPr lang="en-US" sz="1800" dirty="0" smtClean="0"/>
              <a:t> </a:t>
            </a:r>
            <a:r>
              <a:rPr lang="en-US" sz="1800" dirty="0" err="1" smtClean="0"/>
              <a:t>posljedice</a:t>
            </a:r>
            <a:r>
              <a:rPr lang="en-US" sz="1800" dirty="0" smtClean="0"/>
              <a:t> </a:t>
            </a:r>
            <a:r>
              <a:rPr lang="en-US" sz="1800" dirty="0" err="1" smtClean="0"/>
              <a:t>za</a:t>
            </a:r>
            <a:r>
              <a:rPr lang="en-US" sz="1800" dirty="0" smtClean="0"/>
              <a:t> </a:t>
            </a:r>
            <a:r>
              <a:rPr lang="en-US" sz="1800" dirty="0" err="1" smtClean="0"/>
              <a:t>osobu</a:t>
            </a:r>
            <a:r>
              <a:rPr lang="en-US" sz="1800" dirty="0" smtClean="0"/>
              <a:t> </a:t>
            </a:r>
            <a:r>
              <a:rPr lang="en-US" sz="1800" dirty="0" err="1" smtClean="0"/>
              <a:t>su</a:t>
            </a:r>
            <a:r>
              <a:rPr lang="en-US" sz="1800" dirty="0" smtClean="0"/>
              <a:t> </a:t>
            </a:r>
            <a:r>
              <a:rPr lang="en-US" sz="1800" dirty="0" err="1" smtClean="0"/>
              <a:t>prediktori</a:t>
            </a:r>
            <a:r>
              <a:rPr lang="en-US" sz="1800" dirty="0" smtClean="0"/>
              <a:t> </a:t>
            </a:r>
            <a:r>
              <a:rPr lang="en-US" sz="1800" dirty="0" err="1" smtClean="0"/>
              <a:t>depresivne</a:t>
            </a:r>
            <a:r>
              <a:rPr lang="en-US" sz="1800" dirty="0" smtClean="0"/>
              <a:t> </a:t>
            </a:r>
            <a:r>
              <a:rPr lang="en-US" sz="1800" dirty="0" err="1" smtClean="0"/>
              <a:t>epizode</a:t>
            </a:r>
            <a:endParaRPr lang="en-US" sz="1800" dirty="0" smtClean="0"/>
          </a:p>
          <a:p>
            <a:endParaRPr lang="en-US" sz="1800" dirty="0" smtClean="0"/>
          </a:p>
          <a:p>
            <a:pPr>
              <a:buNone/>
            </a:pPr>
            <a:endParaRPr lang="hr-HR" sz="1200" dirty="0" smtClean="0"/>
          </a:p>
          <a:p>
            <a:pPr lvl="1"/>
            <a:endParaRPr lang="en-US" sz="1600" dirty="0" smtClean="0"/>
          </a:p>
          <a:p>
            <a:pPr lvl="1">
              <a:buNone/>
            </a:pPr>
            <a:endParaRPr lang="hr-HR" sz="800" dirty="0" smtClean="0"/>
          </a:p>
          <a:p>
            <a:pPr>
              <a:buNone/>
            </a:pPr>
            <a:r>
              <a:rPr lang="en-US" dirty="0" smtClean="0"/>
              <a:t>	</a:t>
            </a:r>
            <a:endParaRPr lang="en-US" sz="1800" b="1" i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:\Users\someone\AppData\Local\Microsoft\Windows\Temporary Internet Files\Content.IE5\XMJOVMY3\1393458987_watching-tv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4653136"/>
            <a:ext cx="1838501" cy="1224136"/>
          </a:xfrm>
          <a:prstGeom prst="rect">
            <a:avLst/>
          </a:prstGeom>
          <a:noFill/>
        </p:spPr>
      </p:pic>
      <p:pic>
        <p:nvPicPr>
          <p:cNvPr id="13" name="Picture 12" descr="anxiety-rubber-stamp-grunge-design-with-dust-scratches-effects-can-be-easily-removed-for-a-clean-vector-clip-art_csp4289471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831107">
            <a:off x="872304" y="4626583"/>
            <a:ext cx="2337287" cy="1259036"/>
          </a:xfrm>
          <a:prstGeom prst="rect">
            <a:avLst/>
          </a:prstGeom>
        </p:spPr>
      </p:pic>
      <p:pic>
        <p:nvPicPr>
          <p:cNvPr id="1026" name="Picture 2" descr="C:\Users\someone\AppData\Local\Microsoft\Windows\Temporary Internet Files\Content.IE5\B8NRYPQJ\thinking-clip-art1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2276872"/>
            <a:ext cx="2448272" cy="2448272"/>
          </a:xfrm>
          <a:prstGeom prst="rect">
            <a:avLst/>
          </a:prstGeom>
          <a:noFill/>
        </p:spPr>
      </p:pic>
      <p:sp>
        <p:nvSpPr>
          <p:cNvPr id="5" name="Cloud Callout 4"/>
          <p:cNvSpPr/>
          <p:nvPr/>
        </p:nvSpPr>
        <p:spPr>
          <a:xfrm>
            <a:off x="2411760" y="1556792"/>
            <a:ext cx="1584176" cy="936104"/>
          </a:xfrm>
          <a:prstGeom prst="cloudCallout">
            <a:avLst>
              <a:gd name="adj1" fmla="val 47804"/>
              <a:gd name="adj2" fmla="val 74517"/>
            </a:avLst>
          </a:prstGeom>
          <a:solidFill>
            <a:schemeClr val="accent1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+mn-lt"/>
                <a:ea typeface="+mn-ea"/>
                <a:cs typeface="+mn-cs"/>
              </a:rPr>
              <a:t>Model </a:t>
            </a:r>
            <a:r>
              <a:rPr lang="en-US" sz="2400" dirty="0" err="1" smtClean="0">
                <a:latin typeface="+mn-lt"/>
                <a:ea typeface="+mn-ea"/>
                <a:cs typeface="+mn-cs"/>
              </a:rPr>
              <a:t>bihevioralne</a:t>
            </a:r>
            <a:r>
              <a:rPr lang="en-US" sz="2400" dirty="0" smtClean="0">
                <a:latin typeface="+mn-lt"/>
                <a:ea typeface="+mn-ea"/>
                <a:cs typeface="+mn-cs"/>
              </a:rPr>
              <a:t> </a:t>
            </a:r>
            <a:r>
              <a:rPr lang="en-US" sz="2400" dirty="0" err="1" smtClean="0">
                <a:latin typeface="+mn-lt"/>
                <a:ea typeface="+mn-ea"/>
                <a:cs typeface="+mn-cs"/>
              </a:rPr>
              <a:t>aktivacije</a:t>
            </a:r>
            <a:endParaRPr lang="en-US" sz="2400" dirty="0" smtClean="0"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1124744"/>
          <a:ext cx="8642350" cy="5544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8" name="Picture 7" descr="anxiety-rubber-stamp-grunge-design-with-dust-scratches-effects-can-be-easily-removed-for-a-clean-vector-clip-art_csp42894717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 rot="229971">
            <a:off x="5195081" y="1598172"/>
            <a:ext cx="2030113" cy="101154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80720"/>
          </a:xfrm>
          <a:noFill/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i="1" cap="all" dirty="0" smtClean="0">
                <a:solidFill>
                  <a:srgbClr val="0070C0"/>
                </a:solidFill>
              </a:rPr>
              <a:t>ACT – </a:t>
            </a:r>
            <a:r>
              <a:rPr lang="en-US" b="1" i="1" cap="all" dirty="0" err="1" smtClean="0">
                <a:solidFill>
                  <a:srgbClr val="0070C0"/>
                </a:solidFill>
              </a:rPr>
              <a:t>terapija</a:t>
            </a:r>
            <a:r>
              <a:rPr lang="en-US" b="1" i="1" cap="all" dirty="0" smtClean="0">
                <a:solidFill>
                  <a:srgbClr val="0070C0"/>
                </a:solidFill>
              </a:rPr>
              <a:t> </a:t>
            </a:r>
            <a:r>
              <a:rPr lang="en-US" b="1" i="1" cap="all" dirty="0" err="1" smtClean="0">
                <a:solidFill>
                  <a:srgbClr val="0070C0"/>
                </a:solidFill>
              </a:rPr>
              <a:t>prihvaćanja</a:t>
            </a:r>
            <a:r>
              <a:rPr lang="en-US" b="1" i="1" cap="all" dirty="0" smtClean="0">
                <a:solidFill>
                  <a:srgbClr val="0070C0"/>
                </a:solidFill>
              </a:rPr>
              <a:t> </a:t>
            </a:r>
            <a:r>
              <a:rPr lang="en-US" b="1" i="1" cap="all" dirty="0" err="1" smtClean="0">
                <a:solidFill>
                  <a:srgbClr val="0070C0"/>
                </a:solidFill>
              </a:rPr>
              <a:t>i</a:t>
            </a:r>
            <a:r>
              <a:rPr lang="en-US" b="1" i="1" cap="all" dirty="0" smtClean="0">
                <a:solidFill>
                  <a:srgbClr val="0070C0"/>
                </a:solidFill>
              </a:rPr>
              <a:t> </a:t>
            </a:r>
            <a:r>
              <a:rPr lang="en-US" b="1" i="1" cap="all" dirty="0" err="1" smtClean="0">
                <a:solidFill>
                  <a:srgbClr val="0070C0"/>
                </a:solidFill>
              </a:rPr>
              <a:t>predanosti</a:t>
            </a:r>
            <a:r>
              <a:rPr lang="en-US" b="1" i="1" cap="all" dirty="0" smtClean="0">
                <a:solidFill>
                  <a:srgbClr val="0070C0"/>
                </a:solidFill>
              </a:rPr>
              <a:t>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(Hayes </a:t>
            </a:r>
            <a:r>
              <a:rPr lang="en-US" i="1" dirty="0" err="1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 sur., 1982) </a:t>
            </a:r>
          </a:p>
          <a:p>
            <a:pPr lvl="1"/>
            <a:r>
              <a:rPr lang="en-US" sz="2500" dirty="0" err="1" smtClean="0"/>
              <a:t>naglasak</a:t>
            </a:r>
            <a:r>
              <a:rPr lang="en-US" sz="2500" dirty="0" smtClean="0"/>
              <a:t> </a:t>
            </a:r>
            <a:r>
              <a:rPr lang="en-US" sz="2500" dirty="0" err="1" smtClean="0"/>
              <a:t>na</a:t>
            </a:r>
            <a:r>
              <a:rPr lang="en-US" sz="2500" dirty="0" smtClean="0"/>
              <a:t> </a:t>
            </a:r>
            <a:r>
              <a:rPr lang="en-US" sz="2500" dirty="0" err="1" smtClean="0"/>
              <a:t>toleriranju</a:t>
            </a:r>
            <a:r>
              <a:rPr lang="en-US" sz="2500" dirty="0" smtClean="0"/>
              <a:t> </a:t>
            </a:r>
            <a:r>
              <a:rPr lang="en-US" sz="2500" dirty="0" err="1" smtClean="0"/>
              <a:t>neugodnih</a:t>
            </a:r>
            <a:r>
              <a:rPr lang="en-US" sz="2500" dirty="0" smtClean="0"/>
              <a:t> </a:t>
            </a:r>
            <a:r>
              <a:rPr lang="en-US" sz="2500" dirty="0" err="1" smtClean="0"/>
              <a:t>osjećaja</a:t>
            </a:r>
            <a:endParaRPr lang="en-US" sz="2500" dirty="0" smtClean="0"/>
          </a:p>
          <a:p>
            <a:pPr lvl="1"/>
            <a:r>
              <a:rPr lang="en-US" sz="2500" dirty="0" err="1" smtClean="0"/>
              <a:t>eliminira</a:t>
            </a:r>
            <a:r>
              <a:rPr lang="en-US" sz="2500" dirty="0" smtClean="0"/>
              <a:t> </a:t>
            </a:r>
            <a:r>
              <a:rPr lang="en-US" sz="2500" dirty="0" err="1" smtClean="0"/>
              <a:t>sklonost</a:t>
            </a:r>
            <a:r>
              <a:rPr lang="en-US" sz="2500" dirty="0" smtClean="0"/>
              <a:t> </a:t>
            </a:r>
            <a:r>
              <a:rPr lang="en-US" sz="2500" dirty="0" err="1" smtClean="0"/>
              <a:t>izbjegavanju</a:t>
            </a:r>
            <a:r>
              <a:rPr lang="en-US" sz="2500" dirty="0" smtClean="0"/>
              <a:t> </a:t>
            </a:r>
            <a:r>
              <a:rPr lang="en-US" sz="2500" dirty="0" err="1" smtClean="0"/>
              <a:t>ili</a:t>
            </a:r>
            <a:r>
              <a:rPr lang="en-US" sz="2500" dirty="0" smtClean="0"/>
              <a:t> </a:t>
            </a:r>
            <a:r>
              <a:rPr lang="en-US" sz="2500" dirty="0" err="1" smtClean="0"/>
              <a:t>bijegu</a:t>
            </a:r>
            <a:r>
              <a:rPr lang="en-US" sz="2500" dirty="0" smtClean="0"/>
              <a:t> </a:t>
            </a:r>
            <a:r>
              <a:rPr lang="en-US" sz="2500" dirty="0" err="1" smtClean="0"/>
              <a:t>od</a:t>
            </a:r>
            <a:r>
              <a:rPr lang="en-US" sz="2500" dirty="0" smtClean="0"/>
              <a:t> </a:t>
            </a:r>
            <a:r>
              <a:rPr lang="en-US" sz="2500" dirty="0" err="1" smtClean="0"/>
              <a:t>neugodnih</a:t>
            </a:r>
            <a:r>
              <a:rPr lang="en-US" sz="2500" dirty="0" smtClean="0"/>
              <a:t> </a:t>
            </a:r>
            <a:r>
              <a:rPr lang="en-US" sz="2500" dirty="0" err="1" smtClean="0"/>
              <a:t>emocija</a:t>
            </a:r>
            <a:endParaRPr lang="vi-VN" sz="2500" dirty="0" smtClean="0"/>
          </a:p>
          <a:p>
            <a:pPr>
              <a:buNone/>
            </a:pPr>
            <a:endParaRPr lang="en-US" sz="2800" b="1" i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hr-HR" sz="2800" b="1" i="1" dirty="0" smtClean="0">
                <a:solidFill>
                  <a:srgbClr val="0070C0"/>
                </a:solidFill>
              </a:rPr>
              <a:t>Socijalne vještine i vještine rješavanja problema</a:t>
            </a:r>
            <a:endParaRPr lang="en-US" sz="2800" b="1" i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hr-HR" sz="1100" b="1" i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/>
              <a:t>č</a:t>
            </a:r>
            <a:r>
              <a:rPr lang="hr-HR" dirty="0" smtClean="0"/>
              <a:t>esto slabije kod depresivnih osoba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 </a:t>
            </a:r>
            <a:r>
              <a:rPr lang="hr-HR" dirty="0" smtClean="0"/>
              <a:t>više životnih problema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 </a:t>
            </a:r>
            <a:r>
              <a:rPr lang="hr-HR" dirty="0" smtClean="0"/>
              <a:t>bespomoćnost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 </a:t>
            </a:r>
            <a:r>
              <a:rPr lang="hr-HR" dirty="0" smtClean="0"/>
              <a:t>frustracija</a:t>
            </a:r>
            <a:r>
              <a:rPr lang="en-US" dirty="0" smtClean="0"/>
              <a:t> (problem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riješiti</a:t>
            </a:r>
            <a:r>
              <a:rPr lang="en-US" dirty="0" smtClean="0"/>
              <a:t> vs. </a:t>
            </a:r>
            <a:r>
              <a:rPr lang="en-US" strike="sngStrike" dirty="0" err="1" smtClean="0"/>
              <a:t>ventilacija</a:t>
            </a:r>
            <a:r>
              <a:rPr lang="en-US" dirty="0" smtClean="0"/>
              <a:t>)</a:t>
            </a:r>
            <a:endParaRPr lang="hr-HR" dirty="0" smtClean="0"/>
          </a:p>
          <a:p>
            <a:endParaRPr lang="hr-HR" dirty="0" smtClean="0"/>
          </a:p>
          <a:p>
            <a:r>
              <a:rPr lang="en-US" dirty="0" err="1" smtClean="0"/>
              <a:t>Posljedice</a:t>
            </a:r>
            <a:r>
              <a:rPr lang="en-US" dirty="0" smtClean="0"/>
              <a:t> </a:t>
            </a:r>
            <a:r>
              <a:rPr lang="en-US" dirty="0" err="1" smtClean="0"/>
              <a:t>slabih</a:t>
            </a:r>
            <a:r>
              <a:rPr lang="en-US" dirty="0" smtClean="0"/>
              <a:t> </a:t>
            </a:r>
            <a:r>
              <a:rPr lang="hr-HR" dirty="0" smtClean="0"/>
              <a:t>asertivn</a:t>
            </a:r>
            <a:r>
              <a:rPr lang="en-US" dirty="0" err="1" smtClean="0"/>
              <a:t>ih</a:t>
            </a:r>
            <a:r>
              <a:rPr lang="hr-HR" dirty="0" smtClean="0"/>
              <a:t> vještin</a:t>
            </a:r>
            <a:r>
              <a:rPr lang="en-US" dirty="0" smtClean="0"/>
              <a:t>a:</a:t>
            </a:r>
            <a:endParaRPr lang="hr-HR" dirty="0" smtClean="0">
              <a:solidFill>
                <a:srgbClr val="FF0000"/>
              </a:solidFill>
            </a:endParaRPr>
          </a:p>
          <a:p>
            <a:pPr lvl="1"/>
            <a:r>
              <a:rPr lang="en-US" sz="2400" dirty="0" smtClean="0"/>
              <a:t>n</a:t>
            </a:r>
            <a:r>
              <a:rPr lang="hr-HR" sz="2400" dirty="0" smtClean="0"/>
              <a:t>esposobnost dobivanja potkrepljenja</a:t>
            </a:r>
          </a:p>
          <a:p>
            <a:pPr lvl="1"/>
            <a:r>
              <a:rPr lang="en-US" sz="2400" dirty="0" smtClean="0"/>
              <a:t>o</a:t>
            </a:r>
            <a:r>
              <a:rPr lang="hr-HR" sz="2400" dirty="0" smtClean="0"/>
              <a:t>sjećaj bespomoćnosti</a:t>
            </a:r>
          </a:p>
          <a:p>
            <a:pPr lvl="1"/>
            <a:r>
              <a:rPr lang="en-US" sz="2400" dirty="0" smtClean="0"/>
              <a:t>v</a:t>
            </a:r>
            <a:r>
              <a:rPr lang="hr-HR" sz="2400" dirty="0" smtClean="0"/>
              <a:t>iše agresivnog i nepotkrepljujućeg ponašanja prema drugima</a:t>
            </a:r>
            <a:endParaRPr lang="en-US" sz="2400" dirty="0" smtClean="0"/>
          </a:p>
          <a:p>
            <a:pPr>
              <a:buNone/>
            </a:pPr>
            <a:endParaRPr lang="hr-HR" b="1" dirty="0" smtClean="0">
              <a:solidFill>
                <a:srgbClr val="FF0000"/>
              </a:solidFill>
            </a:endParaRPr>
          </a:p>
          <a:p>
            <a:r>
              <a:rPr lang="hr-HR" dirty="0" smtClean="0"/>
              <a:t>Trening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socijalnih</a:t>
            </a:r>
            <a:r>
              <a:rPr lang="en-US" dirty="0" smtClean="0"/>
              <a:t> </a:t>
            </a:r>
            <a:r>
              <a:rPr lang="hr-HR" dirty="0" smtClean="0"/>
              <a:t>vještina</a:t>
            </a:r>
            <a:endParaRPr lang="en-US" dirty="0" smtClean="0"/>
          </a:p>
          <a:p>
            <a:pPr lvl="1"/>
            <a:r>
              <a:rPr lang="en-US" dirty="0" err="1" smtClean="0"/>
              <a:t>asertivnosti</a:t>
            </a:r>
            <a:endParaRPr lang="en-US" dirty="0" smtClean="0"/>
          </a:p>
          <a:p>
            <a:pPr lvl="1"/>
            <a:r>
              <a:rPr lang="en-US" dirty="0" err="1" smtClean="0"/>
              <a:t>rješavanja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1541</TotalTime>
  <Words>2569</Words>
  <Application>Microsoft Office PowerPoint</Application>
  <PresentationFormat>On-screen Show (4:3)</PresentationFormat>
  <Paragraphs>458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BIHEVIORALNO-KOGNITIVNI TRETMAN            DEPRESIJE</vt:lpstr>
      <vt:lpstr>Slide 2</vt:lpstr>
      <vt:lpstr>O depresiji kroz brojke…</vt:lpstr>
      <vt:lpstr>Slide 4</vt:lpstr>
      <vt:lpstr>Rizični faktori za samoubojstvo</vt:lpstr>
      <vt:lpstr>Diferencijalna dijagnoza</vt:lpstr>
      <vt:lpstr>Bihevioralni faktori u nastanku depresije</vt:lpstr>
      <vt:lpstr>Model bihevioralne aktivacije</vt:lpstr>
      <vt:lpstr>Slide 9</vt:lpstr>
      <vt:lpstr>Kognitivni faktori u nastanku depresije</vt:lpstr>
      <vt:lpstr>Model tri razine kognitivnih distorzija  (Beck i sur., 2008, 1979)</vt:lpstr>
      <vt:lpstr>Slide 12</vt:lpstr>
      <vt:lpstr>Modeli temeljeni na atribucijama</vt:lpstr>
      <vt:lpstr>Slide 14</vt:lpstr>
      <vt:lpstr>Interpersonalni i socijalno-bihevioralni pristupi</vt:lpstr>
      <vt:lpstr>Opći plan tretmana depresije</vt:lpstr>
      <vt:lpstr>Inicijalna procjena</vt:lpstr>
      <vt:lpstr>Procjena rizika od samoubojstva</vt:lpstr>
      <vt:lpstr>Razmatranje lijekova i drugih tretmana</vt:lpstr>
      <vt:lpstr>Upoznavanje s tretmanom</vt:lpstr>
      <vt:lpstr>Utvrđivanje ciljeva</vt:lpstr>
      <vt:lpstr>Bihevioralna aktivacija </vt:lpstr>
      <vt:lpstr>Bihevioralna aktivacija </vt:lpstr>
      <vt:lpstr>Druge bihevioralne tehnike</vt:lpstr>
      <vt:lpstr>Kognitivno restrukturiranje</vt:lpstr>
      <vt:lpstr>Dodatne tehnike</vt:lpstr>
      <vt:lpstr>Cijepljenje (inokulacija) protiv budućih depresivnih epizoda</vt:lpstr>
      <vt:lpstr>  Završavanje tretmana            Tretman ojačavanja  </vt:lpstr>
      <vt:lpstr>Otkrivanje i otklanjanje problema u terapiji</vt:lpstr>
      <vt:lpstr>Literatura: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BIHEVIORALNO-KOGNITIVNI TRETMAN DEPRESIJE</dc:title>
  <dc:creator>someone</dc:creator>
  <cp:lastModifiedBy>someone</cp:lastModifiedBy>
  <cp:revision>751</cp:revision>
  <dcterms:created xsi:type="dcterms:W3CDTF">2019-01-20T19:04:49Z</dcterms:created>
  <dcterms:modified xsi:type="dcterms:W3CDTF">2019-02-09T12:00:41Z</dcterms:modified>
</cp:coreProperties>
</file>