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68" r:id="rId4"/>
    <p:sldId id="264" r:id="rId5"/>
    <p:sldId id="269" r:id="rId6"/>
    <p:sldId id="270" r:id="rId7"/>
    <p:sldId id="271" r:id="rId8"/>
    <p:sldId id="272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1" r:id="rId25"/>
    <p:sldId id="292" r:id="rId26"/>
    <p:sldId id="290" r:id="rId2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568"/>
    <a:srgbClr val="9F7657"/>
    <a:srgbClr val="EA5B0C"/>
    <a:srgbClr val="EC4B0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38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3C1BC3-B2F5-46B7-9862-E11B44AE2428}" type="doc">
      <dgm:prSet loTypeId="urn:microsoft.com/office/officeart/2005/8/layout/process4" loCatId="process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hr-HR"/>
        </a:p>
      </dgm:t>
    </dgm:pt>
    <dgm:pt modelId="{87E7A9B3-EEC1-4DAC-9713-87D43BC48526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hr-HR" sz="1400" b="1" dirty="0" smtClean="0">
              <a:solidFill>
                <a:schemeClr val="tx1"/>
              </a:solidFill>
              <a:latin typeface="Garamond" panose="02020404030301010803" pitchFamily="18" charset="0"/>
            </a:rPr>
            <a:t>OKIDAČ </a:t>
          </a:r>
        </a:p>
        <a:p>
          <a:pPr>
            <a:spcAft>
              <a:spcPts val="0"/>
            </a:spcAft>
          </a:pPr>
          <a:r>
            <a:rPr lang="hr-HR" sz="1400" b="1" dirty="0" smtClean="0">
              <a:solidFill>
                <a:schemeClr val="tx1"/>
              </a:solidFill>
              <a:latin typeface="Garamond" panose="02020404030301010803" pitchFamily="18" charset="0"/>
            </a:rPr>
            <a:t>Osoba ulazi u bar i ostavlja vrata lagano otvorena tako da hladni zrak ulazi u prostoriju. </a:t>
          </a:r>
          <a:endParaRPr lang="hr-HR" sz="1400" b="1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190FF10C-1020-46F9-8945-2B556655DA2F}" type="parTrans" cxnId="{AC79330D-2C18-422F-B804-1DCA0ADB53C8}">
      <dgm:prSet/>
      <dgm:spPr/>
      <dgm:t>
        <a:bodyPr/>
        <a:lstStyle/>
        <a:p>
          <a:endParaRPr lang="hr-HR"/>
        </a:p>
      </dgm:t>
    </dgm:pt>
    <dgm:pt modelId="{8A8EE2E2-7CC9-4D23-8543-65F7746AF1CF}" type="sibTrans" cxnId="{AC79330D-2C18-422F-B804-1DCA0ADB53C8}">
      <dgm:prSet/>
      <dgm:spPr/>
      <dgm:t>
        <a:bodyPr/>
        <a:lstStyle/>
        <a:p>
          <a:endParaRPr lang="hr-HR"/>
        </a:p>
      </dgm:t>
    </dgm:pt>
    <dgm:pt modelId="{460FA9EB-B878-43C1-B900-9C7460229AA6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hr-HR" sz="1400" b="1" dirty="0" smtClean="0">
              <a:solidFill>
                <a:schemeClr val="tx1"/>
              </a:solidFill>
              <a:latin typeface="Garamond" panose="02020404030301010803" pitchFamily="18" charset="0"/>
            </a:rPr>
            <a:t>PROCJENA</a:t>
          </a:r>
        </a:p>
        <a:p>
          <a:pPr>
            <a:spcAft>
              <a:spcPts val="0"/>
            </a:spcAft>
          </a:pPr>
          <a:r>
            <a:rPr lang="hr-HR" sz="1400" b="1" dirty="0" smtClean="0">
              <a:solidFill>
                <a:schemeClr val="tx1"/>
              </a:solidFill>
              <a:latin typeface="Garamond" panose="02020404030301010803" pitchFamily="18" charset="0"/>
            </a:rPr>
            <a:t>“Namjerno je ostavio otvorena vrata tako da pokaže svima da je glavni. Ako ne reagiram svi će mi se smijati.”</a:t>
          </a:r>
          <a:endParaRPr lang="hr-HR" sz="1400" b="1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E100058B-4725-4865-88BC-F7C44BADCDB7}" type="parTrans" cxnId="{1415C2FB-00AE-4938-8260-14A6AE22AFB2}">
      <dgm:prSet/>
      <dgm:spPr/>
      <dgm:t>
        <a:bodyPr/>
        <a:lstStyle/>
        <a:p>
          <a:endParaRPr lang="hr-HR"/>
        </a:p>
      </dgm:t>
    </dgm:pt>
    <dgm:pt modelId="{E92FFBFF-59E1-40D3-A34B-0AF1D3E8A770}" type="sibTrans" cxnId="{1415C2FB-00AE-4938-8260-14A6AE22AFB2}">
      <dgm:prSet/>
      <dgm:spPr/>
      <dgm:t>
        <a:bodyPr/>
        <a:lstStyle/>
        <a:p>
          <a:endParaRPr lang="hr-HR"/>
        </a:p>
      </dgm:t>
    </dgm:pt>
    <dgm:pt modelId="{F4493121-8B88-471D-8A7B-6740B75FCAE9}">
      <dgm:prSet phldrT="[Text]" custT="1"/>
      <dgm:spPr/>
      <dgm:t>
        <a:bodyPr/>
        <a:lstStyle/>
        <a:p>
          <a:r>
            <a:rPr lang="hr-HR" sz="1600" b="1" dirty="0" smtClean="0">
              <a:solidFill>
                <a:schemeClr val="tx1"/>
              </a:solidFill>
              <a:latin typeface="Garamond" panose="02020404030301010803" pitchFamily="18" charset="0"/>
            </a:rPr>
            <a:t>LJUTNJA</a:t>
          </a:r>
          <a:endParaRPr lang="hr-HR" sz="1600" b="1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11B1209B-679C-43FB-9708-94D5D92EFBDD}" type="parTrans" cxnId="{628AD9D0-058F-4C08-8125-6D7FE842E9E3}">
      <dgm:prSet/>
      <dgm:spPr/>
      <dgm:t>
        <a:bodyPr/>
        <a:lstStyle/>
        <a:p>
          <a:endParaRPr lang="hr-HR"/>
        </a:p>
      </dgm:t>
    </dgm:pt>
    <dgm:pt modelId="{096154C2-143B-49EA-B94A-5F043071947B}" type="sibTrans" cxnId="{628AD9D0-058F-4C08-8125-6D7FE842E9E3}">
      <dgm:prSet/>
      <dgm:spPr/>
      <dgm:t>
        <a:bodyPr/>
        <a:lstStyle/>
        <a:p>
          <a:endParaRPr lang="hr-HR"/>
        </a:p>
      </dgm:t>
    </dgm:pt>
    <dgm:pt modelId="{C7727AA0-6B24-4317-A981-D494EF729552}">
      <dgm:prSet phldrT="[Text]" custT="1"/>
      <dgm:spPr/>
      <dgm:t>
        <a:bodyPr/>
        <a:lstStyle/>
        <a:p>
          <a:r>
            <a:rPr lang="hr-HR" sz="1400" b="1" dirty="0" smtClean="0">
              <a:solidFill>
                <a:schemeClr val="tx1"/>
              </a:solidFill>
              <a:latin typeface="Garamond" panose="02020404030301010803" pitchFamily="18" charset="0"/>
            </a:rPr>
            <a:t>INHIBICIJE  </a:t>
          </a:r>
        </a:p>
        <a:p>
          <a:r>
            <a:rPr lang="hr-HR" sz="1400" b="1" dirty="0" smtClean="0">
              <a:solidFill>
                <a:schemeClr val="tx1"/>
              </a:solidFill>
              <a:latin typeface="Garamond" panose="02020404030301010803" pitchFamily="18" charset="0"/>
            </a:rPr>
            <a:t>djelomično</a:t>
          </a:r>
          <a:endParaRPr lang="hr-HR" sz="1400" b="1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E352987E-3BAC-400F-8EA3-07805E56B33E}" type="parTrans" cxnId="{9888742D-3A81-4B80-9060-E25984AEF2F4}">
      <dgm:prSet/>
      <dgm:spPr/>
      <dgm:t>
        <a:bodyPr/>
        <a:lstStyle/>
        <a:p>
          <a:endParaRPr lang="hr-HR"/>
        </a:p>
      </dgm:t>
    </dgm:pt>
    <dgm:pt modelId="{B11E2F5B-934F-484F-B9AA-8A1907115406}" type="sibTrans" cxnId="{9888742D-3A81-4B80-9060-E25984AEF2F4}">
      <dgm:prSet/>
      <dgm:spPr/>
      <dgm:t>
        <a:bodyPr/>
        <a:lstStyle/>
        <a:p>
          <a:endParaRPr lang="hr-HR"/>
        </a:p>
      </dgm:t>
    </dgm:pt>
    <dgm:pt modelId="{ACCA463D-5CD5-402A-A770-198E022AD62F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hr-HR" sz="1400" b="1" dirty="0" smtClean="0">
              <a:solidFill>
                <a:schemeClr val="tx1"/>
              </a:solidFill>
              <a:latin typeface="Garamond" panose="02020404030301010803" pitchFamily="18" charset="0"/>
            </a:rPr>
            <a:t>ODGOVOR </a:t>
          </a:r>
        </a:p>
        <a:p>
          <a:pPr>
            <a:spcAft>
              <a:spcPts val="0"/>
            </a:spcAft>
          </a:pPr>
          <a:r>
            <a:rPr lang="hr-HR" sz="1400" b="1" dirty="0" smtClean="0">
              <a:solidFill>
                <a:schemeClr val="tx1"/>
              </a:solidFill>
              <a:latin typeface="Garamond" panose="02020404030301010803" pitchFamily="18" charset="0"/>
            </a:rPr>
            <a:t>Osoba se ustaje, prijeti prstom osobi koja je ostavila </a:t>
          </a:r>
          <a:r>
            <a:rPr lang="hr-HR" sz="1400" b="1" smtClean="0">
              <a:solidFill>
                <a:schemeClr val="tx1"/>
              </a:solidFill>
              <a:latin typeface="Garamond" panose="02020404030301010803" pitchFamily="18" charset="0"/>
            </a:rPr>
            <a:t>vrata otvorena </a:t>
          </a:r>
          <a:r>
            <a:rPr lang="hr-HR" sz="1400" b="1" dirty="0" smtClean="0">
              <a:solidFill>
                <a:schemeClr val="tx1"/>
              </a:solidFill>
              <a:latin typeface="Garamond" panose="02020404030301010803" pitchFamily="18" charset="0"/>
            </a:rPr>
            <a:t>i verbalno ju napada.</a:t>
          </a:r>
          <a:endParaRPr lang="hr-HR" sz="1400" b="1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B6EF3F7C-F578-4569-891F-813AA1866F92}" type="parTrans" cxnId="{A0CE9A49-E0CE-4BC5-BB7A-327C5CFFA804}">
      <dgm:prSet/>
      <dgm:spPr/>
      <dgm:t>
        <a:bodyPr/>
        <a:lstStyle/>
        <a:p>
          <a:endParaRPr lang="hr-HR"/>
        </a:p>
      </dgm:t>
    </dgm:pt>
    <dgm:pt modelId="{DDCEFE9D-59F7-4BF9-8763-C5CE7CAAA3A6}" type="sibTrans" cxnId="{A0CE9A49-E0CE-4BC5-BB7A-327C5CFFA804}">
      <dgm:prSet/>
      <dgm:spPr/>
      <dgm:t>
        <a:bodyPr/>
        <a:lstStyle/>
        <a:p>
          <a:endParaRPr lang="hr-HR"/>
        </a:p>
      </dgm:t>
    </dgm:pt>
    <dgm:pt modelId="{5D79C0D6-8E10-4304-A1C7-140C02AC6EFA}" type="pres">
      <dgm:prSet presAssocID="{B13C1BC3-B2F5-46B7-9862-E11B44AE24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AC33BDA-4E5F-4889-9309-D64EC7429799}" type="pres">
      <dgm:prSet presAssocID="{ACCA463D-5CD5-402A-A770-198E022AD62F}" presName="boxAndChildren" presStyleCnt="0"/>
      <dgm:spPr/>
      <dgm:t>
        <a:bodyPr/>
        <a:lstStyle/>
        <a:p>
          <a:endParaRPr lang="hr-HR"/>
        </a:p>
      </dgm:t>
    </dgm:pt>
    <dgm:pt modelId="{D19840AF-0DAD-4414-84A5-1D21CEA69B4A}" type="pres">
      <dgm:prSet presAssocID="{ACCA463D-5CD5-402A-A770-198E022AD62F}" presName="parentTextBox" presStyleLbl="node1" presStyleIdx="0" presStyleCnt="5"/>
      <dgm:spPr/>
      <dgm:t>
        <a:bodyPr/>
        <a:lstStyle/>
        <a:p>
          <a:endParaRPr lang="hr-HR"/>
        </a:p>
      </dgm:t>
    </dgm:pt>
    <dgm:pt modelId="{F8D5A568-95E4-448E-8238-70C7DD866E20}" type="pres">
      <dgm:prSet presAssocID="{B11E2F5B-934F-484F-B9AA-8A1907115406}" presName="sp" presStyleCnt="0"/>
      <dgm:spPr/>
      <dgm:t>
        <a:bodyPr/>
        <a:lstStyle/>
        <a:p>
          <a:endParaRPr lang="hr-HR"/>
        </a:p>
      </dgm:t>
    </dgm:pt>
    <dgm:pt modelId="{D57E60AE-FBFA-4893-BD37-C6DB76ECB08F}" type="pres">
      <dgm:prSet presAssocID="{C7727AA0-6B24-4317-A981-D494EF729552}" presName="arrowAndChildren" presStyleCnt="0"/>
      <dgm:spPr/>
      <dgm:t>
        <a:bodyPr/>
        <a:lstStyle/>
        <a:p>
          <a:endParaRPr lang="hr-HR"/>
        </a:p>
      </dgm:t>
    </dgm:pt>
    <dgm:pt modelId="{295BA941-8AA1-4AE5-9EDB-02C650878DE8}" type="pres">
      <dgm:prSet presAssocID="{C7727AA0-6B24-4317-A981-D494EF729552}" presName="parentTextArrow" presStyleLbl="node1" presStyleIdx="1" presStyleCnt="5"/>
      <dgm:spPr/>
      <dgm:t>
        <a:bodyPr/>
        <a:lstStyle/>
        <a:p>
          <a:endParaRPr lang="hr-HR"/>
        </a:p>
      </dgm:t>
    </dgm:pt>
    <dgm:pt modelId="{2BDB5E65-D5C8-45A0-8F81-0D1F3566F238}" type="pres">
      <dgm:prSet presAssocID="{096154C2-143B-49EA-B94A-5F043071947B}" presName="sp" presStyleCnt="0"/>
      <dgm:spPr/>
      <dgm:t>
        <a:bodyPr/>
        <a:lstStyle/>
        <a:p>
          <a:endParaRPr lang="hr-HR"/>
        </a:p>
      </dgm:t>
    </dgm:pt>
    <dgm:pt modelId="{BE32C7A3-BC8D-41B8-8DB1-A82E2D7BFDBC}" type="pres">
      <dgm:prSet presAssocID="{F4493121-8B88-471D-8A7B-6740B75FCAE9}" presName="arrowAndChildren" presStyleCnt="0"/>
      <dgm:spPr/>
      <dgm:t>
        <a:bodyPr/>
        <a:lstStyle/>
        <a:p>
          <a:endParaRPr lang="hr-HR"/>
        </a:p>
      </dgm:t>
    </dgm:pt>
    <dgm:pt modelId="{9DE63168-81C9-42D1-A48A-4BAF933B8449}" type="pres">
      <dgm:prSet presAssocID="{F4493121-8B88-471D-8A7B-6740B75FCAE9}" presName="parentTextArrow" presStyleLbl="node1" presStyleIdx="2" presStyleCnt="5"/>
      <dgm:spPr/>
      <dgm:t>
        <a:bodyPr/>
        <a:lstStyle/>
        <a:p>
          <a:endParaRPr lang="hr-HR"/>
        </a:p>
      </dgm:t>
    </dgm:pt>
    <dgm:pt modelId="{11940AE9-9E28-4AB1-93E0-AD23DB798C4F}" type="pres">
      <dgm:prSet presAssocID="{E92FFBFF-59E1-40D3-A34B-0AF1D3E8A770}" presName="sp" presStyleCnt="0"/>
      <dgm:spPr/>
      <dgm:t>
        <a:bodyPr/>
        <a:lstStyle/>
        <a:p>
          <a:endParaRPr lang="hr-HR"/>
        </a:p>
      </dgm:t>
    </dgm:pt>
    <dgm:pt modelId="{5970E957-F087-4706-AFB1-C32477380A60}" type="pres">
      <dgm:prSet presAssocID="{460FA9EB-B878-43C1-B900-9C7460229AA6}" presName="arrowAndChildren" presStyleCnt="0"/>
      <dgm:spPr/>
      <dgm:t>
        <a:bodyPr/>
        <a:lstStyle/>
        <a:p>
          <a:endParaRPr lang="hr-HR"/>
        </a:p>
      </dgm:t>
    </dgm:pt>
    <dgm:pt modelId="{56DA580F-83FC-4AB4-B666-D29CEE06A994}" type="pres">
      <dgm:prSet presAssocID="{460FA9EB-B878-43C1-B900-9C7460229AA6}" presName="parentTextArrow" presStyleLbl="node1" presStyleIdx="3" presStyleCnt="5"/>
      <dgm:spPr/>
      <dgm:t>
        <a:bodyPr/>
        <a:lstStyle/>
        <a:p>
          <a:endParaRPr lang="hr-HR"/>
        </a:p>
      </dgm:t>
    </dgm:pt>
    <dgm:pt modelId="{41BC342C-4DF7-43C3-97FC-209ED6E7D557}" type="pres">
      <dgm:prSet presAssocID="{8A8EE2E2-7CC9-4D23-8543-65F7746AF1CF}" presName="sp" presStyleCnt="0"/>
      <dgm:spPr/>
      <dgm:t>
        <a:bodyPr/>
        <a:lstStyle/>
        <a:p>
          <a:endParaRPr lang="hr-HR"/>
        </a:p>
      </dgm:t>
    </dgm:pt>
    <dgm:pt modelId="{2858DE7F-2BF5-4B91-9B20-41BD15DD979D}" type="pres">
      <dgm:prSet presAssocID="{87E7A9B3-EEC1-4DAC-9713-87D43BC48526}" presName="arrowAndChildren" presStyleCnt="0"/>
      <dgm:spPr/>
      <dgm:t>
        <a:bodyPr/>
        <a:lstStyle/>
        <a:p>
          <a:endParaRPr lang="hr-HR"/>
        </a:p>
      </dgm:t>
    </dgm:pt>
    <dgm:pt modelId="{46CEDED1-8C2F-44B9-B46A-A142FBAB4FAD}" type="pres">
      <dgm:prSet presAssocID="{87E7A9B3-EEC1-4DAC-9713-87D43BC48526}" presName="parentTextArrow" presStyleLbl="node1" presStyleIdx="4" presStyleCnt="5"/>
      <dgm:spPr/>
      <dgm:t>
        <a:bodyPr/>
        <a:lstStyle/>
        <a:p>
          <a:endParaRPr lang="hr-HR"/>
        </a:p>
      </dgm:t>
    </dgm:pt>
  </dgm:ptLst>
  <dgm:cxnLst>
    <dgm:cxn modelId="{00BB0FA0-B8EE-4EBD-AF11-22ACC6E47141}" type="presOf" srcId="{87E7A9B3-EEC1-4DAC-9713-87D43BC48526}" destId="{46CEDED1-8C2F-44B9-B46A-A142FBAB4FAD}" srcOrd="0" destOrd="0" presId="urn:microsoft.com/office/officeart/2005/8/layout/process4"/>
    <dgm:cxn modelId="{C2B7D921-DAA8-41F1-AC1D-1BC182A568BA}" type="presOf" srcId="{ACCA463D-5CD5-402A-A770-198E022AD62F}" destId="{D19840AF-0DAD-4414-84A5-1D21CEA69B4A}" srcOrd="0" destOrd="0" presId="urn:microsoft.com/office/officeart/2005/8/layout/process4"/>
    <dgm:cxn modelId="{6E6D58FD-E0B7-4ABA-8AD1-EE3D39F7C6DA}" type="presOf" srcId="{C7727AA0-6B24-4317-A981-D494EF729552}" destId="{295BA941-8AA1-4AE5-9EDB-02C650878DE8}" srcOrd="0" destOrd="0" presId="urn:microsoft.com/office/officeart/2005/8/layout/process4"/>
    <dgm:cxn modelId="{628AD9D0-058F-4C08-8125-6D7FE842E9E3}" srcId="{B13C1BC3-B2F5-46B7-9862-E11B44AE2428}" destId="{F4493121-8B88-471D-8A7B-6740B75FCAE9}" srcOrd="2" destOrd="0" parTransId="{11B1209B-679C-43FB-9708-94D5D92EFBDD}" sibTransId="{096154C2-143B-49EA-B94A-5F043071947B}"/>
    <dgm:cxn modelId="{AC79330D-2C18-422F-B804-1DCA0ADB53C8}" srcId="{B13C1BC3-B2F5-46B7-9862-E11B44AE2428}" destId="{87E7A9B3-EEC1-4DAC-9713-87D43BC48526}" srcOrd="0" destOrd="0" parTransId="{190FF10C-1020-46F9-8945-2B556655DA2F}" sibTransId="{8A8EE2E2-7CC9-4D23-8543-65F7746AF1CF}"/>
    <dgm:cxn modelId="{B2EC7447-AC66-41EA-A6DD-E69CE990541E}" type="presOf" srcId="{B13C1BC3-B2F5-46B7-9862-E11B44AE2428}" destId="{5D79C0D6-8E10-4304-A1C7-140C02AC6EFA}" srcOrd="0" destOrd="0" presId="urn:microsoft.com/office/officeart/2005/8/layout/process4"/>
    <dgm:cxn modelId="{E0FB5A12-37CA-4A6E-8AEA-03DE079420F4}" type="presOf" srcId="{460FA9EB-B878-43C1-B900-9C7460229AA6}" destId="{56DA580F-83FC-4AB4-B666-D29CEE06A994}" srcOrd="0" destOrd="0" presId="urn:microsoft.com/office/officeart/2005/8/layout/process4"/>
    <dgm:cxn modelId="{A0CE9A49-E0CE-4BC5-BB7A-327C5CFFA804}" srcId="{B13C1BC3-B2F5-46B7-9862-E11B44AE2428}" destId="{ACCA463D-5CD5-402A-A770-198E022AD62F}" srcOrd="4" destOrd="0" parTransId="{B6EF3F7C-F578-4569-891F-813AA1866F92}" sibTransId="{DDCEFE9D-59F7-4BF9-8763-C5CE7CAAA3A6}"/>
    <dgm:cxn modelId="{9888742D-3A81-4B80-9060-E25984AEF2F4}" srcId="{B13C1BC3-B2F5-46B7-9862-E11B44AE2428}" destId="{C7727AA0-6B24-4317-A981-D494EF729552}" srcOrd="3" destOrd="0" parTransId="{E352987E-3BAC-400F-8EA3-07805E56B33E}" sibTransId="{B11E2F5B-934F-484F-B9AA-8A1907115406}"/>
    <dgm:cxn modelId="{1415C2FB-00AE-4938-8260-14A6AE22AFB2}" srcId="{B13C1BC3-B2F5-46B7-9862-E11B44AE2428}" destId="{460FA9EB-B878-43C1-B900-9C7460229AA6}" srcOrd="1" destOrd="0" parTransId="{E100058B-4725-4865-88BC-F7C44BADCDB7}" sibTransId="{E92FFBFF-59E1-40D3-A34B-0AF1D3E8A770}"/>
    <dgm:cxn modelId="{EF2A6BE5-2C9E-4828-8B11-A6CDEA6A7C70}" type="presOf" srcId="{F4493121-8B88-471D-8A7B-6740B75FCAE9}" destId="{9DE63168-81C9-42D1-A48A-4BAF933B8449}" srcOrd="0" destOrd="0" presId="urn:microsoft.com/office/officeart/2005/8/layout/process4"/>
    <dgm:cxn modelId="{726B7D83-8B16-432E-9E5E-7032C0B10655}" type="presParOf" srcId="{5D79C0D6-8E10-4304-A1C7-140C02AC6EFA}" destId="{5AC33BDA-4E5F-4889-9309-D64EC7429799}" srcOrd="0" destOrd="0" presId="urn:microsoft.com/office/officeart/2005/8/layout/process4"/>
    <dgm:cxn modelId="{BB8DDF14-049A-4557-A4E1-BEA0E7EFA368}" type="presParOf" srcId="{5AC33BDA-4E5F-4889-9309-D64EC7429799}" destId="{D19840AF-0DAD-4414-84A5-1D21CEA69B4A}" srcOrd="0" destOrd="0" presId="urn:microsoft.com/office/officeart/2005/8/layout/process4"/>
    <dgm:cxn modelId="{4AAAC4B0-C2AA-4E47-9452-C0D4D087EA4F}" type="presParOf" srcId="{5D79C0D6-8E10-4304-A1C7-140C02AC6EFA}" destId="{F8D5A568-95E4-448E-8238-70C7DD866E20}" srcOrd="1" destOrd="0" presId="urn:microsoft.com/office/officeart/2005/8/layout/process4"/>
    <dgm:cxn modelId="{E6CFAF36-3D2A-47B2-BD36-D2716D4143A2}" type="presParOf" srcId="{5D79C0D6-8E10-4304-A1C7-140C02AC6EFA}" destId="{D57E60AE-FBFA-4893-BD37-C6DB76ECB08F}" srcOrd="2" destOrd="0" presId="urn:microsoft.com/office/officeart/2005/8/layout/process4"/>
    <dgm:cxn modelId="{53B72A63-BC53-40B3-84A4-0D9FA8D5E25C}" type="presParOf" srcId="{D57E60AE-FBFA-4893-BD37-C6DB76ECB08F}" destId="{295BA941-8AA1-4AE5-9EDB-02C650878DE8}" srcOrd="0" destOrd="0" presId="urn:microsoft.com/office/officeart/2005/8/layout/process4"/>
    <dgm:cxn modelId="{A0F6D9D1-FCBC-43E3-812F-68EC9A43728A}" type="presParOf" srcId="{5D79C0D6-8E10-4304-A1C7-140C02AC6EFA}" destId="{2BDB5E65-D5C8-45A0-8F81-0D1F3566F238}" srcOrd="3" destOrd="0" presId="urn:microsoft.com/office/officeart/2005/8/layout/process4"/>
    <dgm:cxn modelId="{6D1E0371-27AD-4EBD-B854-52BDF1F30D41}" type="presParOf" srcId="{5D79C0D6-8E10-4304-A1C7-140C02AC6EFA}" destId="{BE32C7A3-BC8D-41B8-8DB1-A82E2D7BFDBC}" srcOrd="4" destOrd="0" presId="urn:microsoft.com/office/officeart/2005/8/layout/process4"/>
    <dgm:cxn modelId="{F2DE0BDB-8460-422C-909B-573037152FD9}" type="presParOf" srcId="{BE32C7A3-BC8D-41B8-8DB1-A82E2D7BFDBC}" destId="{9DE63168-81C9-42D1-A48A-4BAF933B8449}" srcOrd="0" destOrd="0" presId="urn:microsoft.com/office/officeart/2005/8/layout/process4"/>
    <dgm:cxn modelId="{B6ACB6C6-4430-4CBF-944F-58CE9255AA94}" type="presParOf" srcId="{5D79C0D6-8E10-4304-A1C7-140C02AC6EFA}" destId="{11940AE9-9E28-4AB1-93E0-AD23DB798C4F}" srcOrd="5" destOrd="0" presId="urn:microsoft.com/office/officeart/2005/8/layout/process4"/>
    <dgm:cxn modelId="{6BE017EE-9185-4199-8C63-44CFA558EC58}" type="presParOf" srcId="{5D79C0D6-8E10-4304-A1C7-140C02AC6EFA}" destId="{5970E957-F087-4706-AFB1-C32477380A60}" srcOrd="6" destOrd="0" presId="urn:microsoft.com/office/officeart/2005/8/layout/process4"/>
    <dgm:cxn modelId="{39037AAA-EC7C-4548-9DDB-8130DA31525E}" type="presParOf" srcId="{5970E957-F087-4706-AFB1-C32477380A60}" destId="{56DA580F-83FC-4AB4-B666-D29CEE06A994}" srcOrd="0" destOrd="0" presId="urn:microsoft.com/office/officeart/2005/8/layout/process4"/>
    <dgm:cxn modelId="{005D72F4-42FC-4D19-946B-CDEF36326F0E}" type="presParOf" srcId="{5D79C0D6-8E10-4304-A1C7-140C02AC6EFA}" destId="{41BC342C-4DF7-43C3-97FC-209ED6E7D557}" srcOrd="7" destOrd="0" presId="urn:microsoft.com/office/officeart/2005/8/layout/process4"/>
    <dgm:cxn modelId="{051091F2-42B2-425B-A8AA-B8F20A4BBE8F}" type="presParOf" srcId="{5D79C0D6-8E10-4304-A1C7-140C02AC6EFA}" destId="{2858DE7F-2BF5-4B91-9B20-41BD15DD979D}" srcOrd="8" destOrd="0" presId="urn:microsoft.com/office/officeart/2005/8/layout/process4"/>
    <dgm:cxn modelId="{7C03A38F-1F9F-4F70-878F-C39B2984FB0B}" type="presParOf" srcId="{2858DE7F-2BF5-4B91-9B20-41BD15DD979D}" destId="{46CEDED1-8C2F-44B9-B46A-A142FBAB4FA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9840AF-0DAD-4414-84A5-1D21CEA69B4A}">
      <dsp:nvSpPr>
        <dsp:cNvPr id="0" name=""/>
        <dsp:cNvSpPr/>
      </dsp:nvSpPr>
      <dsp:spPr>
        <a:xfrm>
          <a:off x="0" y="4617420"/>
          <a:ext cx="4417476" cy="75752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r-HR" sz="1400" b="1" kern="1200" dirty="0" smtClean="0">
              <a:solidFill>
                <a:schemeClr val="tx1"/>
              </a:solidFill>
              <a:latin typeface="Garamond" panose="02020404030301010803" pitchFamily="18" charset="0"/>
            </a:rPr>
            <a:t>ODGOVOR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r-HR" sz="1400" b="1" kern="1200" dirty="0" smtClean="0">
              <a:solidFill>
                <a:schemeClr val="tx1"/>
              </a:solidFill>
              <a:latin typeface="Garamond" panose="02020404030301010803" pitchFamily="18" charset="0"/>
            </a:rPr>
            <a:t>Osoba se ustaje, prijeti prstom osobi koja je ostavila </a:t>
          </a:r>
          <a:r>
            <a:rPr lang="hr-HR" sz="1400" b="1" kern="1200" smtClean="0">
              <a:solidFill>
                <a:schemeClr val="tx1"/>
              </a:solidFill>
              <a:latin typeface="Garamond" panose="02020404030301010803" pitchFamily="18" charset="0"/>
            </a:rPr>
            <a:t>vrata otvorena </a:t>
          </a:r>
          <a:r>
            <a:rPr lang="hr-HR" sz="1400" b="1" kern="1200" dirty="0" smtClean="0">
              <a:solidFill>
                <a:schemeClr val="tx1"/>
              </a:solidFill>
              <a:latin typeface="Garamond" panose="02020404030301010803" pitchFamily="18" charset="0"/>
            </a:rPr>
            <a:t>i verbalno ju napada.</a:t>
          </a:r>
          <a:endParaRPr lang="hr-HR" sz="1400" b="1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0" y="4617420"/>
        <a:ext cx="4417476" cy="757526"/>
      </dsp:txXfrm>
    </dsp:sp>
    <dsp:sp modelId="{295BA941-8AA1-4AE5-9EDB-02C650878DE8}">
      <dsp:nvSpPr>
        <dsp:cNvPr id="0" name=""/>
        <dsp:cNvSpPr/>
      </dsp:nvSpPr>
      <dsp:spPr>
        <a:xfrm rot="10800000">
          <a:off x="0" y="3463707"/>
          <a:ext cx="4417476" cy="1165075"/>
        </a:xfrm>
        <a:prstGeom prst="upArrowCallout">
          <a:avLst/>
        </a:prstGeom>
        <a:solidFill>
          <a:schemeClr val="accent1">
            <a:shade val="80000"/>
            <a:hueOff val="-166589"/>
            <a:satOff val="-4050"/>
            <a:lumOff val="8073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>
              <a:solidFill>
                <a:schemeClr val="tx1"/>
              </a:solidFill>
              <a:latin typeface="Garamond" panose="02020404030301010803" pitchFamily="18" charset="0"/>
            </a:rPr>
            <a:t>INHIBICIJE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>
              <a:solidFill>
                <a:schemeClr val="tx1"/>
              </a:solidFill>
              <a:latin typeface="Garamond" panose="02020404030301010803" pitchFamily="18" charset="0"/>
            </a:rPr>
            <a:t>djelomično</a:t>
          </a:r>
          <a:endParaRPr lang="hr-HR" sz="1400" b="1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 rot="10800000">
        <a:off x="0" y="3463707"/>
        <a:ext cx="4417476" cy="1165075"/>
      </dsp:txXfrm>
    </dsp:sp>
    <dsp:sp modelId="{9DE63168-81C9-42D1-A48A-4BAF933B8449}">
      <dsp:nvSpPr>
        <dsp:cNvPr id="0" name=""/>
        <dsp:cNvSpPr/>
      </dsp:nvSpPr>
      <dsp:spPr>
        <a:xfrm rot="10800000">
          <a:off x="0" y="2309995"/>
          <a:ext cx="4417476" cy="1165075"/>
        </a:xfrm>
        <a:prstGeom prst="upArrowCallout">
          <a:avLst/>
        </a:prstGeom>
        <a:solidFill>
          <a:schemeClr val="accent1">
            <a:shade val="80000"/>
            <a:hueOff val="-333178"/>
            <a:satOff val="-8101"/>
            <a:lumOff val="16146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>
              <a:solidFill>
                <a:schemeClr val="tx1"/>
              </a:solidFill>
              <a:latin typeface="Garamond" panose="02020404030301010803" pitchFamily="18" charset="0"/>
            </a:rPr>
            <a:t>LJUTNJA</a:t>
          </a:r>
          <a:endParaRPr lang="hr-HR" sz="1600" b="1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 rot="10800000">
        <a:off x="0" y="2309995"/>
        <a:ext cx="4417476" cy="1165075"/>
      </dsp:txXfrm>
    </dsp:sp>
    <dsp:sp modelId="{56DA580F-83FC-4AB4-B666-D29CEE06A994}">
      <dsp:nvSpPr>
        <dsp:cNvPr id="0" name=""/>
        <dsp:cNvSpPr/>
      </dsp:nvSpPr>
      <dsp:spPr>
        <a:xfrm rot="10800000">
          <a:off x="0" y="1156283"/>
          <a:ext cx="4417476" cy="1165075"/>
        </a:xfrm>
        <a:prstGeom prst="upArrowCallout">
          <a:avLst/>
        </a:prstGeom>
        <a:solidFill>
          <a:schemeClr val="accent1">
            <a:shade val="80000"/>
            <a:hueOff val="-499767"/>
            <a:satOff val="-12151"/>
            <a:lumOff val="24219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r-HR" sz="1400" b="1" kern="1200" dirty="0" smtClean="0">
              <a:solidFill>
                <a:schemeClr val="tx1"/>
              </a:solidFill>
              <a:latin typeface="Garamond" panose="02020404030301010803" pitchFamily="18" charset="0"/>
            </a:rPr>
            <a:t>PROCJENA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r-HR" sz="1400" b="1" kern="1200" dirty="0" smtClean="0">
              <a:solidFill>
                <a:schemeClr val="tx1"/>
              </a:solidFill>
              <a:latin typeface="Garamond" panose="02020404030301010803" pitchFamily="18" charset="0"/>
            </a:rPr>
            <a:t>“Namjerno je ostavio otvorena vrata tako da pokaže svima da je glavni. Ako ne reagiram svi će mi se smijati.”</a:t>
          </a:r>
          <a:endParaRPr lang="hr-HR" sz="1400" b="1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 rot="10800000">
        <a:off x="0" y="1156283"/>
        <a:ext cx="4417476" cy="1165075"/>
      </dsp:txXfrm>
    </dsp:sp>
    <dsp:sp modelId="{46CEDED1-8C2F-44B9-B46A-A142FBAB4FAD}">
      <dsp:nvSpPr>
        <dsp:cNvPr id="0" name=""/>
        <dsp:cNvSpPr/>
      </dsp:nvSpPr>
      <dsp:spPr>
        <a:xfrm rot="10800000">
          <a:off x="0" y="2570"/>
          <a:ext cx="4417476" cy="1165075"/>
        </a:xfrm>
        <a:prstGeom prst="upArrowCallout">
          <a:avLst/>
        </a:prstGeom>
        <a:solidFill>
          <a:schemeClr val="accent1">
            <a:shade val="80000"/>
            <a:hueOff val="-666356"/>
            <a:satOff val="-16201"/>
            <a:lumOff val="32292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r-HR" sz="1400" b="1" kern="1200" dirty="0" smtClean="0">
              <a:solidFill>
                <a:schemeClr val="tx1"/>
              </a:solidFill>
              <a:latin typeface="Garamond" panose="02020404030301010803" pitchFamily="18" charset="0"/>
            </a:rPr>
            <a:t>OKIDAČ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r-HR" sz="1400" b="1" kern="1200" dirty="0" smtClean="0">
              <a:solidFill>
                <a:schemeClr val="tx1"/>
              </a:solidFill>
              <a:latin typeface="Garamond" panose="02020404030301010803" pitchFamily="18" charset="0"/>
            </a:rPr>
            <a:t>Osoba ulazi u bar i ostavlja vrata lagano otvorena tako da hladni zrak ulazi u prostoriju. </a:t>
          </a:r>
          <a:endParaRPr lang="hr-HR" sz="1400" b="1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 rot="10800000">
        <a:off x="0" y="2570"/>
        <a:ext cx="4417476" cy="1165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7679-53CA-4E65-A74F-5F1C757A34FF}" type="datetimeFigureOut">
              <a:rPr lang="hr-HR" smtClean="0"/>
              <a:pPr/>
              <a:t>7.2.2019.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21EB-B515-4D83-9E3A-C8A8BE54CD36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06964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7679-53CA-4E65-A74F-5F1C757A34FF}" type="datetimeFigureOut">
              <a:rPr lang="hr-HR" smtClean="0"/>
              <a:pPr/>
              <a:t>7.2.2019.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21EB-B515-4D83-9E3A-C8A8BE54CD3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3865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7679-53CA-4E65-A74F-5F1C757A34FF}" type="datetimeFigureOut">
              <a:rPr lang="hr-HR" smtClean="0"/>
              <a:pPr/>
              <a:t>7.2.2019.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21EB-B515-4D83-9E3A-C8A8BE54CD3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22120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7679-53CA-4E65-A74F-5F1C757A34FF}" type="datetimeFigureOut">
              <a:rPr lang="hr-HR" smtClean="0"/>
              <a:pPr/>
              <a:t>7.2.2019.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21EB-B515-4D83-9E3A-C8A8BE54CD3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28893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7679-53CA-4E65-A74F-5F1C757A34FF}" type="datetimeFigureOut">
              <a:rPr lang="hr-HR" smtClean="0"/>
              <a:pPr/>
              <a:t>7.2.2019.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21EB-B515-4D83-9E3A-C8A8BE54CD36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75290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7679-53CA-4E65-A74F-5F1C757A34FF}" type="datetimeFigureOut">
              <a:rPr lang="hr-HR" smtClean="0"/>
              <a:pPr/>
              <a:t>7.2.2019.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21EB-B515-4D83-9E3A-C8A8BE54CD3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54645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7679-53CA-4E65-A74F-5F1C757A34FF}" type="datetimeFigureOut">
              <a:rPr lang="hr-HR" smtClean="0"/>
              <a:pPr/>
              <a:t>7.2.2019.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21EB-B515-4D83-9E3A-C8A8BE54CD3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43788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7679-53CA-4E65-A74F-5F1C757A34FF}" type="datetimeFigureOut">
              <a:rPr lang="hr-HR" smtClean="0"/>
              <a:pPr/>
              <a:t>7.2.2019.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21EB-B515-4D83-9E3A-C8A8BE54CD3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96402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7679-53CA-4E65-A74F-5F1C757A34FF}" type="datetimeFigureOut">
              <a:rPr lang="hr-HR" smtClean="0"/>
              <a:pPr/>
              <a:t>7.2.2019.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21EB-B515-4D83-9E3A-C8A8BE54CD3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28713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CD87679-53CA-4E65-A74F-5F1C757A34FF}" type="datetimeFigureOut">
              <a:rPr lang="hr-HR" smtClean="0"/>
              <a:pPr/>
              <a:t>7.2.2019.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FA21EB-B515-4D83-9E3A-C8A8BE54CD3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99449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7679-53CA-4E65-A74F-5F1C757A34FF}" type="datetimeFigureOut">
              <a:rPr lang="hr-HR" smtClean="0"/>
              <a:pPr/>
              <a:t>7.2.2019.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21EB-B515-4D83-9E3A-C8A8BE54CD3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63907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CD87679-53CA-4E65-A74F-5F1C757A34FF}" type="datetimeFigureOut">
              <a:rPr lang="hr-HR" smtClean="0"/>
              <a:pPr/>
              <a:t>7.2.2019.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2FA21EB-B515-4D83-9E3A-C8A8BE54CD36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326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6331" y="747935"/>
            <a:ext cx="8001551" cy="3566160"/>
          </a:xfrm>
        </p:spPr>
        <p:txBody>
          <a:bodyPr>
            <a:normAutofit/>
          </a:bodyPr>
          <a:lstStyle/>
          <a:p>
            <a:r>
              <a:rPr lang="hr-HR" sz="4800" b="1" dirty="0" smtClean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Bihevioralno-kognitivne intervencije za kontrolu ljutnje</a:t>
            </a:r>
            <a:endParaRPr lang="hr-HR" sz="4800" b="1" dirty="0">
              <a:solidFill>
                <a:schemeClr val="accent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5206" y="4984431"/>
            <a:ext cx="7543800" cy="1143000"/>
          </a:xfrm>
        </p:spPr>
        <p:txBody>
          <a:bodyPr>
            <a:normAutofit/>
          </a:bodyPr>
          <a:lstStyle/>
          <a:p>
            <a:pPr algn="r"/>
            <a:endParaRPr lang="hr-HR" sz="3200" b="1" cap="none" dirty="0" smtClean="0">
              <a:solidFill>
                <a:schemeClr val="accent2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algn="r"/>
            <a:r>
              <a:rPr lang="hr-HR" sz="2800" b="1" cap="none" dirty="0" smtClean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Sanja Grizelj</a:t>
            </a:r>
            <a:endParaRPr lang="hr-HR" sz="2800" b="1" cap="none" dirty="0">
              <a:solidFill>
                <a:schemeClr val="accent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550" y="369193"/>
            <a:ext cx="1796143" cy="1585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9639" y="4684596"/>
            <a:ext cx="2152483" cy="1442836"/>
          </a:xfrm>
          <a:prstGeom prst="rect">
            <a:avLst/>
          </a:prstGeom>
        </p:spPr>
      </p:pic>
      <p:pic>
        <p:nvPicPr>
          <p:cNvPr id="1026" name="Picture 2" descr="Image result for ang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8843" y="1141511"/>
            <a:ext cx="2031945" cy="162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nger and chil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553" y="4572000"/>
            <a:ext cx="2235347" cy="149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ng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0788" y="394150"/>
            <a:ext cx="2080185" cy="156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ang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2865" y="1206927"/>
            <a:ext cx="2080187" cy="15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673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180" y="197493"/>
            <a:ext cx="82848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800" b="1" dirty="0" smtClean="0">
                <a:solidFill>
                  <a:srgbClr val="F08568"/>
                </a:solidFill>
                <a:latin typeface="Garamond" panose="02020404030301010803" pitchFamily="18" charset="0"/>
              </a:rPr>
              <a:t>Dnevnik 2</a:t>
            </a:r>
            <a:endParaRPr lang="hr-HR" sz="3800" b="1" dirty="0">
              <a:solidFill>
                <a:srgbClr val="F08568"/>
              </a:solidFill>
              <a:latin typeface="Garamond" panose="02020404030301010803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37180" y="905379"/>
            <a:ext cx="828484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39132354"/>
              </p:ext>
            </p:extLst>
          </p:nvPr>
        </p:nvGraphicFramePr>
        <p:xfrm>
          <a:off x="537180" y="1236372"/>
          <a:ext cx="8229600" cy="483152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8229600"/>
              </a:tblGrid>
              <a:tr h="640080">
                <a:tc>
                  <a:txBody>
                    <a:bodyPr/>
                    <a:lstStyle/>
                    <a:p>
                      <a:r>
                        <a:rPr lang="hr-HR" sz="1800" b="1" dirty="0" smtClean="0">
                          <a:latin typeface="Garamond" panose="02020404030301010803" pitchFamily="18" charset="0"/>
                        </a:rPr>
                        <a:t>Okidač:</a:t>
                      </a:r>
                      <a:r>
                        <a:rPr lang="hr-HR" sz="1800" b="1" baseline="0" dirty="0" smtClean="0">
                          <a:latin typeface="Garamond" panose="02020404030301010803" pitchFamily="18" charset="0"/>
                        </a:rPr>
                        <a:t>  </a:t>
                      </a:r>
                      <a:r>
                        <a:rPr lang="hr-HR" sz="1800" b="0" baseline="0" dirty="0" smtClean="0">
                          <a:latin typeface="Garamond" panose="02020404030301010803" pitchFamily="18" charset="0"/>
                        </a:rPr>
                        <a:t>Opišite što bi video kamera snimila. Uključite dan, datum i vrijeme, ali ne i što ste mislili i kako ste reagirali.</a:t>
                      </a:r>
                      <a:endParaRPr lang="hr-HR" sz="1800" b="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624849">
                <a:tc>
                  <a:txBody>
                    <a:bodyPr/>
                    <a:lstStyle/>
                    <a:p>
                      <a:r>
                        <a:rPr lang="hr-HR" sz="1800" b="1" dirty="0" smtClean="0">
                          <a:latin typeface="Garamond" panose="02020404030301010803" pitchFamily="18" charset="0"/>
                        </a:rPr>
                        <a:t>Procjena: </a:t>
                      </a:r>
                      <a:r>
                        <a:rPr lang="hr-HR" sz="1800" b="0" dirty="0" smtClean="0">
                          <a:latin typeface="Garamond" panose="02020404030301010803" pitchFamily="18" charset="0"/>
                        </a:rPr>
                        <a:t>Zapišite misli koje su vam prolazile kroz glavu, što točnije</a:t>
                      </a:r>
                      <a:r>
                        <a:rPr lang="hr-HR" sz="1800" b="0" baseline="0" dirty="0" smtClean="0">
                          <a:latin typeface="Garamond" panose="02020404030301010803" pitchFamily="18" charset="0"/>
                        </a:rPr>
                        <a:t> kako ste ih zapamtili</a:t>
                      </a:r>
                      <a:r>
                        <a:rPr lang="hr-HR" sz="1800" b="0" dirty="0" smtClean="0">
                          <a:latin typeface="Garamond" panose="02020404030301010803" pitchFamily="18" charset="0"/>
                        </a:rPr>
                        <a:t>.</a:t>
                      </a:r>
                      <a:endParaRPr lang="hr-HR" sz="1800" b="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631941">
                <a:tc>
                  <a:txBody>
                    <a:bodyPr/>
                    <a:lstStyle/>
                    <a:p>
                      <a:r>
                        <a:rPr lang="hr-HR" sz="1800" b="1" dirty="0" smtClean="0">
                          <a:latin typeface="Garamond" panose="02020404030301010803" pitchFamily="18" charset="0"/>
                        </a:rPr>
                        <a:t>Ljutnja:</a:t>
                      </a:r>
                      <a:r>
                        <a:rPr lang="hr-HR" sz="1800" b="1" baseline="0" dirty="0" smtClean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hr-HR" sz="1800" b="0" baseline="0" dirty="0" smtClean="0">
                          <a:latin typeface="Garamond" panose="02020404030301010803" pitchFamily="18" charset="0"/>
                        </a:rPr>
                        <a:t>ostavite neispunjeno neko vrijeme</a:t>
                      </a:r>
                      <a:endParaRPr lang="hr-HR" sz="1800" b="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hr-HR" sz="1800" b="1" dirty="0" smtClean="0">
                          <a:latin typeface="Garamond" panose="02020404030301010803" pitchFamily="18" charset="0"/>
                        </a:rPr>
                        <a:t>Inhibicije: </a:t>
                      </a:r>
                      <a:r>
                        <a:rPr lang="hr-HR" sz="1800" b="0" baseline="0" dirty="0" smtClean="0">
                          <a:latin typeface="Garamond" panose="02020404030301010803" pitchFamily="18" charset="0"/>
                        </a:rPr>
                        <a:t>ostavite neispunjeno neko vrijeme</a:t>
                      </a:r>
                      <a:endParaRPr lang="hr-HR" sz="1800" b="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554354">
                <a:tc>
                  <a:txBody>
                    <a:bodyPr/>
                    <a:lstStyle/>
                    <a:p>
                      <a:r>
                        <a:rPr lang="hr-HR" sz="1800" b="1" dirty="0" smtClean="0">
                          <a:latin typeface="Garamond" panose="02020404030301010803" pitchFamily="18" charset="0"/>
                        </a:rPr>
                        <a:t>Odgovor: </a:t>
                      </a:r>
                      <a:r>
                        <a:rPr lang="hr-HR" sz="1800" b="0" dirty="0" smtClean="0">
                          <a:latin typeface="Garamond" panose="02020404030301010803" pitchFamily="18" charset="0"/>
                        </a:rPr>
                        <a:t>Zapišite što točnije što bi video kamera snimila,</a:t>
                      </a:r>
                      <a:r>
                        <a:rPr lang="hr-HR" sz="1800" b="0" baseline="0" dirty="0" smtClean="0">
                          <a:latin typeface="Garamond" panose="02020404030301010803" pitchFamily="18" charset="0"/>
                        </a:rPr>
                        <a:t> što ste radili i/ili rekli?</a:t>
                      </a:r>
                      <a:endParaRPr lang="hr-HR" sz="1800" b="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1256717">
                <a:tc>
                  <a:txBody>
                    <a:bodyPr/>
                    <a:lstStyle/>
                    <a:p>
                      <a:r>
                        <a:rPr lang="hr-HR" sz="1800" b="1" dirty="0" smtClean="0">
                          <a:latin typeface="Garamond" panose="02020404030301010803" pitchFamily="18" charset="0"/>
                        </a:rPr>
                        <a:t>Korisnije procjene/mišljenje: </a:t>
                      </a:r>
                    </a:p>
                    <a:p>
                      <a:r>
                        <a:rPr lang="hr-HR" sz="1800" b="0" dirty="0" smtClean="0">
                          <a:latin typeface="Garamond" panose="02020404030301010803" pitchFamily="18" charset="0"/>
                        </a:rPr>
                        <a:t>Na</a:t>
                      </a:r>
                      <a:r>
                        <a:rPr lang="hr-HR" sz="1800" b="0" baseline="0" dirty="0" smtClean="0">
                          <a:latin typeface="Garamond" panose="02020404030301010803" pitchFamily="18" charset="0"/>
                        </a:rPr>
                        <a:t> koji način ste još mogli procijeniti situaciju? </a:t>
                      </a:r>
                    </a:p>
                    <a:p>
                      <a:r>
                        <a:rPr lang="hr-HR" sz="1800" b="0" baseline="0" dirty="0" smtClean="0">
                          <a:latin typeface="Garamond" panose="02020404030301010803" pitchFamily="18" charset="0"/>
                        </a:rPr>
                        <a:t>Koje ste pogreške u mišljenju učinili?</a:t>
                      </a:r>
                    </a:p>
                    <a:p>
                      <a:r>
                        <a:rPr lang="hr-HR" sz="1800" b="0" baseline="0" dirty="0" smtClean="0">
                          <a:latin typeface="Garamond" panose="02020404030301010803" pitchFamily="18" charset="0"/>
                        </a:rPr>
                        <a:t>Kada biste imali sveznajućeg prijatelja, kako bi on gledao na tu situaciju?</a:t>
                      </a:r>
                    </a:p>
                    <a:p>
                      <a:r>
                        <a:rPr lang="hr-HR" sz="1800" b="0" baseline="0" dirty="0" smtClean="0">
                          <a:latin typeface="Garamond" panose="02020404030301010803" pitchFamily="18" charset="0"/>
                        </a:rPr>
                        <a:t>Je li moguće preoblikovati procjenu? </a:t>
                      </a:r>
                      <a:r>
                        <a:rPr lang="hr-HR" sz="1800" b="0" i="0" baseline="0" dirty="0" smtClean="0">
                          <a:latin typeface="Garamond" panose="02020404030301010803" pitchFamily="18" charset="0"/>
                        </a:rPr>
                        <a:t>(Čaša koja je napola prazna također je i napola puna.)</a:t>
                      </a:r>
                    </a:p>
                    <a:p>
                      <a:r>
                        <a:rPr lang="hr-HR" sz="1800" b="0" baseline="0" dirty="0" smtClean="0">
                          <a:latin typeface="Garamond" panose="02020404030301010803" pitchFamily="18" charset="0"/>
                        </a:rPr>
                        <a:t>Koji bi bili rezultati analiziranja situacije metodom prednosti i nedostataka?</a:t>
                      </a:r>
                      <a:endParaRPr lang="hr-HR" sz="1800" b="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5786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180" y="120220"/>
            <a:ext cx="9164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F08568"/>
                </a:solidFill>
                <a:latin typeface="Garamond" panose="02020404030301010803" pitchFamily="18" charset="0"/>
              </a:rPr>
              <a:t>Tehnike za postizanje korisnijih </a:t>
            </a:r>
            <a:r>
              <a:rPr lang="hr-HR" sz="3600" b="1" dirty="0" smtClean="0">
                <a:solidFill>
                  <a:srgbClr val="F08568"/>
                </a:solidFill>
                <a:latin typeface="Garamond" panose="02020404030301010803" pitchFamily="18" charset="0"/>
              </a:rPr>
              <a:t>procjena</a:t>
            </a:r>
            <a:endParaRPr lang="hr-HR" sz="3600" b="1" dirty="0">
              <a:solidFill>
                <a:srgbClr val="F08568"/>
              </a:solidFill>
              <a:latin typeface="Garamond" panose="02020404030301010803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37180" y="905379"/>
            <a:ext cx="828484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37180" y="1386196"/>
            <a:ext cx="807878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2400" u="sng" dirty="0">
                <a:latin typeface="Garamond" panose="02020404030301010803" pitchFamily="18" charset="0"/>
              </a:rPr>
              <a:t>Identificiranje </a:t>
            </a:r>
            <a:r>
              <a:rPr lang="hr-HR" sz="2400" u="sng" dirty="0" smtClean="0">
                <a:latin typeface="Garamond" panose="02020404030301010803" pitchFamily="18" charset="0"/>
              </a:rPr>
              <a:t>pogrešaka </a:t>
            </a:r>
            <a:r>
              <a:rPr lang="hr-HR" sz="2400" u="sng" dirty="0">
                <a:latin typeface="Garamond" panose="02020404030301010803" pitchFamily="18" charset="0"/>
              </a:rPr>
              <a:t>u mišljenju i ispravak </a:t>
            </a:r>
            <a:r>
              <a:rPr lang="hr-HR" sz="2400" u="sng" dirty="0" smtClean="0">
                <a:latin typeface="Garamond" panose="02020404030301010803" pitchFamily="18" charset="0"/>
              </a:rPr>
              <a:t>istih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hr-HR" sz="2400" dirty="0">
              <a:latin typeface="Garamond" panose="02020404030301010803" pitchFamily="18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2400" u="sng" dirty="0" smtClean="0">
                <a:latin typeface="Garamond" panose="02020404030301010803" pitchFamily="18" charset="0"/>
              </a:rPr>
              <a:t>„Tehnika prijatelja”</a:t>
            </a:r>
          </a:p>
          <a:p>
            <a:pPr lvl="1"/>
            <a:r>
              <a:rPr lang="hr-HR" sz="2400" dirty="0" smtClean="0">
                <a:latin typeface="Garamond" panose="02020404030301010803" pitchFamily="18" charset="0"/>
              </a:rPr>
              <a:t>-Kako </a:t>
            </a:r>
            <a:r>
              <a:rPr lang="hr-HR" sz="2400" dirty="0">
                <a:latin typeface="Garamond" panose="02020404030301010803" pitchFamily="18" charset="0"/>
              </a:rPr>
              <a:t>bi </a:t>
            </a:r>
            <a:r>
              <a:rPr lang="hr-HR" sz="2400" dirty="0" smtClean="0">
                <a:latin typeface="Garamond" panose="02020404030301010803" pitchFamily="18" charset="0"/>
              </a:rPr>
              <a:t>mi (sveznajući) </a:t>
            </a:r>
            <a:r>
              <a:rPr lang="hr-HR" sz="2400" dirty="0">
                <a:latin typeface="Garamond" panose="02020404030301010803" pitchFamily="18" charset="0"/>
              </a:rPr>
              <a:t>prijatelj </a:t>
            </a:r>
            <a:r>
              <a:rPr lang="hr-HR" sz="2400" dirty="0" smtClean="0">
                <a:latin typeface="Garamond" panose="02020404030301010803" pitchFamily="18" charset="0"/>
              </a:rPr>
              <a:t>koji mi želi dobro procjenio ovu situaciju tako da je najbolje za mene?</a:t>
            </a:r>
          </a:p>
          <a:p>
            <a:pPr lvl="1"/>
            <a:endParaRPr lang="hr-HR" sz="2400" dirty="0">
              <a:latin typeface="Garamond" panose="02020404030301010803" pitchFamily="18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2400" u="sng" dirty="0" smtClean="0">
                <a:latin typeface="Garamond" panose="02020404030301010803" pitchFamily="18" charset="0"/>
              </a:rPr>
              <a:t>Preoblikovanje okidača (situacije) – ponovna procjena</a:t>
            </a:r>
          </a:p>
          <a:p>
            <a:pPr lvl="1"/>
            <a:r>
              <a:rPr lang="hr-HR" sz="2400" dirty="0" smtClean="0">
                <a:latin typeface="Garamond" panose="02020404030301010803" pitchFamily="18" charset="0"/>
              </a:rPr>
              <a:t>-traženje </a:t>
            </a:r>
            <a:r>
              <a:rPr lang="hr-HR" sz="2400" dirty="0">
                <a:latin typeface="Garamond" panose="02020404030301010803" pitchFamily="18" charset="0"/>
              </a:rPr>
              <a:t>pozitivnih strana ili pogled na situaciju iz potpuno nove </a:t>
            </a:r>
            <a:r>
              <a:rPr lang="hr-HR" sz="2400" dirty="0" smtClean="0">
                <a:latin typeface="Garamond" panose="02020404030301010803" pitchFamily="18" charset="0"/>
              </a:rPr>
              <a:t>perspektive</a:t>
            </a:r>
          </a:p>
          <a:p>
            <a:pPr lvl="1"/>
            <a:endParaRPr lang="hr-HR" sz="2400" dirty="0">
              <a:latin typeface="Garamond" panose="02020404030301010803" pitchFamily="18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2400" u="sng" dirty="0" smtClean="0">
                <a:latin typeface="Garamond" panose="02020404030301010803" pitchFamily="18" charset="0"/>
              </a:rPr>
              <a:t>Analiza prednosti i nedostataka</a:t>
            </a:r>
            <a:endParaRPr lang="hr-HR" sz="2400" u="sng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401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180" y="120220"/>
            <a:ext cx="9164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F08568"/>
                </a:solidFill>
                <a:latin typeface="Garamond" panose="02020404030301010803" pitchFamily="18" charset="0"/>
              </a:rPr>
              <a:t>Kako se možemo trajno promijeniti?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37180" y="905379"/>
            <a:ext cx="828484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34149" y="896358"/>
            <a:ext cx="849091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200" b="1" dirty="0">
                <a:latin typeface="Garamond" panose="02020404030301010803" pitchFamily="18" charset="0"/>
              </a:rPr>
              <a:t>RCR tehnika (Review, Cement, Record</a:t>
            </a:r>
            <a:r>
              <a:rPr lang="hr-HR" sz="2200" b="1" dirty="0" smtClean="0">
                <a:latin typeface="Garamond" panose="02020404030301010803" pitchFamily="18" charset="0"/>
              </a:rPr>
              <a:t>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hr-HR" sz="2200" dirty="0"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hr-HR" sz="2100" u="sng" dirty="0">
                <a:latin typeface="Garamond" panose="02020404030301010803" pitchFamily="18" charset="0"/>
              </a:rPr>
              <a:t>R - </a:t>
            </a:r>
            <a:r>
              <a:rPr lang="hr-HR" sz="2100" u="sng" dirty="0" smtClean="0">
                <a:latin typeface="Garamond" panose="02020404030301010803" pitchFamily="18" charset="0"/>
              </a:rPr>
              <a:t>Reviewing </a:t>
            </a:r>
            <a:r>
              <a:rPr lang="hr-HR" sz="2100" u="sng" dirty="0">
                <a:latin typeface="Garamond" panose="02020404030301010803" pitchFamily="18" charset="0"/>
              </a:rPr>
              <a:t>- </a:t>
            </a:r>
            <a:r>
              <a:rPr lang="hr-HR" sz="2100" u="sng" dirty="0" smtClean="0">
                <a:latin typeface="Garamond" panose="02020404030301010803" pitchFamily="18" charset="0"/>
              </a:rPr>
              <a:t>Pregled događaja</a:t>
            </a:r>
          </a:p>
          <a:p>
            <a:pPr marL="800100" lvl="1" indent="-342900">
              <a:buFontTx/>
              <a:buChar char="-"/>
            </a:pPr>
            <a:r>
              <a:rPr lang="hr-HR" sz="2100" dirty="0" smtClean="0">
                <a:latin typeface="Garamond" panose="02020404030301010803" pitchFamily="18" charset="0"/>
              </a:rPr>
              <a:t>pregledamo </a:t>
            </a:r>
            <a:r>
              <a:rPr lang="hr-HR" sz="2100" dirty="0">
                <a:latin typeface="Garamond" panose="02020404030301010803" pitchFamily="18" charset="0"/>
              </a:rPr>
              <a:t>događaj </a:t>
            </a:r>
            <a:r>
              <a:rPr lang="hr-HR" sz="2100" dirty="0" smtClean="0">
                <a:latin typeface="Garamond" panose="02020404030301010803" pitchFamily="18" charset="0"/>
              </a:rPr>
              <a:t>kada smo bili ljuti te zapisujemo što se dogodilo i procjenu tog događaja</a:t>
            </a:r>
          </a:p>
          <a:p>
            <a:pPr marL="800100" lvl="1" indent="-342900">
              <a:buFontTx/>
              <a:buChar char="-"/>
            </a:pPr>
            <a:r>
              <a:rPr lang="hr-HR" sz="2100" dirty="0" smtClean="0">
                <a:latin typeface="Garamond" panose="02020404030301010803" pitchFamily="18" charset="0"/>
              </a:rPr>
              <a:t>zatim </a:t>
            </a:r>
            <a:r>
              <a:rPr lang="hr-HR" sz="2100" dirty="0">
                <a:latin typeface="Garamond" panose="02020404030301010803" pitchFamily="18" charset="0"/>
              </a:rPr>
              <a:t>taj događaj analiziramo kroz 4 </a:t>
            </a:r>
            <a:r>
              <a:rPr lang="hr-HR" sz="2100" dirty="0" smtClean="0">
                <a:latin typeface="Garamond" panose="02020404030301010803" pitchFamily="18" charset="0"/>
              </a:rPr>
              <a:t>stupnja (pogreške, </a:t>
            </a:r>
            <a:r>
              <a:rPr lang="hr-HR" sz="2100" dirty="0">
                <a:latin typeface="Garamond" panose="02020404030301010803" pitchFamily="18" charset="0"/>
              </a:rPr>
              <a:t>sveznajući </a:t>
            </a:r>
            <a:r>
              <a:rPr lang="hr-HR" sz="2100" dirty="0" smtClean="0">
                <a:latin typeface="Garamond" panose="02020404030301010803" pitchFamily="18" charset="0"/>
              </a:rPr>
              <a:t>prijatelj</a:t>
            </a:r>
            <a:r>
              <a:rPr lang="hr-HR" sz="2100" dirty="0">
                <a:latin typeface="Garamond" panose="02020404030301010803" pitchFamily="18" charset="0"/>
              </a:rPr>
              <a:t>, ponovna procjena, </a:t>
            </a:r>
            <a:r>
              <a:rPr lang="hr-HR" sz="2100" dirty="0" smtClean="0">
                <a:latin typeface="Garamond" panose="02020404030301010803" pitchFamily="18" charset="0"/>
              </a:rPr>
              <a:t>prednosti/nedostaci) - moguće </a:t>
            </a:r>
            <a:r>
              <a:rPr lang="hr-HR" sz="2100" dirty="0">
                <a:latin typeface="Garamond" panose="02020404030301010803" pitchFamily="18" charset="0"/>
              </a:rPr>
              <a:t>u </a:t>
            </a:r>
            <a:r>
              <a:rPr lang="hr-HR" sz="2100" dirty="0" smtClean="0">
                <a:latin typeface="Garamond" panose="02020404030301010803" pitchFamily="18" charset="0"/>
              </a:rPr>
              <a:t>imaginaciji</a:t>
            </a:r>
          </a:p>
          <a:p>
            <a:pPr lvl="2"/>
            <a:endParaRPr lang="hr-HR" sz="2100" dirty="0"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hr-HR" sz="2100" u="sng" dirty="0" smtClean="0">
                <a:latin typeface="Garamond" panose="02020404030301010803" pitchFamily="18" charset="0"/>
              </a:rPr>
              <a:t>C - Cementing - Cementiranje</a:t>
            </a:r>
          </a:p>
          <a:p>
            <a:pPr marL="800100" lvl="1" indent="-342900">
              <a:buFontTx/>
              <a:buChar char="-"/>
            </a:pPr>
            <a:r>
              <a:rPr lang="hr-HR" sz="2100" dirty="0" smtClean="0">
                <a:latin typeface="Garamond" panose="02020404030301010803" pitchFamily="18" charset="0"/>
              </a:rPr>
              <a:t>provesti </a:t>
            </a:r>
            <a:r>
              <a:rPr lang="hr-HR" sz="2100" dirty="0">
                <a:latin typeface="Garamond" panose="02020404030301010803" pitchFamily="18" charset="0"/>
              </a:rPr>
              <a:t>u djelo </a:t>
            </a:r>
            <a:r>
              <a:rPr lang="hr-HR" sz="2100" dirty="0" smtClean="0">
                <a:latin typeface="Garamond" panose="02020404030301010803" pitchFamily="18" charset="0"/>
              </a:rPr>
              <a:t>onu opciju koja </a:t>
            </a:r>
            <a:r>
              <a:rPr lang="hr-HR" sz="2100" dirty="0">
                <a:latin typeface="Garamond" panose="02020404030301010803" pitchFamily="18" charset="0"/>
              </a:rPr>
              <a:t>je odlučena u fazi </a:t>
            </a:r>
            <a:r>
              <a:rPr lang="hr-HR" sz="2100" dirty="0" smtClean="0">
                <a:latin typeface="Garamond" panose="02020404030301010803" pitchFamily="18" charset="0"/>
              </a:rPr>
              <a:t>pregleda </a:t>
            </a:r>
          </a:p>
          <a:p>
            <a:pPr marL="800100" lvl="1" indent="-342900">
              <a:buFontTx/>
              <a:buChar char="-"/>
            </a:pPr>
            <a:r>
              <a:rPr lang="hr-HR" sz="2100" dirty="0">
                <a:latin typeface="Garamond" panose="02020404030301010803" pitchFamily="18" charset="0"/>
              </a:rPr>
              <a:t>o</a:t>
            </a:r>
            <a:r>
              <a:rPr lang="hr-HR" sz="2100" dirty="0" smtClean="0">
                <a:latin typeface="Garamond" panose="02020404030301010803" pitchFamily="18" charset="0"/>
              </a:rPr>
              <a:t>va faza učvršćuje </a:t>
            </a:r>
            <a:r>
              <a:rPr lang="hr-HR" sz="2100" dirty="0">
                <a:latin typeface="Garamond" panose="02020404030301010803" pitchFamily="18" charset="0"/>
              </a:rPr>
              <a:t>(cementira) novi način razmišljanja - mišljenje i ponašanje </a:t>
            </a:r>
            <a:r>
              <a:rPr lang="hr-HR" sz="2100" dirty="0" smtClean="0">
                <a:latin typeface="Garamond" panose="02020404030301010803" pitchFamily="18" charset="0"/>
              </a:rPr>
              <a:t>su ključna </a:t>
            </a:r>
            <a:r>
              <a:rPr lang="hr-HR" sz="2100" dirty="0">
                <a:latin typeface="Garamond" panose="02020404030301010803" pitchFamily="18" charset="0"/>
              </a:rPr>
              <a:t>kombinacija KBT </a:t>
            </a:r>
            <a:r>
              <a:rPr lang="hr-HR" sz="2100" dirty="0" smtClean="0">
                <a:latin typeface="Garamond" panose="02020404030301010803" pitchFamily="18" charset="0"/>
              </a:rPr>
              <a:t>pristupa</a:t>
            </a:r>
          </a:p>
          <a:p>
            <a:pPr marL="800100" lvl="1" indent="-342900">
              <a:buFontTx/>
              <a:buChar char="-"/>
            </a:pPr>
            <a:endParaRPr lang="hr-HR" sz="2100" dirty="0"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hr-HR" sz="2100" u="sng" dirty="0" smtClean="0">
                <a:latin typeface="Garamond" panose="02020404030301010803" pitchFamily="18" charset="0"/>
              </a:rPr>
              <a:t>R - Recording - Bilježenje</a:t>
            </a:r>
          </a:p>
          <a:p>
            <a:pPr marL="800100" lvl="1" indent="-342900">
              <a:buFontTx/>
              <a:buChar char="-"/>
            </a:pPr>
            <a:r>
              <a:rPr lang="hr-HR" sz="2100" dirty="0" smtClean="0">
                <a:latin typeface="Garamond" panose="02020404030301010803" pitchFamily="18" charset="0"/>
              </a:rPr>
              <a:t>zabilježiti </a:t>
            </a:r>
            <a:r>
              <a:rPr lang="hr-HR" sz="2100" dirty="0">
                <a:latin typeface="Garamond" panose="02020404030301010803" pitchFamily="18" charset="0"/>
              </a:rPr>
              <a:t>kratki iskaz događaja, novu procjenu i </a:t>
            </a:r>
            <a:r>
              <a:rPr lang="hr-HR" sz="2100" dirty="0" smtClean="0">
                <a:latin typeface="Garamond" panose="02020404030301010803" pitchFamily="18" charset="0"/>
              </a:rPr>
              <a:t>reakciju – Dnevnik 2</a:t>
            </a:r>
          </a:p>
          <a:p>
            <a:pPr marL="800100" lvl="1" indent="-342900">
              <a:buFontTx/>
              <a:buChar char="-"/>
            </a:pPr>
            <a:r>
              <a:rPr lang="hr-HR" sz="2100" dirty="0">
                <a:latin typeface="Garamond" panose="02020404030301010803" pitchFamily="18" charset="0"/>
              </a:rPr>
              <a:t>s</a:t>
            </a:r>
            <a:r>
              <a:rPr lang="hr-HR" sz="2100" dirty="0" smtClean="0">
                <a:latin typeface="Garamond" panose="02020404030301010803" pitchFamily="18" charset="0"/>
              </a:rPr>
              <a:t>agledavamo dobitke i osjećamo se bolje zbog napretka</a:t>
            </a:r>
            <a:endParaRPr lang="hr-HR" sz="21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69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180" y="120220"/>
            <a:ext cx="9164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3. VJEROVANJA</a:t>
            </a:r>
            <a:endParaRPr lang="hr-HR" sz="3600" b="1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37180" y="905379"/>
            <a:ext cx="828484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47028" y="1237391"/>
            <a:ext cx="8375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2400" u="sng" dirty="0">
                <a:latin typeface="Garamond" panose="02020404030301010803" pitchFamily="18" charset="0"/>
              </a:rPr>
              <a:t>v</a:t>
            </a:r>
            <a:r>
              <a:rPr lang="hr-HR" sz="2400" u="sng" dirty="0" smtClean="0">
                <a:latin typeface="Garamond" panose="02020404030301010803" pitchFamily="18" charset="0"/>
              </a:rPr>
              <a:t>jerovanja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 smtClean="0">
                <a:latin typeface="Garamond" panose="02020404030301010803" pitchFamily="18" charset="0"/>
              </a:rPr>
              <a:t>o sebi, drugim ljudima, životu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 smtClean="0">
                <a:latin typeface="Garamond" panose="02020404030301010803" pitchFamily="18" charset="0"/>
              </a:rPr>
              <a:t>kako se ljudi trebaju ponašati, kako „uče lekcije”, što je bitno u životu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 smtClean="0">
                <a:latin typeface="Garamond" panose="02020404030301010803" pitchFamily="18" charset="0"/>
              </a:rPr>
              <a:t>kako </a:t>
            </a:r>
            <a:r>
              <a:rPr lang="hr-HR" sz="2400" dirty="0">
                <a:latin typeface="Garamond" panose="02020404030301010803" pitchFamily="18" charset="0"/>
              </a:rPr>
              <a:t>drugi ljudi vide određenu </a:t>
            </a:r>
            <a:r>
              <a:rPr lang="hr-HR" sz="2400" dirty="0" smtClean="0">
                <a:latin typeface="Garamond" panose="02020404030301010803" pitchFamily="18" charset="0"/>
              </a:rPr>
              <a:t>situaciju</a:t>
            </a:r>
            <a:endParaRPr lang="hr-HR" sz="2400" dirty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>
                <a:latin typeface="Garamond" panose="02020404030301010803" pitchFamily="18" charset="0"/>
              </a:rPr>
              <a:t>o</a:t>
            </a:r>
            <a:r>
              <a:rPr lang="hr-HR" sz="2400" dirty="0" smtClean="0">
                <a:latin typeface="Garamond" panose="02020404030301010803" pitchFamily="18" charset="0"/>
              </a:rPr>
              <a:t> ljutnji, načinima kako je izražavati i opravdanim odgovorima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sz="2400" dirty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 smtClean="0">
                <a:latin typeface="Garamond" panose="02020404030301010803" pitchFamily="18" charset="0"/>
              </a:rPr>
              <a:t>vjerovanja </a:t>
            </a:r>
            <a:r>
              <a:rPr lang="hr-HR" sz="2400" dirty="0">
                <a:latin typeface="Garamond" panose="02020404030301010803" pitchFamily="18" charset="0"/>
              </a:rPr>
              <a:t>proizlaze iz </a:t>
            </a:r>
            <a:r>
              <a:rPr lang="hr-HR" sz="2400" dirty="0" smtClean="0">
                <a:latin typeface="Garamond" panose="02020404030301010803" pitchFamily="18" charset="0"/>
              </a:rPr>
              <a:t>iskustava, usvajamo ih tijekom djetinjstva, školovanja, odrastanja...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 smtClean="0">
                <a:latin typeface="Garamond" panose="02020404030301010803" pitchFamily="18" charset="0"/>
              </a:rPr>
              <a:t>utječu </a:t>
            </a:r>
            <a:r>
              <a:rPr lang="hr-HR" sz="2400" dirty="0">
                <a:latin typeface="Garamond" panose="02020404030301010803" pitchFamily="18" charset="0"/>
              </a:rPr>
              <a:t>na procjene o okidaču, </a:t>
            </a:r>
            <a:r>
              <a:rPr lang="hr-HR" sz="2400" dirty="0" smtClean="0">
                <a:latin typeface="Garamond" panose="02020404030301010803" pitchFamily="18" charset="0"/>
              </a:rPr>
              <a:t>osjećaj ljutnje, inhibicije </a:t>
            </a:r>
            <a:r>
              <a:rPr lang="hr-HR" sz="2400" dirty="0">
                <a:latin typeface="Garamond" panose="02020404030301010803" pitchFamily="18" charset="0"/>
              </a:rPr>
              <a:t>i </a:t>
            </a:r>
            <a:r>
              <a:rPr lang="hr-HR" sz="2400" dirty="0" smtClean="0">
                <a:latin typeface="Garamond" panose="02020404030301010803" pitchFamily="18" charset="0"/>
              </a:rPr>
              <a:t>na odgovore </a:t>
            </a:r>
            <a:r>
              <a:rPr lang="hr-HR" sz="2400" dirty="0">
                <a:latin typeface="Garamond" panose="02020404030301010803" pitchFamily="18" charset="0"/>
              </a:rPr>
              <a:t>na </a:t>
            </a:r>
            <a:r>
              <a:rPr lang="hr-HR" sz="2400" dirty="0" smtClean="0">
                <a:latin typeface="Garamond" panose="02020404030301010803" pitchFamily="18" charset="0"/>
              </a:rPr>
              <a:t>njih</a:t>
            </a:r>
            <a:endParaRPr lang="hr-HR" sz="2400" dirty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sz="2400" dirty="0" smtClean="0">
              <a:latin typeface="Garamond" panose="02020404030301010803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331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180" y="120220"/>
            <a:ext cx="9164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Neka beskorisna vjerovanja su:</a:t>
            </a:r>
            <a:endParaRPr lang="hr-HR" sz="3600" b="1" dirty="0">
              <a:solidFill>
                <a:schemeClr val="accent2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37180" y="905379"/>
            <a:ext cx="828484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39356" y="1044208"/>
            <a:ext cx="888049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000" dirty="0" smtClean="0">
                <a:latin typeface="Garamond" panose="02020404030301010803" pitchFamily="18" charset="0"/>
              </a:rPr>
              <a:t>Stvari </a:t>
            </a:r>
            <a:r>
              <a:rPr lang="hr-HR" sz="2000" dirty="0">
                <a:latin typeface="Garamond" panose="02020404030301010803" pitchFamily="18" charset="0"/>
              </a:rPr>
              <a:t>se trebaju odvijati točno </a:t>
            </a:r>
            <a:r>
              <a:rPr lang="hr-HR" sz="2000" dirty="0" smtClean="0">
                <a:latin typeface="Garamond" panose="02020404030301010803" pitchFamily="18" charset="0"/>
              </a:rPr>
              <a:t>onako kako </a:t>
            </a:r>
            <a:r>
              <a:rPr lang="hr-HR" sz="2000" dirty="0">
                <a:latin typeface="Garamond" panose="02020404030301010803" pitchFamily="18" charset="0"/>
              </a:rPr>
              <a:t>ja </a:t>
            </a:r>
            <a:r>
              <a:rPr lang="hr-HR" sz="2000" dirty="0" smtClean="0">
                <a:latin typeface="Garamond" panose="02020404030301010803" pitchFamily="18" charset="0"/>
              </a:rPr>
              <a:t>želim. Grozno </a:t>
            </a:r>
            <a:r>
              <a:rPr lang="hr-HR" sz="2000" dirty="0">
                <a:latin typeface="Garamond" panose="02020404030301010803" pitchFamily="18" charset="0"/>
              </a:rPr>
              <a:t>je ako </a:t>
            </a:r>
            <a:r>
              <a:rPr lang="hr-HR" sz="2000" dirty="0" smtClean="0">
                <a:latin typeface="Garamond" panose="02020404030301010803" pitchFamily="18" charset="0"/>
              </a:rPr>
              <a:t>nije </a:t>
            </a:r>
            <a:r>
              <a:rPr lang="hr-HR" sz="2000" dirty="0">
                <a:latin typeface="Garamond" panose="02020404030301010803" pitchFamily="18" charset="0"/>
              </a:rPr>
              <a:t>tako</a:t>
            </a:r>
            <a:r>
              <a:rPr lang="hr-HR" sz="2000" dirty="0" smtClean="0">
                <a:latin typeface="Garamond" panose="02020404030301010803" pitchFamily="18" charset="0"/>
              </a:rPr>
              <a:t>.</a:t>
            </a:r>
          </a:p>
          <a:p>
            <a:pPr marL="342900" lvl="4" indent="-342900">
              <a:buFont typeface="Courier New" panose="02070309020205020404" pitchFamily="49" charset="0"/>
              <a:buChar char="o"/>
            </a:pPr>
            <a:r>
              <a:rPr lang="hr-HR" sz="2000" dirty="0" smtClean="0">
                <a:latin typeface="Garamond" panose="02020404030301010803" pitchFamily="18" charset="0"/>
              </a:rPr>
              <a:t>Ljudi </a:t>
            </a:r>
            <a:r>
              <a:rPr lang="hr-HR" sz="2000" dirty="0">
                <a:latin typeface="Garamond" panose="02020404030301010803" pitchFamily="18" charset="0"/>
              </a:rPr>
              <a:t>te ne primjećuju ako ne pokažeš da si </a:t>
            </a:r>
            <a:r>
              <a:rPr lang="hr-HR" sz="2000" dirty="0" smtClean="0">
                <a:latin typeface="Garamond" panose="02020404030301010803" pitchFamily="18" charset="0"/>
              </a:rPr>
              <a:t>ljut. To </a:t>
            </a:r>
            <a:r>
              <a:rPr lang="hr-HR" sz="2000" dirty="0">
                <a:latin typeface="Garamond" panose="02020404030301010803" pitchFamily="18" charset="0"/>
              </a:rPr>
              <a:t>je jedini način da im </a:t>
            </a:r>
            <a:r>
              <a:rPr lang="hr-HR" sz="2000" dirty="0" smtClean="0">
                <a:latin typeface="Garamond" panose="02020404030301010803" pitchFamily="18" charset="0"/>
              </a:rPr>
              <a:t>pokažeš </a:t>
            </a:r>
            <a:r>
              <a:rPr lang="hr-HR" sz="2000" dirty="0">
                <a:latin typeface="Garamond" panose="02020404030301010803" pitchFamily="18" charset="0"/>
              </a:rPr>
              <a:t>da nešto nije u redu</a:t>
            </a:r>
            <a:r>
              <a:rPr lang="hr-HR" sz="2000" dirty="0" smtClean="0">
                <a:latin typeface="Garamond" panose="02020404030301010803" pitchFamily="18" charset="0"/>
              </a:rPr>
              <a:t>.</a:t>
            </a:r>
            <a:endParaRPr lang="hr-HR" sz="2000" dirty="0">
              <a:latin typeface="Garamond" panose="02020404030301010803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000" dirty="0">
                <a:latin typeface="Garamond" panose="02020404030301010803" pitchFamily="18" charset="0"/>
              </a:rPr>
              <a:t>Drugi ljudi su bazično </a:t>
            </a:r>
            <a:r>
              <a:rPr lang="hr-HR" sz="2000" dirty="0" smtClean="0">
                <a:latin typeface="Garamond" panose="02020404030301010803" pitchFamily="18" charset="0"/>
              </a:rPr>
              <a:t>sebični, egocentrični i ne vole pomagati drugima. Ako </a:t>
            </a:r>
            <a:r>
              <a:rPr lang="hr-HR" sz="2000" dirty="0">
                <a:latin typeface="Garamond" panose="02020404030301010803" pitchFamily="18" charset="0"/>
              </a:rPr>
              <a:t>želiš da ti pomognu moraš ih </a:t>
            </a:r>
            <a:r>
              <a:rPr lang="hr-HR" sz="2000" dirty="0" smtClean="0">
                <a:latin typeface="Garamond" panose="02020404030301010803" pitchFamily="18" charset="0"/>
              </a:rPr>
              <a:t>natjerati.</a:t>
            </a:r>
            <a:endParaRPr lang="hr-HR" sz="2000" dirty="0">
              <a:latin typeface="Garamond" panose="02020404030301010803" pitchFamily="18" charset="0"/>
            </a:endParaRPr>
          </a:p>
          <a:p>
            <a:pPr marL="342900" lvl="4" indent="-342900">
              <a:buFont typeface="Courier New" panose="02070309020205020404" pitchFamily="49" charset="0"/>
              <a:buChar char="o"/>
            </a:pPr>
            <a:r>
              <a:rPr lang="hr-HR" sz="2000" dirty="0">
                <a:latin typeface="Garamond" panose="02020404030301010803" pitchFamily="18" charset="0"/>
              </a:rPr>
              <a:t>Ljudi su </a:t>
            </a:r>
            <a:r>
              <a:rPr lang="hr-HR" sz="2000" dirty="0" smtClean="0">
                <a:latin typeface="Garamond" panose="02020404030301010803" pitchFamily="18" charset="0"/>
              </a:rPr>
              <a:t>neprijateljski nastrojeni. </a:t>
            </a:r>
            <a:r>
              <a:rPr lang="hr-HR" sz="2000" dirty="0">
                <a:latin typeface="Garamond" panose="02020404030301010803" pitchFamily="18" charset="0"/>
              </a:rPr>
              <a:t>U</a:t>
            </a:r>
            <a:r>
              <a:rPr lang="hr-HR" sz="2000" dirty="0" smtClean="0">
                <a:latin typeface="Garamond" panose="02020404030301010803" pitchFamily="18" charset="0"/>
              </a:rPr>
              <a:t>vijek </a:t>
            </a:r>
            <a:r>
              <a:rPr lang="hr-HR" sz="2000" dirty="0">
                <a:latin typeface="Garamond" panose="02020404030301010803" pitchFamily="18" charset="0"/>
              </a:rPr>
              <a:t>moraš biti na </a:t>
            </a:r>
            <a:r>
              <a:rPr lang="hr-HR" sz="2000" dirty="0" smtClean="0">
                <a:latin typeface="Garamond" panose="02020404030301010803" pitchFamily="18" charset="0"/>
              </a:rPr>
              <a:t>oprezu inače </a:t>
            </a:r>
            <a:r>
              <a:rPr lang="hr-HR" sz="2000" dirty="0">
                <a:latin typeface="Garamond" panose="02020404030301010803" pitchFamily="18" charset="0"/>
              </a:rPr>
              <a:t>će </a:t>
            </a:r>
            <a:r>
              <a:rPr lang="hr-HR" sz="2000" dirty="0" smtClean="0">
                <a:latin typeface="Garamond" panose="02020404030301010803" pitchFamily="18" charset="0"/>
              </a:rPr>
              <a:t>te iznevjeriti.</a:t>
            </a:r>
          </a:p>
          <a:p>
            <a:pPr marL="342900" lvl="4" indent="-342900">
              <a:buFont typeface="Courier New" panose="02070309020205020404" pitchFamily="49" charset="0"/>
              <a:buChar char="o"/>
            </a:pPr>
            <a:r>
              <a:rPr lang="hr-HR" sz="2000" dirty="0" smtClean="0">
                <a:latin typeface="Garamond" panose="02020404030301010803" pitchFamily="18" charset="0"/>
              </a:rPr>
              <a:t>Ako </a:t>
            </a:r>
            <a:r>
              <a:rPr lang="hr-HR" sz="2000" dirty="0">
                <a:latin typeface="Garamond" panose="02020404030301010803" pitchFamily="18" charset="0"/>
              </a:rPr>
              <a:t>netko pogriješi mora biti </a:t>
            </a:r>
            <a:r>
              <a:rPr lang="hr-HR" sz="2000" dirty="0" smtClean="0">
                <a:latin typeface="Garamond" panose="02020404030301010803" pitchFamily="18" charset="0"/>
              </a:rPr>
              <a:t>kažnjen. Nije </a:t>
            </a:r>
            <a:r>
              <a:rPr lang="hr-HR" sz="2000" dirty="0">
                <a:latin typeface="Garamond" panose="02020404030301010803" pitchFamily="18" charset="0"/>
              </a:rPr>
              <a:t>u redu da ljudi prolaze nekažnjeno za vlastita nedjela</a:t>
            </a:r>
            <a:r>
              <a:rPr lang="hr-HR" sz="2000" dirty="0" smtClean="0">
                <a:latin typeface="Garamond" panose="02020404030301010803" pitchFamily="18" charset="0"/>
              </a:rPr>
              <a:t>.</a:t>
            </a:r>
          </a:p>
          <a:p>
            <a:pPr marL="342900" lvl="4" indent="-342900">
              <a:buFont typeface="Courier New" panose="02070309020205020404" pitchFamily="49" charset="0"/>
              <a:buChar char="o"/>
            </a:pPr>
            <a:r>
              <a:rPr lang="hr-HR" sz="2000" dirty="0" smtClean="0">
                <a:latin typeface="Garamond" panose="02020404030301010803" pitchFamily="18" charset="0"/>
              </a:rPr>
              <a:t>Moj </a:t>
            </a:r>
            <a:r>
              <a:rPr lang="hr-HR" sz="2000" dirty="0">
                <a:latin typeface="Garamond" panose="02020404030301010803" pitchFamily="18" charset="0"/>
              </a:rPr>
              <a:t>muž je pravi davež. Muka mi ga je i pogledati.</a:t>
            </a:r>
          </a:p>
          <a:p>
            <a:pPr marL="342900" lvl="4" indent="-342900">
              <a:buFont typeface="Courier New" panose="02070309020205020404" pitchFamily="49" charset="0"/>
              <a:buChar char="o"/>
            </a:pPr>
            <a:endParaRPr lang="hr-HR" sz="2400" dirty="0">
              <a:latin typeface="Garamond" panose="02020404030301010803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hr-HR" sz="2400" dirty="0">
              <a:latin typeface="Garamond" panose="02020404030301010803" pitchFamily="18" charset="0"/>
            </a:endParaRPr>
          </a:p>
          <a:p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205549" y="4266479"/>
            <a:ext cx="899640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 smtClean="0">
                <a:latin typeface="Garamond" panose="02020404030301010803" pitchFamily="18" charset="0"/>
              </a:rPr>
              <a:t>Primjer:</a:t>
            </a:r>
            <a:endParaRPr lang="hr-HR" sz="2200" b="1" dirty="0">
              <a:latin typeface="Garamond" panose="02020404030301010803" pitchFamily="18" charset="0"/>
            </a:endParaRPr>
          </a:p>
          <a:p>
            <a:r>
              <a:rPr lang="hr-HR" sz="2200" dirty="0" smtClean="0">
                <a:latin typeface="Garamond" panose="02020404030301010803" pitchFamily="18" charset="0"/>
              </a:rPr>
              <a:t>Luka </a:t>
            </a:r>
            <a:r>
              <a:rPr lang="hr-HR" sz="2200" dirty="0">
                <a:latin typeface="Garamond" panose="02020404030301010803" pitchFamily="18" charset="0"/>
              </a:rPr>
              <a:t>se osjeća grozno jer je ošamario sina koji mu je lagao i nije napravio zadaću</a:t>
            </a:r>
            <a:r>
              <a:rPr lang="hr-HR" sz="2200" dirty="0" smtClean="0">
                <a:latin typeface="Garamond" panose="02020404030301010803" pitchFamily="18" charset="0"/>
              </a:rPr>
              <a:t>.</a:t>
            </a:r>
            <a:endParaRPr lang="hr-HR" sz="2200" dirty="0">
              <a:latin typeface="Garamond" panose="02020404030301010803" pitchFamily="18" charset="0"/>
            </a:endParaRPr>
          </a:p>
          <a:p>
            <a:r>
              <a:rPr lang="hr-HR" sz="2200" u="sng" dirty="0" smtClean="0">
                <a:latin typeface="Garamond" panose="02020404030301010803" pitchFamily="18" charset="0"/>
              </a:rPr>
              <a:t>Vjerovanja</a:t>
            </a:r>
            <a:r>
              <a:rPr lang="hr-HR" sz="2200" dirty="0" smtClean="0">
                <a:latin typeface="Garamond" panose="02020404030301010803" pitchFamily="18" charset="0"/>
              </a:rPr>
              <a:t>: </a:t>
            </a:r>
            <a:r>
              <a:rPr lang="hr-HR" sz="2200" dirty="0" smtClean="0">
                <a:latin typeface="Garamond" panose="02020404030301010803" pitchFamily="18" charset="0"/>
                <a:sym typeface="Wingdings" panose="05000000000000000000" pitchFamily="2" charset="2"/>
              </a:rPr>
              <a:t></a:t>
            </a:r>
            <a:r>
              <a:rPr lang="hr-HR" sz="2200" dirty="0" smtClean="0">
                <a:latin typeface="Garamond" panose="02020404030301010803" pitchFamily="18" charset="0"/>
              </a:rPr>
              <a:t>	Ljudi </a:t>
            </a:r>
            <a:r>
              <a:rPr lang="hr-HR" sz="2200" dirty="0">
                <a:latin typeface="Garamond" panose="02020404030301010803" pitchFamily="18" charset="0"/>
              </a:rPr>
              <a:t>te ne primjećuju ako nisi </a:t>
            </a:r>
            <a:r>
              <a:rPr lang="hr-HR" sz="2200" dirty="0" smtClean="0">
                <a:latin typeface="Garamond" panose="02020404030301010803" pitchFamily="18" charset="0"/>
              </a:rPr>
              <a:t>ljut</a:t>
            </a:r>
            <a:endParaRPr lang="hr-HR" sz="2200" dirty="0">
              <a:latin typeface="Garamond" panose="02020404030301010803" pitchFamily="18" charset="0"/>
            </a:endParaRPr>
          </a:p>
          <a:p>
            <a:r>
              <a:rPr lang="hr-HR" sz="2200" dirty="0" smtClean="0">
                <a:latin typeface="Garamond" panose="02020404030301010803" pitchFamily="18" charset="0"/>
              </a:rPr>
              <a:t>	     </a:t>
            </a:r>
            <a:r>
              <a:rPr lang="hr-HR" sz="2200" dirty="0" smtClean="0">
                <a:latin typeface="Garamond" panose="02020404030301010803" pitchFamily="18" charset="0"/>
                <a:sym typeface="Wingdings" panose="05000000000000000000" pitchFamily="2" charset="2"/>
              </a:rPr>
              <a:t></a:t>
            </a:r>
            <a:r>
              <a:rPr lang="hr-HR" sz="2200" dirty="0" smtClean="0">
                <a:latin typeface="Garamond" panose="02020404030301010803" pitchFamily="18" charset="0"/>
              </a:rPr>
              <a:t>	Ako </a:t>
            </a:r>
            <a:r>
              <a:rPr lang="hr-HR" sz="2200" dirty="0">
                <a:latin typeface="Garamond" panose="02020404030301010803" pitchFamily="18" charset="0"/>
              </a:rPr>
              <a:t>netko pogriješi mora biti kažnjen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91168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180" y="101889"/>
            <a:ext cx="9164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Razvijanje </a:t>
            </a:r>
            <a:r>
              <a:rPr lang="hr-HR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novih/adaptivnijih </a:t>
            </a:r>
            <a:r>
              <a:rPr lang="hr-HR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vjerovanja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37180" y="905379"/>
            <a:ext cx="828484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47028" y="1237391"/>
            <a:ext cx="8375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2400" b="1" dirty="0">
                <a:latin typeface="Garamond" panose="02020404030301010803" pitchFamily="18" charset="0"/>
              </a:rPr>
              <a:t>AA metoda </a:t>
            </a:r>
            <a:r>
              <a:rPr lang="hr-HR" sz="2400" b="1" dirty="0" smtClean="0">
                <a:latin typeface="Garamond" panose="02020404030301010803" pitchFamily="18" charset="0"/>
              </a:rPr>
              <a:t>- Alternative </a:t>
            </a:r>
            <a:r>
              <a:rPr lang="hr-HR" sz="2400" b="1" dirty="0">
                <a:latin typeface="Garamond" panose="02020404030301010803" pitchFamily="18" charset="0"/>
              </a:rPr>
              <a:t>beliefs/ Acting them </a:t>
            </a:r>
            <a:r>
              <a:rPr lang="hr-HR" sz="2400" b="1" dirty="0" smtClean="0">
                <a:latin typeface="Garamond" panose="02020404030301010803" pitchFamily="18" charset="0"/>
              </a:rPr>
              <a:t>out:</a:t>
            </a:r>
            <a:endParaRPr lang="hr-HR" sz="2400" b="1" dirty="0">
              <a:latin typeface="Garamond" panose="02020404030301010803" pitchFamily="18" charset="0"/>
            </a:endParaRPr>
          </a:p>
          <a:p>
            <a:pPr marL="109728" indent="0">
              <a:buNone/>
            </a:pPr>
            <a:endParaRPr lang="hr-HR" sz="2400" dirty="0" smtClean="0">
              <a:latin typeface="Garamond" panose="02020404030301010803" pitchFamily="18" charset="0"/>
            </a:endParaRPr>
          </a:p>
          <a:p>
            <a:pPr marL="452628" indent="-342900">
              <a:buFont typeface="Wingdings" panose="05000000000000000000" pitchFamily="2" charset="2"/>
              <a:buChar char="ü"/>
            </a:pPr>
            <a:r>
              <a:rPr lang="hr-HR" sz="2400" u="sng" dirty="0" smtClean="0">
                <a:latin typeface="Garamond" panose="02020404030301010803" pitchFamily="18" charset="0"/>
              </a:rPr>
              <a:t>Manje </a:t>
            </a:r>
            <a:r>
              <a:rPr lang="hr-HR" sz="2400" u="sng" dirty="0">
                <a:latin typeface="Garamond" panose="02020404030301010803" pitchFamily="18" charset="0"/>
              </a:rPr>
              <a:t>korisno vjerovanje: </a:t>
            </a:r>
            <a:r>
              <a:rPr lang="hr-HR" sz="2400" dirty="0" smtClean="0">
                <a:latin typeface="Garamond" panose="02020404030301010803" pitchFamily="18" charset="0"/>
              </a:rPr>
              <a:t>„</a:t>
            </a:r>
            <a:r>
              <a:rPr lang="hr-HR" sz="2400" dirty="0">
                <a:latin typeface="Garamond" panose="02020404030301010803" pitchFamily="18" charset="0"/>
              </a:rPr>
              <a:t>Stvari bi se trebale odvijati kako ja </a:t>
            </a:r>
            <a:r>
              <a:rPr lang="hr-HR" sz="2400" dirty="0" smtClean="0">
                <a:latin typeface="Garamond" panose="02020404030301010803" pitchFamily="18" charset="0"/>
              </a:rPr>
              <a:t>želim. Grozno </a:t>
            </a:r>
            <a:r>
              <a:rPr lang="hr-HR" sz="2400" dirty="0">
                <a:latin typeface="Garamond" panose="02020404030301010803" pitchFamily="18" charset="0"/>
              </a:rPr>
              <a:t>je ako nije </a:t>
            </a:r>
            <a:r>
              <a:rPr lang="hr-HR" sz="2400" dirty="0" smtClean="0">
                <a:latin typeface="Garamond" panose="02020404030301010803" pitchFamily="18" charset="0"/>
              </a:rPr>
              <a:t>tako.”</a:t>
            </a:r>
            <a:endParaRPr lang="hr-HR" sz="2400" dirty="0">
              <a:latin typeface="Garamond" panose="02020404030301010803" pitchFamily="18" charset="0"/>
            </a:endParaRPr>
          </a:p>
          <a:p>
            <a:pPr marL="452628" indent="-342900">
              <a:buFont typeface="Wingdings" panose="05000000000000000000" pitchFamily="2" charset="2"/>
              <a:buChar char="ü"/>
            </a:pPr>
            <a:r>
              <a:rPr lang="hr-HR" sz="2400" u="sng" dirty="0" smtClean="0">
                <a:latin typeface="Garamond" panose="02020404030301010803" pitchFamily="18" charset="0"/>
              </a:rPr>
              <a:t>Adaptivnije/korisnije vjerovanje</a:t>
            </a:r>
            <a:r>
              <a:rPr lang="hr-HR" sz="2400" dirty="0" smtClean="0">
                <a:latin typeface="Garamond" panose="02020404030301010803" pitchFamily="18" charset="0"/>
              </a:rPr>
              <a:t>: „Lijepo </a:t>
            </a:r>
            <a:r>
              <a:rPr lang="hr-HR" sz="2400" dirty="0">
                <a:latin typeface="Garamond" panose="02020404030301010803" pitchFamily="18" charset="0"/>
              </a:rPr>
              <a:t>je ako se stvari odvijaju kako ja želim, ali nije kraj svijeta ako nije </a:t>
            </a:r>
            <a:r>
              <a:rPr lang="hr-HR" sz="2400" dirty="0" smtClean="0">
                <a:latin typeface="Garamond" panose="02020404030301010803" pitchFamily="18" charset="0"/>
              </a:rPr>
              <a:t>tako.”</a:t>
            </a:r>
            <a:endParaRPr lang="hr-HR" sz="2400" dirty="0">
              <a:latin typeface="Garamond" panose="02020404030301010803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hr-HR" sz="2400" dirty="0">
              <a:latin typeface="Garamond" panose="02020404030301010803" pitchFamily="18" charset="0"/>
            </a:endParaRPr>
          </a:p>
          <a:p>
            <a:r>
              <a:rPr lang="hr-HR" sz="2400" b="1" dirty="0" smtClean="0">
                <a:latin typeface="Garamond" panose="02020404030301010803" pitchFamily="18" charset="0"/>
              </a:rPr>
              <a:t>Korištenje kartica</a:t>
            </a:r>
          </a:p>
          <a:p>
            <a:r>
              <a:rPr lang="hr-HR" sz="2400" dirty="0" smtClean="0">
                <a:latin typeface="Garamond" panose="02020404030301010803" pitchFamily="18" charset="0"/>
              </a:rPr>
              <a:t>- mogu se koristiti i kartice - s </a:t>
            </a:r>
            <a:r>
              <a:rPr lang="hr-HR" sz="2400" dirty="0">
                <a:latin typeface="Garamond" panose="02020404030301010803" pitchFamily="18" charset="0"/>
              </a:rPr>
              <a:t>jedne strane staro vjerovanje, </a:t>
            </a:r>
            <a:r>
              <a:rPr lang="hr-HR" sz="2400" dirty="0" smtClean="0">
                <a:latin typeface="Garamond" panose="02020404030301010803" pitchFamily="18" charset="0"/>
              </a:rPr>
              <a:t>s </a:t>
            </a:r>
            <a:r>
              <a:rPr lang="hr-HR" sz="2400" dirty="0">
                <a:latin typeface="Garamond" panose="02020404030301010803" pitchFamily="18" charset="0"/>
              </a:rPr>
              <a:t>druge </a:t>
            </a:r>
            <a:r>
              <a:rPr lang="hr-HR" sz="2400" dirty="0" smtClean="0">
                <a:latin typeface="Garamond" panose="02020404030301010803" pitchFamily="18" charset="0"/>
              </a:rPr>
              <a:t>novo, </a:t>
            </a:r>
            <a:r>
              <a:rPr lang="hr-HR" sz="2400" dirty="0">
                <a:latin typeface="Garamond" panose="02020404030301010803" pitchFamily="18" charset="0"/>
              </a:rPr>
              <a:t>adaptivnije </a:t>
            </a:r>
            <a:r>
              <a:rPr lang="hr-HR" sz="2400" dirty="0" smtClean="0">
                <a:latin typeface="Garamond" panose="02020404030301010803" pitchFamily="18" charset="0"/>
              </a:rPr>
              <a:t>vjerovanje</a:t>
            </a:r>
            <a:endParaRPr lang="hr-HR" sz="2400" dirty="0">
              <a:latin typeface="Garamond" panose="02020404030301010803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hr-HR" sz="2400" dirty="0" smtClean="0">
              <a:latin typeface="Garamond" panose="02020404030301010803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99308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180" y="101889"/>
            <a:ext cx="9164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Razvijanje novih/adaptivnijih vjerovanja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37180" y="905379"/>
            <a:ext cx="828484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47028" y="1062539"/>
            <a:ext cx="8375000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atin typeface="Garamond" panose="02020404030301010803" pitchFamily="18" charset="0"/>
              </a:rPr>
              <a:t>Provođenje novog vjerovanja</a:t>
            </a:r>
          </a:p>
          <a:p>
            <a:pPr marL="109728" indent="0">
              <a:buNone/>
            </a:pPr>
            <a:r>
              <a:rPr lang="hr-HR" sz="2400" dirty="0" smtClean="0">
                <a:latin typeface="Garamond" panose="02020404030301010803" pitchFamily="18" charset="0"/>
              </a:rPr>
              <a:t>- ponašamo se u skladu s novim, adaptivnijim vjerovanjem</a:t>
            </a:r>
            <a:endParaRPr lang="hr-HR" sz="2400" dirty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>
                <a:latin typeface="Garamond" panose="02020404030301010803" pitchFamily="18" charset="0"/>
              </a:rPr>
              <a:t>z</a:t>
            </a:r>
            <a:r>
              <a:rPr lang="hr-HR" sz="2400" dirty="0" smtClean="0">
                <a:latin typeface="Garamond" panose="02020404030301010803" pitchFamily="18" charset="0"/>
              </a:rPr>
              <a:t>amisliti </a:t>
            </a:r>
            <a:r>
              <a:rPr lang="hr-HR" sz="2400" dirty="0">
                <a:latin typeface="Garamond" panose="02020404030301010803" pitchFamily="18" charset="0"/>
              </a:rPr>
              <a:t>kako bi se ponašala osoba </a:t>
            </a:r>
            <a:r>
              <a:rPr lang="hr-HR" sz="2400" dirty="0" smtClean="0">
                <a:latin typeface="Garamond" panose="02020404030301010803" pitchFamily="18" charset="0"/>
              </a:rPr>
              <a:t>s </a:t>
            </a:r>
            <a:r>
              <a:rPr lang="hr-HR" sz="2400" dirty="0">
                <a:latin typeface="Garamond" panose="02020404030301010803" pitchFamily="18" charset="0"/>
              </a:rPr>
              <a:t>novim/adaptivnijim vjerovanjem </a:t>
            </a:r>
            <a:r>
              <a:rPr lang="hr-HR" sz="2400" dirty="0" smtClean="0">
                <a:latin typeface="Garamond" panose="02020404030301010803" pitchFamily="18" charset="0"/>
              </a:rPr>
              <a:t>i ponašati se u skladu s tim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 smtClean="0">
                <a:latin typeface="Garamond" panose="02020404030301010803" pitchFamily="18" charset="0"/>
              </a:rPr>
              <a:t>možemo </a:t>
            </a:r>
            <a:r>
              <a:rPr lang="hr-HR" sz="2400" dirty="0">
                <a:latin typeface="Garamond" panose="02020404030301010803" pitchFamily="18" charset="0"/>
              </a:rPr>
              <a:t>si pronaći uzor i zamišljati kako bi se ta osoba ponijela u našoj situaciji i ponašati se u skladu s </a:t>
            </a:r>
            <a:r>
              <a:rPr lang="hr-HR" sz="2400" dirty="0" smtClean="0">
                <a:latin typeface="Garamond" panose="02020404030301010803" pitchFamily="18" charset="0"/>
              </a:rPr>
              <a:t>tim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sz="2400" dirty="0">
              <a:latin typeface="Garamond" panose="02020404030301010803" pitchFamily="18" charset="0"/>
            </a:endParaRPr>
          </a:p>
          <a:p>
            <a:r>
              <a:rPr lang="hr-HR" sz="2400" b="1" dirty="0" smtClean="0">
                <a:latin typeface="Garamond" panose="02020404030301010803" pitchFamily="18" charset="0"/>
              </a:rPr>
              <a:t>Pregled i bilježenje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 smtClean="0">
                <a:latin typeface="Garamond" panose="02020404030301010803" pitchFamily="18" charset="0"/>
              </a:rPr>
              <a:t>korisno </a:t>
            </a:r>
            <a:r>
              <a:rPr lang="hr-HR" sz="2400" dirty="0">
                <a:latin typeface="Garamond" panose="02020404030301010803" pitchFamily="18" charset="0"/>
              </a:rPr>
              <a:t>je pregledavati/uživati uspjeh u situaciji koju smo uspješno riješili </a:t>
            </a:r>
            <a:r>
              <a:rPr lang="hr-HR" sz="2400" dirty="0" smtClean="0">
                <a:latin typeface="Garamond" panose="02020404030301010803" pitchFamily="18" charset="0"/>
              </a:rPr>
              <a:t>bez agresivnog ponašanja i s manje ljutnje</a:t>
            </a:r>
            <a:endParaRPr lang="hr-HR" sz="2400" dirty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 smtClean="0">
                <a:latin typeface="Garamond" panose="02020404030301010803" pitchFamily="18" charset="0"/>
              </a:rPr>
              <a:t>ako </a:t>
            </a:r>
            <a:r>
              <a:rPr lang="hr-HR" sz="2400" dirty="0">
                <a:latin typeface="Garamond" panose="02020404030301010803" pitchFamily="18" charset="0"/>
              </a:rPr>
              <a:t>smo loše postupili, zamisliti kako smo to mogli bolje </a:t>
            </a:r>
            <a:r>
              <a:rPr lang="hr-HR" sz="2400" dirty="0" smtClean="0">
                <a:latin typeface="Garamond" panose="02020404030301010803" pitchFamily="18" charset="0"/>
              </a:rPr>
              <a:t>odigrati, ponovno </a:t>
            </a:r>
            <a:r>
              <a:rPr lang="hr-HR" sz="2400" dirty="0">
                <a:latin typeface="Garamond" panose="02020404030301010803" pitchFamily="18" charset="0"/>
              </a:rPr>
              <a:t>postaviti tu istu situaciju s adaptivnijim vjerovanjima i prikladnijim </a:t>
            </a:r>
            <a:r>
              <a:rPr lang="hr-HR" sz="2400" dirty="0" smtClean="0">
                <a:latin typeface="Garamond" panose="02020404030301010803" pitchFamily="18" charset="0"/>
              </a:rPr>
              <a:t>reakcijama</a:t>
            </a:r>
            <a:endParaRPr lang="hr-HR" sz="2400" dirty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sz="2400" dirty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sz="2400" dirty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sz="2400" dirty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sz="2400" dirty="0">
              <a:latin typeface="Garamond" panose="02020404030301010803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hr-HR" sz="2400" dirty="0">
              <a:latin typeface="Garamond" panose="02020404030301010803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hr-HR" sz="2400" dirty="0" smtClean="0">
              <a:latin typeface="Garamond" panose="02020404030301010803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13490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180" y="120220"/>
            <a:ext cx="9164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4. LjUTNJA – bitne karakteristike</a:t>
            </a:r>
            <a:endParaRPr lang="hr-HR" sz="3600" b="1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37180" y="905379"/>
            <a:ext cx="828484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47028" y="905379"/>
            <a:ext cx="869697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200" b="1" dirty="0" smtClean="0">
                <a:latin typeface="Garamond" panose="02020404030301010803" pitchFamily="18" charset="0"/>
              </a:rPr>
              <a:t>Ljutnja može biti premještena   </a:t>
            </a:r>
          </a:p>
          <a:p>
            <a:pPr marL="342900" indent="-342900">
              <a:buFontTx/>
              <a:buChar char="-"/>
            </a:pPr>
            <a:r>
              <a:rPr lang="hr-HR" sz="2200" dirty="0" smtClean="0">
                <a:latin typeface="Garamond" panose="02020404030301010803" pitchFamily="18" charset="0"/>
              </a:rPr>
              <a:t>iskaljavanje ljutnje na nekom drugom, umjesto na ishodištu</a:t>
            </a:r>
          </a:p>
          <a:p>
            <a:pPr marL="342900" indent="-342900">
              <a:buFontTx/>
              <a:buChar char="-"/>
            </a:pPr>
            <a:r>
              <a:rPr lang="hr-HR" sz="2200" dirty="0" smtClean="0">
                <a:latin typeface="Garamond" panose="02020404030301010803" pitchFamily="18" charset="0"/>
              </a:rPr>
              <a:t>npr. loš </a:t>
            </a:r>
            <a:r>
              <a:rPr lang="hr-HR" sz="2200" dirty="0">
                <a:latin typeface="Garamond" panose="02020404030301010803" pitchFamily="18" charset="0"/>
              </a:rPr>
              <a:t>dan na </a:t>
            </a:r>
            <a:r>
              <a:rPr lang="hr-HR" sz="2200" dirty="0" smtClean="0">
                <a:latin typeface="Garamond" panose="02020404030301010803" pitchFamily="18" charset="0"/>
              </a:rPr>
              <a:t>poslu, iskališ </a:t>
            </a:r>
            <a:r>
              <a:rPr lang="hr-HR" sz="2200" dirty="0">
                <a:latin typeface="Garamond" panose="02020404030301010803" pitchFamily="18" charset="0"/>
              </a:rPr>
              <a:t>se na </a:t>
            </a:r>
            <a:r>
              <a:rPr lang="hr-HR" sz="2200" dirty="0" smtClean="0">
                <a:latin typeface="Garamond" panose="02020404030301010803" pitchFamily="18" charset="0"/>
              </a:rPr>
              <a:t>ukućanima</a:t>
            </a:r>
          </a:p>
          <a:p>
            <a:pPr marL="342900" indent="-342900">
              <a:buFontTx/>
              <a:buChar char="-"/>
            </a:pPr>
            <a:endParaRPr lang="hr-HR" sz="2200" dirty="0" smtClean="0">
              <a:latin typeface="Garamond" panose="02020404030301010803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200" b="1" dirty="0">
                <a:latin typeface="Garamond" panose="02020404030301010803" pitchFamily="18" charset="0"/>
              </a:rPr>
              <a:t>Ljutnja se </a:t>
            </a:r>
            <a:r>
              <a:rPr lang="hr-HR" sz="2200" b="1" dirty="0" smtClean="0">
                <a:latin typeface="Garamond" panose="02020404030301010803" pitchFamily="18" charset="0"/>
              </a:rPr>
              <a:t>nakuplja</a:t>
            </a:r>
          </a:p>
          <a:p>
            <a:pPr marL="342900" indent="-342900">
              <a:buFontTx/>
              <a:buChar char="-"/>
            </a:pPr>
            <a:r>
              <a:rPr lang="hr-HR" sz="2200" dirty="0" smtClean="0">
                <a:latin typeface="Garamond" panose="02020404030301010803" pitchFamily="18" charset="0"/>
              </a:rPr>
              <a:t>kanta </a:t>
            </a:r>
            <a:r>
              <a:rPr lang="hr-HR" sz="2200" dirty="0">
                <a:latin typeface="Garamond" panose="02020404030301010803" pitchFamily="18" charset="0"/>
              </a:rPr>
              <a:t>koja </a:t>
            </a:r>
            <a:r>
              <a:rPr lang="hr-HR" sz="2200" dirty="0" smtClean="0">
                <a:latin typeface="Garamond" panose="02020404030301010803" pitchFamily="18" charset="0"/>
              </a:rPr>
              <a:t>curi - dodavanje </a:t>
            </a:r>
            <a:r>
              <a:rPr lang="hr-HR" sz="2200" dirty="0">
                <a:latin typeface="Garamond" panose="02020404030301010803" pitchFamily="18" charset="0"/>
              </a:rPr>
              <a:t>sve više i više vode u propusnu </a:t>
            </a:r>
            <a:r>
              <a:rPr lang="hr-HR" sz="2200" dirty="0" smtClean="0">
                <a:latin typeface="Garamond" panose="02020404030301010803" pitchFamily="18" charset="0"/>
              </a:rPr>
              <a:t>kanticu  </a:t>
            </a:r>
          </a:p>
          <a:p>
            <a:r>
              <a:rPr lang="hr-HR" sz="2200" dirty="0">
                <a:latin typeface="Garamond" panose="02020404030301010803" pitchFamily="18" charset="0"/>
              </a:rPr>
              <a:t> </a:t>
            </a:r>
            <a:r>
              <a:rPr lang="hr-HR" sz="2200" dirty="0" smtClean="0">
                <a:latin typeface="Garamond" panose="02020404030301010803" pitchFamily="18" charset="0"/>
              </a:rPr>
              <a:t>    sve </a:t>
            </a:r>
            <a:r>
              <a:rPr lang="hr-HR" sz="2200" dirty="0">
                <a:latin typeface="Garamond" panose="02020404030301010803" pitchFamily="18" charset="0"/>
              </a:rPr>
              <a:t>dok se voda ne </a:t>
            </a:r>
            <a:r>
              <a:rPr lang="hr-HR" sz="2200" dirty="0" smtClean="0">
                <a:latin typeface="Garamond" panose="02020404030301010803" pitchFamily="18" charset="0"/>
              </a:rPr>
              <a:t>prelije</a:t>
            </a:r>
          </a:p>
          <a:p>
            <a:endParaRPr lang="hr-HR" sz="2200" dirty="0">
              <a:latin typeface="Garamond" panose="02020404030301010803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200" b="1" dirty="0">
                <a:latin typeface="Garamond" panose="02020404030301010803" pitchFamily="18" charset="0"/>
              </a:rPr>
              <a:t>Rekreativna ljutnja </a:t>
            </a:r>
            <a:endParaRPr lang="hr-HR" sz="2200" dirty="0" smtClean="0">
              <a:latin typeface="Garamond" panose="02020404030301010803" pitchFamily="18" charset="0"/>
            </a:endParaRPr>
          </a:p>
          <a:p>
            <a:pPr marL="342900" indent="-342900">
              <a:buFontTx/>
              <a:buChar char="-"/>
            </a:pPr>
            <a:r>
              <a:rPr lang="hr-HR" sz="2200" dirty="0" smtClean="0">
                <a:latin typeface="Garamond" panose="02020404030301010803" pitchFamily="18" charset="0"/>
              </a:rPr>
              <a:t>suzdržavamo ljutnju veći </a:t>
            </a:r>
            <a:r>
              <a:rPr lang="hr-HR" sz="2200" dirty="0">
                <a:latin typeface="Garamond" panose="02020404030301010803" pitchFamily="18" charset="0"/>
              </a:rPr>
              <a:t>period </a:t>
            </a:r>
            <a:r>
              <a:rPr lang="hr-HR" sz="2200" dirty="0" smtClean="0">
                <a:latin typeface="Garamond" panose="02020404030301010803" pitchFamily="18" charset="0"/>
              </a:rPr>
              <a:t>vremena, zamišljamo </a:t>
            </a:r>
            <a:r>
              <a:rPr lang="hr-HR" sz="2200" dirty="0">
                <a:latin typeface="Garamond" panose="02020404030301010803" pitchFamily="18" charset="0"/>
              </a:rPr>
              <a:t>postupke </a:t>
            </a:r>
            <a:r>
              <a:rPr lang="hr-HR" sz="2200" dirty="0" smtClean="0">
                <a:latin typeface="Garamond" panose="02020404030301010803" pitchFamily="18" charset="0"/>
              </a:rPr>
              <a:t>koji</a:t>
            </a:r>
          </a:p>
          <a:p>
            <a:r>
              <a:rPr lang="hr-HR" sz="2200" dirty="0">
                <a:latin typeface="Garamond" panose="02020404030301010803" pitchFamily="18" charset="0"/>
              </a:rPr>
              <a:t> </a:t>
            </a:r>
            <a:r>
              <a:rPr lang="hr-HR" sz="2200" dirty="0" smtClean="0">
                <a:latin typeface="Garamond" panose="02020404030301010803" pitchFamily="18" charset="0"/>
              </a:rPr>
              <a:t>   inače </a:t>
            </a:r>
            <a:r>
              <a:rPr lang="hr-HR" sz="2200" dirty="0">
                <a:latin typeface="Garamond" panose="02020404030301010803" pitchFamily="18" charset="0"/>
              </a:rPr>
              <a:t>racionalno ne bi bili smisleni i </a:t>
            </a:r>
            <a:r>
              <a:rPr lang="hr-HR" sz="2200" dirty="0" smtClean="0">
                <a:latin typeface="Garamond" panose="02020404030301010803" pitchFamily="18" charset="0"/>
              </a:rPr>
              <a:t>dozvoljeni</a:t>
            </a:r>
          </a:p>
          <a:p>
            <a:pPr marL="342900" indent="-342900">
              <a:buFontTx/>
              <a:buChar char="-"/>
            </a:pPr>
            <a:r>
              <a:rPr lang="hr-HR" sz="2200" dirty="0" smtClean="0">
                <a:latin typeface="Garamond" panose="02020404030301010803" pitchFamily="18" charset="0"/>
              </a:rPr>
              <a:t>npr. smišljanje </a:t>
            </a:r>
            <a:r>
              <a:rPr lang="hr-HR" sz="2200" dirty="0">
                <a:latin typeface="Garamond" panose="02020404030301010803" pitchFamily="18" charset="0"/>
              </a:rPr>
              <a:t>plana </a:t>
            </a:r>
            <a:r>
              <a:rPr lang="hr-HR" sz="2200" dirty="0" smtClean="0">
                <a:latin typeface="Garamond" panose="02020404030301010803" pitchFamily="18" charset="0"/>
              </a:rPr>
              <a:t>osvete</a:t>
            </a:r>
          </a:p>
          <a:p>
            <a:pPr marL="342900" indent="-342900">
              <a:buFontTx/>
              <a:buChar char="-"/>
            </a:pPr>
            <a:endParaRPr lang="hr-HR" sz="2200" dirty="0" smtClean="0">
              <a:latin typeface="Garamond" panose="02020404030301010803" pitchFamily="18" charset="0"/>
            </a:endParaRPr>
          </a:p>
          <a:p>
            <a:r>
              <a:rPr lang="hr-HR" sz="2200" u="sng" dirty="0">
                <a:latin typeface="Garamond" panose="02020404030301010803" pitchFamily="18" charset="0"/>
              </a:rPr>
              <a:t>Oslobađanje ljutnje</a:t>
            </a:r>
            <a:r>
              <a:rPr lang="hr-HR" sz="2200" dirty="0">
                <a:latin typeface="Garamond" panose="02020404030301010803" pitchFamily="18" charset="0"/>
              </a:rPr>
              <a:t> </a:t>
            </a:r>
            <a:r>
              <a:rPr lang="hr-HR" sz="2200" dirty="0" smtClean="0">
                <a:latin typeface="Garamond" panose="02020404030301010803" pitchFamily="18" charset="0"/>
              </a:rPr>
              <a:t>- usmjeri </a:t>
            </a:r>
            <a:r>
              <a:rPr lang="hr-HR" sz="2200" dirty="0">
                <a:latin typeface="Garamond" panose="02020404030301010803" pitchFamily="18" charset="0"/>
              </a:rPr>
              <a:t>se na nešto drugo (fizička aktivnost, čitanje, gledanje TV-a, razgovor s prijateljem, napuštanje situacije</a:t>
            </a:r>
            <a:r>
              <a:rPr lang="hr-HR" sz="2200" dirty="0" smtClean="0">
                <a:latin typeface="Garamond" panose="02020404030301010803" pitchFamily="18" charset="0"/>
              </a:rPr>
              <a:t>)</a:t>
            </a:r>
          </a:p>
          <a:p>
            <a:r>
              <a:rPr lang="hr-HR" sz="2200" dirty="0" smtClean="0">
                <a:latin typeface="Garamond" panose="02020404030301010803" pitchFamily="18" charset="0"/>
              </a:rPr>
              <a:t>-daj </a:t>
            </a:r>
            <a:r>
              <a:rPr lang="hr-HR" sz="2200" dirty="0">
                <a:latin typeface="Garamond" panose="02020404030301010803" pitchFamily="18" charset="0"/>
              </a:rPr>
              <a:t>si vremena- stvaranje emocionalne ravnoteže</a:t>
            </a:r>
          </a:p>
          <a:p>
            <a:endParaRPr lang="hr-HR" sz="2200" dirty="0">
              <a:latin typeface="Garamond" panose="02020404030301010803" pitchFamily="18" charset="0"/>
            </a:endParaRPr>
          </a:p>
          <a:p>
            <a:pPr marL="342900" indent="-342900">
              <a:buFontTx/>
              <a:buChar char="-"/>
            </a:pPr>
            <a:endParaRPr lang="hr-HR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260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180" y="120220"/>
            <a:ext cx="9164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Je </a:t>
            </a:r>
            <a:r>
              <a:rPr lang="hr-HR" sz="3600" b="1" dirty="0">
                <a:solidFill>
                  <a:schemeClr val="accent1"/>
                </a:solidFill>
                <a:latin typeface="Garamond" panose="02020404030301010803" pitchFamily="18" charset="0"/>
              </a:rPr>
              <a:t>li ljutnja uvijek loša?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37180" y="905379"/>
            <a:ext cx="828484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37180" y="1044208"/>
            <a:ext cx="370114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hr-HR" sz="2200" dirty="0" smtClean="0">
                <a:latin typeface="Garamond" panose="02020404030301010803" pitchFamily="18" charset="0"/>
              </a:rPr>
              <a:t>ljutnja </a:t>
            </a:r>
            <a:r>
              <a:rPr lang="hr-HR" sz="2200" dirty="0">
                <a:latin typeface="Garamond" panose="02020404030301010803" pitchFamily="18" charset="0"/>
              </a:rPr>
              <a:t>ima svoju svrhu </a:t>
            </a:r>
            <a:r>
              <a:rPr lang="hr-HR" sz="2200" dirty="0" smtClean="0">
                <a:latin typeface="Garamond" panose="02020404030301010803" pitchFamily="18" charset="0"/>
              </a:rPr>
              <a:t>i u </a:t>
            </a:r>
            <a:r>
              <a:rPr lang="hr-HR" sz="2200" dirty="0">
                <a:latin typeface="Garamond" panose="02020404030301010803" pitchFamily="18" charset="0"/>
              </a:rPr>
              <a:t>socijalizaciji drugih </a:t>
            </a:r>
            <a:r>
              <a:rPr lang="hr-HR" sz="2200" dirty="0" smtClean="0">
                <a:latin typeface="Garamond" panose="02020404030301010803" pitchFamily="18" charset="0"/>
              </a:rPr>
              <a:t>ljudi - potaknuti ljude </a:t>
            </a:r>
            <a:r>
              <a:rPr lang="hr-HR" sz="2200" dirty="0">
                <a:latin typeface="Garamond" panose="02020404030301010803" pitchFamily="18" charset="0"/>
              </a:rPr>
              <a:t>da se ponašaju onako kako mi želimo i spriječiti ljude da se ponašaju onako kako ne želimo </a:t>
            </a:r>
            <a:endParaRPr lang="hr-HR" sz="2200" dirty="0" smtClean="0">
              <a:latin typeface="Garamond" panose="02020404030301010803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hr-HR" sz="2200" dirty="0" smtClean="0">
                <a:latin typeface="Garamond" panose="02020404030301010803" pitchFamily="18" charset="0"/>
              </a:rPr>
              <a:t>motivira </a:t>
            </a:r>
            <a:r>
              <a:rPr lang="hr-HR" sz="2200" dirty="0">
                <a:latin typeface="Garamond" panose="02020404030301010803" pitchFamily="18" charset="0"/>
              </a:rPr>
              <a:t>nas da činimo stvari koje inače ne </a:t>
            </a:r>
            <a:r>
              <a:rPr lang="hr-HR" sz="2200" dirty="0" smtClean="0">
                <a:latin typeface="Garamond" panose="02020404030301010803" pitchFamily="18" charset="0"/>
              </a:rPr>
              <a:t>bismo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hr-HR" sz="2200" dirty="0">
              <a:latin typeface="Garamond" panose="02020404030301010803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hr-HR" sz="2200" dirty="0">
                <a:latin typeface="Garamond" panose="02020404030301010803" pitchFamily="18" charset="0"/>
              </a:rPr>
              <a:t>m</a:t>
            </a:r>
            <a:r>
              <a:rPr lang="hr-HR" sz="2200" dirty="0" smtClean="0">
                <a:latin typeface="Garamond" panose="02020404030301010803" pitchFamily="18" charset="0"/>
              </a:rPr>
              <a:t>alo je ljutnje potrebno da bi utjecali na tuđe ponašanje - pretjerana količina dovodi do negativnog učinka (kontraproduktivno)</a:t>
            </a:r>
            <a:endParaRPr lang="hr-HR" sz="2200" dirty="0">
              <a:latin typeface="Garamond" panose="02020404030301010803" pitchFamily="18" charset="0"/>
            </a:endParaRPr>
          </a:p>
          <a:p>
            <a:pPr marL="342900" indent="-342900">
              <a:buFontTx/>
              <a:buChar char="-"/>
            </a:pPr>
            <a:endParaRPr lang="hr-HR" sz="2400" dirty="0">
              <a:latin typeface="Garamond" panose="02020404030301010803" pitchFamily="18" charset="0"/>
            </a:endParaRPr>
          </a:p>
          <a:p>
            <a:endParaRPr lang="hr-HR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sz="2400" dirty="0" smtClean="0">
              <a:latin typeface="Garamond" panose="02020404030301010803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hr-HR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241027" y="1984565"/>
            <a:ext cx="3212" cy="25842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241027" y="3436501"/>
            <a:ext cx="239868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6297438" y="2791515"/>
            <a:ext cx="1468303" cy="1777285"/>
          </a:xfrm>
          <a:custGeom>
            <a:avLst/>
            <a:gdLst>
              <a:gd name="connsiteX0" fmla="*/ 0 w 841828"/>
              <a:gd name="connsiteY0" fmla="*/ 377485 h 1110456"/>
              <a:gd name="connsiteX1" fmla="*/ 177800 w 841828"/>
              <a:gd name="connsiteY1" fmla="*/ 113 h 1110456"/>
              <a:gd name="connsiteX2" fmla="*/ 449942 w 841828"/>
              <a:gd name="connsiteY2" fmla="*/ 410142 h 1110456"/>
              <a:gd name="connsiteX3" fmla="*/ 841828 w 841828"/>
              <a:gd name="connsiteY3" fmla="*/ 1110456 h 111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1828" h="1110456">
                <a:moveTo>
                  <a:pt x="0" y="377485"/>
                </a:moveTo>
                <a:cubicBezTo>
                  <a:pt x="51405" y="186077"/>
                  <a:pt x="102810" y="-5330"/>
                  <a:pt x="177800" y="113"/>
                </a:cubicBezTo>
                <a:cubicBezTo>
                  <a:pt x="252790" y="5556"/>
                  <a:pt x="339271" y="225085"/>
                  <a:pt x="449942" y="410142"/>
                </a:cubicBezTo>
                <a:cubicBezTo>
                  <a:pt x="560613" y="595199"/>
                  <a:pt x="701220" y="852827"/>
                  <a:pt x="841828" y="111045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442830" y="4813676"/>
            <a:ext cx="2962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latin typeface="Garamond" panose="02020404030301010803" pitchFamily="18" charset="0"/>
              </a:rPr>
              <a:t>Količina ljutnje</a:t>
            </a:r>
            <a:endParaRPr lang="hr-HR" sz="2000" b="1" dirty="0">
              <a:latin typeface="Garamond" panose="020204040303010108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14696" y="3202721"/>
            <a:ext cx="1817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latin typeface="Garamond" panose="02020404030301010803" pitchFamily="18" charset="0"/>
              </a:rPr>
              <a:t>Učinkovitost</a:t>
            </a:r>
            <a:endParaRPr lang="hr-HR" sz="2000" b="1" dirty="0">
              <a:latin typeface="Garamond" panose="020204040303010108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95043" y="2441058"/>
            <a:ext cx="1197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latin typeface="Garamond" panose="02020404030301010803" pitchFamily="18" charset="0"/>
              </a:rPr>
              <a:t>+</a:t>
            </a:r>
            <a:endParaRPr lang="hr-HR" sz="2000" b="1" dirty="0">
              <a:latin typeface="Garamond" panose="020204040303010108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95043" y="3934271"/>
            <a:ext cx="1197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atin typeface="Garamond" panose="02020404030301010803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xmlns="" val="26198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180" y="120220"/>
            <a:ext cx="9164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accent1"/>
                </a:solidFill>
                <a:latin typeface="Garamond" panose="02020404030301010803" pitchFamily="18" charset="0"/>
              </a:rPr>
              <a:t>5</a:t>
            </a:r>
            <a:r>
              <a:rPr lang="hr-HR" sz="3600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. Zašto nismo stalno ljuti? - INHIBICIJE </a:t>
            </a:r>
            <a:endParaRPr lang="hr-HR" sz="3600" b="1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37180" y="905379"/>
            <a:ext cx="828484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37180" y="1188715"/>
            <a:ext cx="869697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200" u="sng" dirty="0" smtClean="0">
                <a:latin typeface="Garamond" panose="02020404030301010803" pitchFamily="18" charset="0"/>
              </a:rPr>
              <a:t>Postoje dvije kategorije:</a:t>
            </a:r>
            <a:endParaRPr lang="hr-HR" sz="2200" b="1" dirty="0" smtClean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200" b="1" dirty="0" smtClean="0">
                <a:latin typeface="Garamond" panose="02020404030301010803" pitchFamily="18" charset="0"/>
              </a:rPr>
              <a:t>Internalni ili moralni inhibitori </a:t>
            </a:r>
          </a:p>
          <a:p>
            <a:pPr marL="342900" indent="-342900">
              <a:buFontTx/>
              <a:buChar char="-"/>
            </a:pPr>
            <a:r>
              <a:rPr lang="hr-HR" sz="2200" dirty="0" smtClean="0">
                <a:latin typeface="Garamond" panose="02020404030301010803" pitchFamily="18" charset="0"/>
              </a:rPr>
              <a:t>uvjerenja </a:t>
            </a:r>
            <a:r>
              <a:rPr lang="hr-HR" sz="2200" dirty="0">
                <a:latin typeface="Garamond" panose="02020404030301010803" pitchFamily="18" charset="0"/>
              </a:rPr>
              <a:t>i moralna načela koja </a:t>
            </a:r>
            <a:r>
              <a:rPr lang="hr-HR" sz="2200" dirty="0" smtClean="0">
                <a:latin typeface="Garamond" panose="02020404030301010803" pitchFamily="18" charset="0"/>
              </a:rPr>
              <a:t>posjedujemo</a:t>
            </a:r>
          </a:p>
          <a:p>
            <a:pPr marL="342900" indent="-342900">
              <a:buFontTx/>
              <a:buChar char="-"/>
            </a:pPr>
            <a:r>
              <a:rPr lang="hr-HR" sz="2200" dirty="0" smtClean="0">
                <a:latin typeface="Garamond" panose="02020404030301010803" pitchFamily="18" charset="0"/>
              </a:rPr>
              <a:t>stvaramo </a:t>
            </a:r>
            <a:r>
              <a:rPr lang="hr-HR" sz="2200" dirty="0">
                <a:latin typeface="Garamond" panose="02020404030301010803" pitchFamily="18" charset="0"/>
              </a:rPr>
              <a:t>ih cijeli život kroz naslijeđe, modeliranje, zakone države u kojoj živimo, iskustvo</a:t>
            </a:r>
            <a:r>
              <a:rPr lang="hr-HR" sz="2200" dirty="0" smtClean="0">
                <a:latin typeface="Garamond" panose="02020404030301010803" pitchFamily="18" charset="0"/>
              </a:rPr>
              <a:t>...</a:t>
            </a:r>
          </a:p>
          <a:p>
            <a:pPr lvl="1"/>
            <a:r>
              <a:rPr lang="hr-HR" sz="2200" dirty="0">
                <a:latin typeface="Garamond" panose="02020404030301010803" pitchFamily="18" charset="0"/>
              </a:rPr>
              <a:t>“Nije u redu ići okolo i pljuskati ljude.”</a:t>
            </a:r>
          </a:p>
          <a:p>
            <a:pPr lvl="1"/>
            <a:r>
              <a:rPr lang="hr-HR" sz="2200" dirty="0">
                <a:latin typeface="Garamond" panose="02020404030301010803" pitchFamily="18" charset="0"/>
              </a:rPr>
              <a:t>“Nije u redu biti stalno ljut.”</a:t>
            </a:r>
          </a:p>
          <a:p>
            <a:pPr lvl="1"/>
            <a:r>
              <a:rPr lang="hr-HR" sz="2200" dirty="0" smtClean="0">
                <a:latin typeface="Garamond" panose="02020404030301010803" pitchFamily="18" charset="0"/>
              </a:rPr>
              <a:t>“Nije u redu tući ljude.”</a:t>
            </a:r>
            <a:endParaRPr lang="hr-HR" sz="2200" dirty="0">
              <a:latin typeface="Garamond" panose="02020404030301010803" pitchFamily="18" charset="0"/>
            </a:endParaRPr>
          </a:p>
          <a:p>
            <a:pPr marL="342900" indent="-342900">
              <a:buFontTx/>
              <a:buChar char="-"/>
            </a:pPr>
            <a:endParaRPr lang="hr-HR" sz="2200" dirty="0" smtClean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200" b="1" dirty="0" smtClean="0">
                <a:latin typeface="Garamond" panose="02020404030301010803" pitchFamily="18" charset="0"/>
              </a:rPr>
              <a:t>Eksternalni  ili praktični inhibitori</a:t>
            </a:r>
          </a:p>
          <a:p>
            <a:pPr marL="342900" indent="-342900">
              <a:buFontTx/>
              <a:buChar char="-"/>
            </a:pPr>
            <a:r>
              <a:rPr lang="hr-HR" sz="2200" dirty="0" smtClean="0">
                <a:latin typeface="Garamond" panose="02020404030301010803" pitchFamily="18" charset="0"/>
              </a:rPr>
              <a:t>svijest </a:t>
            </a:r>
            <a:r>
              <a:rPr lang="hr-HR" sz="2200" dirty="0">
                <a:latin typeface="Garamond" panose="02020404030301010803" pitchFamily="18" charset="0"/>
              </a:rPr>
              <a:t>o posljedicama neprimjerene reakcije (npr. kazna</a:t>
            </a:r>
            <a:r>
              <a:rPr lang="hr-HR" sz="2200" dirty="0" smtClean="0">
                <a:latin typeface="Garamond" panose="02020404030301010803" pitchFamily="18" charset="0"/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hr-HR" sz="2200" dirty="0">
                <a:solidFill>
                  <a:srgbClr val="000000"/>
                </a:solidFill>
                <a:latin typeface="Garamond" panose="02020404030301010803" pitchFamily="18" charset="0"/>
              </a:rPr>
              <a:t>ograničuju naše ponašanje (praktične posljedice</a:t>
            </a:r>
            <a:r>
              <a:rPr lang="en-US" sz="2200" dirty="0">
                <a:solidFill>
                  <a:srgbClr val="000000"/>
                </a:solidFill>
                <a:latin typeface="Garamond" panose="02020404030301010803" pitchFamily="18" charset="0"/>
              </a:rPr>
              <a:t>, </a:t>
            </a:r>
            <a:r>
              <a:rPr lang="hr-HR" sz="2200" dirty="0">
                <a:solidFill>
                  <a:srgbClr val="000000"/>
                </a:solidFill>
                <a:latin typeface="Garamond" panose="02020404030301010803" pitchFamily="18" charset="0"/>
              </a:rPr>
              <a:t>izbjegavanje </a:t>
            </a:r>
            <a:r>
              <a:rPr lang="en-US" sz="2200" dirty="0">
                <a:solidFill>
                  <a:srgbClr val="000000"/>
                </a:solidFill>
                <a:latin typeface="Garamond" panose="02020404030301010803" pitchFamily="18" charset="0"/>
              </a:rPr>
              <a:t>g</a:t>
            </a:r>
            <a:r>
              <a:rPr lang="hr-HR" sz="2200" dirty="0">
                <a:solidFill>
                  <a:srgbClr val="000000"/>
                </a:solidFill>
                <a:latin typeface="Garamond" panose="02020404030301010803" pitchFamily="18" charset="0"/>
              </a:rPr>
              <a:t>ubitaka</a:t>
            </a:r>
            <a:r>
              <a:rPr lang="hr-HR" sz="22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)</a:t>
            </a:r>
            <a:endParaRPr lang="hr-HR" sz="2200" dirty="0" smtClean="0">
              <a:latin typeface="Garamond" panose="02020404030301010803" pitchFamily="18" charset="0"/>
            </a:endParaRPr>
          </a:p>
          <a:p>
            <a:pPr marL="342900" indent="-342900">
              <a:buFontTx/>
              <a:buChar char="-"/>
            </a:pPr>
            <a:r>
              <a:rPr lang="hr-HR" sz="2200" dirty="0" smtClean="0">
                <a:latin typeface="Garamond" panose="02020404030301010803" pitchFamily="18" charset="0"/>
              </a:rPr>
              <a:t>nastaju </a:t>
            </a:r>
            <a:r>
              <a:rPr lang="hr-HR" sz="2200" dirty="0">
                <a:latin typeface="Garamond" panose="02020404030301010803" pitchFamily="18" charset="0"/>
              </a:rPr>
              <a:t>tako što smo svjesni posljedica koje bi neko ponašanje </a:t>
            </a:r>
            <a:r>
              <a:rPr lang="hr-HR" sz="2200" dirty="0" smtClean="0">
                <a:latin typeface="Garamond" panose="02020404030301010803" pitchFamily="18" charset="0"/>
              </a:rPr>
              <a:t>izazvalo</a:t>
            </a:r>
            <a:endParaRPr lang="hr-HR" sz="2200" dirty="0">
              <a:latin typeface="Garamond" panose="02020404030301010803" pitchFamily="18" charset="0"/>
            </a:endParaRPr>
          </a:p>
          <a:p>
            <a:pPr marL="342900" indent="-342900">
              <a:buFontTx/>
              <a:buChar char="-"/>
            </a:pPr>
            <a:endParaRPr lang="hr-HR" sz="2400" dirty="0">
              <a:latin typeface="Garamond" panose="02020404030301010803" pitchFamily="18" charset="0"/>
            </a:endParaRPr>
          </a:p>
          <a:p>
            <a:pPr>
              <a:buNone/>
            </a:pPr>
            <a:endParaRPr lang="hr-HR" sz="2400" dirty="0">
              <a:latin typeface="Garamond" panose="02020404030301010803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hr-HR" sz="2400" dirty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sz="2400" dirty="0" smtClean="0">
              <a:latin typeface="Garamond" panose="02020404030301010803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86585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180" y="197493"/>
            <a:ext cx="4675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solidFill>
                  <a:schemeClr val="accent2"/>
                </a:solidFill>
                <a:latin typeface="Garamond" panose="02020404030301010803" pitchFamily="18" charset="0"/>
              </a:rPr>
              <a:t>Ljutnja</a:t>
            </a:r>
            <a:endParaRPr lang="hr-HR" sz="4000" b="1" dirty="0">
              <a:solidFill>
                <a:schemeClr val="accent2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12" y="1102822"/>
            <a:ext cx="87484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400" dirty="0" smtClean="0">
                <a:latin typeface="Garamond" panose="02020404030301010803" pitchFamily="18" charset="0"/>
              </a:rPr>
              <a:t>osnovna emocija koja sama po sebi nije problem i u nekim situacijama je u potpunosti opravdana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400" dirty="0">
                <a:latin typeface="Garamond" panose="02020404030301010803" pitchFamily="18" charset="0"/>
              </a:rPr>
              <a:t>p</a:t>
            </a:r>
            <a:r>
              <a:rPr lang="hr-HR" sz="2400" dirty="0" smtClean="0">
                <a:latin typeface="Garamond" panose="02020404030301010803" pitchFamily="18" charset="0"/>
              </a:rPr>
              <a:t>roblem nastaje kada </a:t>
            </a:r>
            <a:r>
              <a:rPr lang="hr-HR" sz="2400" dirty="0">
                <a:latin typeface="Garamond" panose="02020404030301010803" pitchFamily="18" charset="0"/>
              </a:rPr>
              <a:t>je ona preintenzivna, učestala, predugo traje, </a:t>
            </a:r>
            <a:r>
              <a:rPr lang="hr-HR" sz="2400" dirty="0" smtClean="0">
                <a:latin typeface="Garamond" panose="02020404030301010803" pitchFamily="18" charset="0"/>
              </a:rPr>
              <a:t>destruktivna i kada je odgovor na ljutnju pretjeran, odnosno nije proporcionalan situaciji u kojoj se pojavljuje</a:t>
            </a:r>
          </a:p>
          <a:p>
            <a:endParaRPr lang="hr-HR" sz="2400" dirty="0">
              <a:latin typeface="Garamond" panose="02020404030301010803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400" dirty="0">
                <a:latin typeface="Garamond" panose="02020404030301010803" pitchFamily="18" charset="0"/>
              </a:rPr>
              <a:t>t</a:t>
            </a:r>
            <a:r>
              <a:rPr lang="hr-HR" sz="2400" dirty="0" smtClean="0">
                <a:latin typeface="Garamond" panose="02020404030301010803" pitchFamily="18" charset="0"/>
              </a:rPr>
              <a:t>ermin „iritabilnost” ili „razdražljivost” implicira na neopravdano negativnu reakciju, osoba </a:t>
            </a:r>
            <a:r>
              <a:rPr lang="hr-HR" sz="2400" dirty="0">
                <a:latin typeface="Garamond" panose="02020404030301010803" pitchFamily="18" charset="0"/>
              </a:rPr>
              <a:t>je drska i mrzovoljna kada ne bi trebala </a:t>
            </a:r>
            <a:r>
              <a:rPr lang="hr-HR" sz="2400" dirty="0" smtClean="0">
                <a:latin typeface="Garamond" panose="02020404030301010803" pitchFamily="18" charset="0"/>
              </a:rPr>
              <a:t>biti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400" dirty="0">
                <a:latin typeface="Garamond" panose="02020404030301010803" pitchFamily="18" charset="0"/>
              </a:rPr>
              <a:t>n</a:t>
            </a:r>
            <a:r>
              <a:rPr lang="hr-HR" sz="2400" dirty="0" smtClean="0">
                <a:latin typeface="Garamond" panose="02020404030301010803" pitchFamily="18" charset="0"/>
              </a:rPr>
              <a:t>o, svi imamo različite kriterije o tome što je (ne)opravdano</a:t>
            </a:r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8974" y="4769616"/>
            <a:ext cx="1982955" cy="132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kraÄa u aut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5578" y="4769616"/>
            <a:ext cx="2018233" cy="132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537180" y="905379"/>
            <a:ext cx="8284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2578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180" y="120220"/>
            <a:ext cx="9164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INHIBICIJE </a:t>
            </a:r>
            <a:endParaRPr lang="hr-HR" sz="3600" b="1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37180" y="905379"/>
            <a:ext cx="828484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47028" y="1044208"/>
            <a:ext cx="8375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400" dirty="0" smtClean="0">
                <a:latin typeface="Garamond" panose="02020404030301010803" pitchFamily="18" charset="0"/>
              </a:rPr>
              <a:t>inhibitori </a:t>
            </a:r>
            <a:r>
              <a:rPr lang="hr-HR" sz="2400" dirty="0">
                <a:latin typeface="Garamond" panose="02020404030301010803" pitchFamily="18" charset="0"/>
              </a:rPr>
              <a:t>su kao kočnice u </a:t>
            </a:r>
            <a:r>
              <a:rPr lang="hr-HR" sz="2400" dirty="0" smtClean="0">
                <a:latin typeface="Garamond" panose="02020404030301010803" pitchFamily="18" charset="0"/>
              </a:rPr>
              <a:t>autu, ponekad </a:t>
            </a:r>
            <a:r>
              <a:rPr lang="hr-HR" sz="2400" dirty="0">
                <a:latin typeface="Garamond" panose="02020404030301010803" pitchFamily="18" charset="0"/>
              </a:rPr>
              <a:t>u potpunosti zaustave auto, a ponekad samo smanje brzinu </a:t>
            </a:r>
            <a:r>
              <a:rPr lang="hr-HR" sz="2400" dirty="0" smtClean="0">
                <a:latin typeface="Garamond" panose="02020404030301010803" pitchFamily="18" charset="0"/>
              </a:rPr>
              <a:t>kretanja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hr-HR" sz="2400" dirty="0">
              <a:latin typeface="Garamond" panose="02020404030301010803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400" u="sng" dirty="0" smtClean="0">
                <a:latin typeface="Garamond" panose="02020404030301010803" pitchFamily="18" charset="0"/>
              </a:rPr>
              <a:t>Primjer 1:</a:t>
            </a:r>
            <a:endParaRPr lang="hr-HR" sz="2400" u="sng" dirty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sz="2400" dirty="0" smtClean="0">
              <a:latin typeface="Garamond" panose="02020404030301010803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hr-HR" dirty="0"/>
          </a:p>
        </p:txBody>
      </p:sp>
      <p:sp>
        <p:nvSpPr>
          <p:cNvPr id="3" name="Rectangle 2"/>
          <p:cNvSpPr/>
          <p:nvPr/>
        </p:nvSpPr>
        <p:spPr>
          <a:xfrm>
            <a:off x="537180" y="2690689"/>
            <a:ext cx="2125014" cy="1416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r-HR" sz="1700" b="1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lvl="0" algn="ctr"/>
            <a:r>
              <a:rPr lang="hr-HR" sz="17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OKIDAČ</a:t>
            </a:r>
          </a:p>
          <a:p>
            <a:pPr lvl="0" algn="ctr"/>
            <a:r>
              <a:rPr lang="hr-HR" sz="17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Čekanje </a:t>
            </a:r>
            <a:r>
              <a:rPr lang="hr-HR" sz="1700" b="1" dirty="0">
                <a:solidFill>
                  <a:schemeClr val="tx1"/>
                </a:solidFill>
                <a:latin typeface="Garamond" panose="02020404030301010803" pitchFamily="18" charset="0"/>
              </a:rPr>
              <a:t>na pregled s malim djetetom u bolnici </a:t>
            </a:r>
          </a:p>
          <a:p>
            <a:pPr algn="ctr"/>
            <a:endParaRPr lang="hr-H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16308" y="2677424"/>
            <a:ext cx="2131455" cy="14299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r-HR" sz="1700" b="1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lvl="0" algn="ctr"/>
            <a:r>
              <a:rPr lang="hr-HR" sz="17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PROCJENA</a:t>
            </a:r>
          </a:p>
          <a:p>
            <a:pPr lvl="0" algn="ctr"/>
            <a:r>
              <a:rPr lang="hr-HR" sz="16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„Bolničko </a:t>
            </a:r>
            <a:r>
              <a:rPr lang="hr-HR" sz="1600" b="1" dirty="0">
                <a:solidFill>
                  <a:schemeClr val="tx1"/>
                </a:solidFill>
                <a:latin typeface="Garamond" panose="02020404030301010803" pitchFamily="18" charset="0"/>
              </a:rPr>
              <a:t>osoblje uopće ne </a:t>
            </a:r>
            <a:r>
              <a:rPr lang="hr-HR" sz="16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brine </a:t>
            </a:r>
            <a:r>
              <a:rPr lang="hr-HR" sz="1600" b="1" dirty="0">
                <a:solidFill>
                  <a:schemeClr val="tx1"/>
                </a:solidFill>
                <a:latin typeface="Garamond" panose="02020404030301010803" pitchFamily="18" charset="0"/>
              </a:rPr>
              <a:t>za pacijente. T</a:t>
            </a:r>
            <a:r>
              <a:rPr lang="hr-HR" sz="16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rebali  bi biti </a:t>
            </a:r>
            <a:r>
              <a:rPr lang="hr-HR" sz="1600" b="1" dirty="0">
                <a:solidFill>
                  <a:schemeClr val="tx1"/>
                </a:solidFill>
                <a:latin typeface="Garamond" panose="02020404030301010803" pitchFamily="18" charset="0"/>
              </a:rPr>
              <a:t>obzirniji.”</a:t>
            </a:r>
          </a:p>
          <a:p>
            <a:pPr algn="ctr"/>
            <a:endParaRPr lang="hr-H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69168" y="2690689"/>
            <a:ext cx="2131455" cy="14299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r-HR" sz="1700" b="1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lvl="0" algn="ctr"/>
            <a:r>
              <a:rPr lang="hr-HR" sz="17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LJUTNJA</a:t>
            </a:r>
            <a:endParaRPr lang="hr-HR" sz="1600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ctr"/>
            <a:endParaRPr lang="hr-H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5898" y="4783308"/>
            <a:ext cx="2131455" cy="14299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r-HR" sz="1500" b="1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lvl="0" algn="ctr"/>
            <a:r>
              <a:rPr lang="hr-HR" sz="15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INHIBICIJE  </a:t>
            </a:r>
            <a:endParaRPr lang="hr-HR" sz="1500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lvl="0" algn="ctr"/>
            <a:r>
              <a:rPr lang="hr-HR" sz="1500" b="1" dirty="0">
                <a:solidFill>
                  <a:schemeClr val="tx1"/>
                </a:solidFill>
                <a:latin typeface="Garamond" panose="02020404030301010803" pitchFamily="18" charset="0"/>
              </a:rPr>
              <a:t>“Bolje </a:t>
            </a:r>
            <a:r>
              <a:rPr lang="hr-HR" sz="15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da šutim </a:t>
            </a:r>
            <a:r>
              <a:rPr lang="hr-HR" sz="1500" b="1" dirty="0">
                <a:solidFill>
                  <a:schemeClr val="tx1"/>
                </a:solidFill>
                <a:latin typeface="Garamond" panose="02020404030301010803" pitchFamily="18" charset="0"/>
              </a:rPr>
              <a:t>ili mi dijete neće dobiti najbolji </a:t>
            </a:r>
            <a:r>
              <a:rPr lang="hr-HR" sz="15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tretman. Ionako </a:t>
            </a:r>
            <a:r>
              <a:rPr lang="hr-HR" sz="1500" b="1" dirty="0">
                <a:solidFill>
                  <a:schemeClr val="tx1"/>
                </a:solidFill>
                <a:latin typeface="Garamond" panose="02020404030301010803" pitchFamily="18" charset="0"/>
              </a:rPr>
              <a:t>se nije u redu ljutiti na liječnike.”</a:t>
            </a:r>
          </a:p>
          <a:p>
            <a:pPr algn="ctr"/>
            <a:endParaRPr lang="hr-H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55954" y="4783308"/>
            <a:ext cx="2131455" cy="14299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r-HR" sz="1700" b="1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lvl="0" algn="ctr"/>
            <a:r>
              <a:rPr lang="hr-HR" sz="1700" b="1" dirty="0">
                <a:solidFill>
                  <a:schemeClr val="tx1"/>
                </a:solidFill>
                <a:latin typeface="Garamond" panose="02020404030301010803" pitchFamily="18" charset="0"/>
              </a:rPr>
              <a:t>ODGOVOR </a:t>
            </a:r>
          </a:p>
          <a:p>
            <a:pPr lvl="0" algn="ctr"/>
            <a:r>
              <a:rPr lang="hr-HR" sz="1700" b="1" dirty="0">
                <a:solidFill>
                  <a:schemeClr val="tx1"/>
                </a:solidFill>
                <a:latin typeface="Garamond" panose="02020404030301010803" pitchFamily="18" charset="0"/>
              </a:rPr>
              <a:t>Pristojno </a:t>
            </a:r>
            <a:r>
              <a:rPr lang="hr-HR" sz="17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ponašanje i koncentriranje </a:t>
            </a:r>
            <a:r>
              <a:rPr lang="hr-HR" sz="1700" b="1" dirty="0">
                <a:solidFill>
                  <a:schemeClr val="tx1"/>
                </a:solidFill>
                <a:latin typeface="Garamond" panose="02020404030301010803" pitchFamily="18" charset="0"/>
              </a:rPr>
              <a:t>na djetetovu bolest.</a:t>
            </a:r>
          </a:p>
          <a:p>
            <a:pPr algn="ctr"/>
            <a:endParaRPr lang="hr-H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781837" y="3405659"/>
            <a:ext cx="4121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548648" y="3399026"/>
            <a:ext cx="4121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781837" y="5498278"/>
            <a:ext cx="4121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460969" y="4146582"/>
            <a:ext cx="5842131" cy="515615"/>
            <a:chOff x="1193734" y="2193654"/>
            <a:chExt cx="5842131" cy="515615"/>
          </a:xfrm>
        </p:grpSpPr>
        <p:sp>
          <p:nvSpPr>
            <p:cNvPr id="16" name="Straight Connector 3"/>
            <p:cNvSpPr/>
            <p:nvPr/>
          </p:nvSpPr>
          <p:spPr>
            <a:xfrm>
              <a:off x="1193734" y="2193654"/>
              <a:ext cx="5842131" cy="51561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5842131" y="0"/>
                  </a:moveTo>
                  <a:lnTo>
                    <a:pt x="5842131" y="274907"/>
                  </a:lnTo>
                  <a:lnTo>
                    <a:pt x="0" y="274907"/>
                  </a:lnTo>
                  <a:lnTo>
                    <a:pt x="0" y="515615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Straight Connector 4"/>
            <p:cNvSpPr/>
            <p:nvPr/>
          </p:nvSpPr>
          <p:spPr>
            <a:xfrm>
              <a:off x="3968109" y="2448731"/>
              <a:ext cx="293380" cy="5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sz="500" kern="1200"/>
            </a:p>
          </p:txBody>
        </p:sp>
      </p:grpSp>
    </p:spTree>
    <p:extLst>
      <p:ext uri="{BB962C8B-B14F-4D97-AF65-F5344CB8AC3E}">
        <p14:creationId xmlns:p14="http://schemas.microsoft.com/office/powerpoint/2010/main" xmlns="" val="230274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180" y="120220"/>
            <a:ext cx="9164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INHIBICIJE </a:t>
            </a:r>
            <a:endParaRPr lang="hr-HR" sz="3600" b="1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37180" y="905379"/>
            <a:ext cx="828484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47028" y="1160457"/>
            <a:ext cx="837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400" u="sng" dirty="0" smtClean="0">
                <a:latin typeface="Garamond" panose="02020404030301010803" pitchFamily="18" charset="0"/>
              </a:rPr>
              <a:t>Primjer 2:</a:t>
            </a:r>
            <a:endParaRPr lang="hr-HR" sz="2400" dirty="0" smtClean="0">
              <a:latin typeface="Garamond" panose="02020404030301010803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hr-HR" dirty="0"/>
          </a:p>
        </p:txBody>
      </p:sp>
      <p:sp>
        <p:nvSpPr>
          <p:cNvPr id="3" name="Rectangle 2"/>
          <p:cNvSpPr/>
          <p:nvPr/>
        </p:nvSpPr>
        <p:spPr>
          <a:xfrm>
            <a:off x="525898" y="2149778"/>
            <a:ext cx="2125014" cy="1416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r-HR" sz="1700" b="1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lvl="0" algn="ctr"/>
            <a:r>
              <a:rPr lang="hr-HR" sz="17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OKIDAČ</a:t>
            </a:r>
          </a:p>
          <a:p>
            <a:pPr lvl="0" algn="ctr"/>
            <a:r>
              <a:rPr lang="hr-HR" sz="17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13-godišnji </a:t>
            </a:r>
            <a:r>
              <a:rPr lang="hr-HR" sz="1700" b="1" dirty="0">
                <a:solidFill>
                  <a:schemeClr val="tx1"/>
                </a:solidFill>
                <a:latin typeface="Garamond" panose="02020404030301010803" pitchFamily="18" charset="0"/>
              </a:rPr>
              <a:t>sin ispusti šalicu na pod </a:t>
            </a:r>
          </a:p>
          <a:p>
            <a:pPr algn="ctr"/>
            <a:endParaRPr lang="hr-H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16306" y="2136513"/>
            <a:ext cx="2131455" cy="14299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r-HR" sz="1700" b="1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lvl="0" algn="ctr"/>
            <a:r>
              <a:rPr lang="hr-HR" sz="16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PROCJENA</a:t>
            </a:r>
          </a:p>
          <a:p>
            <a:pPr lvl="0" algn="ctr"/>
            <a:r>
              <a:rPr lang="hr-HR" sz="16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“On </a:t>
            </a:r>
            <a:r>
              <a:rPr lang="hr-HR" sz="1600" b="1" dirty="0">
                <a:solidFill>
                  <a:schemeClr val="tx1"/>
                </a:solidFill>
                <a:latin typeface="Garamond" panose="02020404030301010803" pitchFamily="18" charset="0"/>
              </a:rPr>
              <a:t>je tako </a:t>
            </a:r>
            <a:r>
              <a:rPr lang="hr-HR" sz="16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nepažljiv! Ako ne nauči lekciju </a:t>
            </a:r>
            <a:r>
              <a:rPr lang="hr-HR" sz="1600" b="1" dirty="0">
                <a:solidFill>
                  <a:schemeClr val="tx1"/>
                </a:solidFill>
                <a:latin typeface="Garamond" panose="02020404030301010803" pitchFamily="18" charset="0"/>
              </a:rPr>
              <a:t>izrast će u niškorist.”</a:t>
            </a:r>
          </a:p>
          <a:p>
            <a:pPr algn="ctr"/>
            <a:endParaRPr lang="hr-H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76118" y="2149778"/>
            <a:ext cx="2131455" cy="14299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r-HR" sz="1700" b="1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lvl="0" algn="ctr"/>
            <a:r>
              <a:rPr lang="hr-HR" sz="17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LJUTNJA</a:t>
            </a:r>
            <a:endParaRPr lang="hr-HR" sz="1600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ctr"/>
            <a:endParaRPr lang="hr-H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5898" y="4306254"/>
            <a:ext cx="2131455" cy="14299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r-HR" sz="1500" b="1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lvl="0" algn="ctr"/>
            <a:r>
              <a:rPr lang="hr-HR" sz="15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INHIBICIJE  </a:t>
            </a:r>
            <a:endParaRPr lang="hr-HR" sz="1500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lvl="0" algn="ctr"/>
            <a:r>
              <a:rPr lang="hr-HR" sz="16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Nedovoljne </a:t>
            </a:r>
            <a:r>
              <a:rPr lang="hr-HR" sz="1600" b="1" dirty="0">
                <a:solidFill>
                  <a:schemeClr val="tx1"/>
                </a:solidFill>
                <a:latin typeface="Garamond" panose="02020404030301010803" pitchFamily="18" charset="0"/>
              </a:rPr>
              <a:t>za kontrolu ljutnje</a:t>
            </a:r>
          </a:p>
          <a:p>
            <a:pPr algn="ctr"/>
            <a:endParaRPr lang="hr-H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40197" y="4306254"/>
            <a:ext cx="2131455" cy="14299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r-HR" sz="1700" b="1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lvl="0" algn="ctr"/>
            <a:r>
              <a:rPr lang="hr-HR" sz="1700" b="1" dirty="0">
                <a:solidFill>
                  <a:schemeClr val="tx1"/>
                </a:solidFill>
                <a:latin typeface="Garamond" panose="02020404030301010803" pitchFamily="18" charset="0"/>
              </a:rPr>
              <a:t>ODGOVOR </a:t>
            </a:r>
          </a:p>
          <a:p>
            <a:pPr lvl="0" algn="ctr"/>
            <a:r>
              <a:rPr lang="hr-HR" sz="1700" b="1" dirty="0">
                <a:solidFill>
                  <a:schemeClr val="tx1"/>
                </a:solidFill>
                <a:latin typeface="Garamond" panose="02020404030301010803" pitchFamily="18" charset="0"/>
              </a:rPr>
              <a:t>Roditelj gubi kontrolu, viče na dijete i napada </a:t>
            </a:r>
            <a:r>
              <a:rPr lang="hr-HR" sz="17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ga.</a:t>
            </a:r>
            <a:endParaRPr lang="hr-HR" sz="1700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ctr"/>
            <a:endParaRPr lang="hr-H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794716" y="2870384"/>
            <a:ext cx="4121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561804" y="2867784"/>
            <a:ext cx="4121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781837" y="5021224"/>
            <a:ext cx="4121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460967" y="3678546"/>
            <a:ext cx="5842131" cy="515615"/>
            <a:chOff x="1193734" y="2193654"/>
            <a:chExt cx="5842131" cy="515615"/>
          </a:xfrm>
        </p:grpSpPr>
        <p:sp>
          <p:nvSpPr>
            <p:cNvPr id="16" name="Straight Connector 3"/>
            <p:cNvSpPr/>
            <p:nvPr/>
          </p:nvSpPr>
          <p:spPr>
            <a:xfrm>
              <a:off x="1193734" y="2193654"/>
              <a:ext cx="5842131" cy="51561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5842131" y="0"/>
                  </a:moveTo>
                  <a:lnTo>
                    <a:pt x="5842131" y="274907"/>
                  </a:lnTo>
                  <a:lnTo>
                    <a:pt x="0" y="274907"/>
                  </a:lnTo>
                  <a:lnTo>
                    <a:pt x="0" y="515615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Straight Connector 4"/>
            <p:cNvSpPr/>
            <p:nvPr/>
          </p:nvSpPr>
          <p:spPr>
            <a:xfrm>
              <a:off x="3968109" y="2448731"/>
              <a:ext cx="293380" cy="5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sz="500" kern="1200"/>
            </a:p>
          </p:txBody>
        </p:sp>
      </p:grpSp>
    </p:spTree>
    <p:extLst>
      <p:ext uri="{BB962C8B-B14F-4D97-AF65-F5344CB8AC3E}">
        <p14:creationId xmlns:p14="http://schemas.microsoft.com/office/powerpoint/2010/main" xmlns="" val="252158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180" y="302046"/>
            <a:ext cx="916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1"/>
                </a:solidFill>
                <a:latin typeface="Garamond" panose="02020404030301010803" pitchFamily="18" charset="0"/>
              </a:rPr>
              <a:t>Kako onda postići tu zlatnu sredinu? </a:t>
            </a:r>
            <a:r>
              <a:rPr lang="hr-HR" sz="2400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- djelujući </a:t>
            </a:r>
            <a:r>
              <a:rPr lang="hr-HR" sz="2400" b="1" dirty="0">
                <a:solidFill>
                  <a:schemeClr val="accent1"/>
                </a:solidFill>
                <a:latin typeface="Garamond" panose="02020404030301010803" pitchFamily="18" charset="0"/>
              </a:rPr>
              <a:t>na INHIBICIJE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37180" y="905379"/>
            <a:ext cx="828484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37180" y="922464"/>
            <a:ext cx="8696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400" b="1" dirty="0">
                <a:latin typeface="Garamond" panose="02020404030301010803" pitchFamily="18" charset="0"/>
              </a:rPr>
              <a:t>Tehnika </a:t>
            </a:r>
            <a:r>
              <a:rPr lang="hr-HR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se</a:t>
            </a:r>
            <a:r>
              <a:rPr lang="hr-HR" sz="2400" b="1" dirty="0" smtClean="0">
                <a:solidFill>
                  <a:srgbClr val="FFFF00"/>
                </a:solidFill>
                <a:latin typeface="Garamond" panose="02020404030301010803" pitchFamily="18" charset="0"/>
              </a:rPr>
              <a:t>ma</a:t>
            </a:r>
            <a:r>
              <a:rPr lang="hr-HR" sz="2400" b="1" dirty="0" smtClean="0">
                <a:solidFill>
                  <a:srgbClr val="00B050"/>
                </a:solidFill>
                <a:latin typeface="Garamond" panose="02020404030301010803" pitchFamily="18" charset="0"/>
              </a:rPr>
              <a:t>fora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200" dirty="0">
                <a:latin typeface="Garamond" panose="02020404030301010803" pitchFamily="18" charset="0"/>
              </a:rPr>
              <a:t>k</a:t>
            </a:r>
            <a:r>
              <a:rPr lang="hr-HR" sz="2200" dirty="0" smtClean="0">
                <a:latin typeface="Garamond" panose="02020404030301010803" pitchFamily="18" charset="0"/>
              </a:rPr>
              <a:t>ljuč </a:t>
            </a:r>
            <a:r>
              <a:rPr lang="hr-HR" sz="2200" dirty="0">
                <a:latin typeface="Garamond" panose="02020404030301010803" pitchFamily="18" charset="0"/>
              </a:rPr>
              <a:t>je znati uočiti “crveno svjetlo na semaforu”! </a:t>
            </a:r>
            <a:endParaRPr lang="hr-HR" sz="2200" dirty="0" smtClean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4105" y="1844521"/>
            <a:ext cx="638792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200" dirty="0" smtClean="0">
                <a:latin typeface="Garamond" panose="02020404030301010803" pitchFamily="18" charset="0"/>
              </a:rPr>
              <a:t>kada </a:t>
            </a:r>
            <a:r>
              <a:rPr lang="hr-HR" sz="2200" dirty="0">
                <a:latin typeface="Garamond" panose="02020404030301010803" pitchFamily="18" charset="0"/>
              </a:rPr>
              <a:t>osjetimo navalu </a:t>
            </a:r>
            <a:r>
              <a:rPr lang="hr-HR" sz="2200" dirty="0" smtClean="0">
                <a:latin typeface="Garamond" panose="02020404030301010803" pitchFamily="18" charset="0"/>
              </a:rPr>
              <a:t>ljutnje tada treba „upaliti crveno svjetlo”, odnosno zaustaviti se </a:t>
            </a:r>
          </a:p>
          <a:p>
            <a:r>
              <a:rPr lang="hr-HR" sz="2200" dirty="0" smtClean="0">
                <a:latin typeface="Garamond" panose="02020404030301010803" pitchFamily="18" charset="0"/>
              </a:rPr>
              <a:t>     - važno je naučiti prepoznati</a:t>
            </a:r>
          </a:p>
          <a:p>
            <a:endParaRPr lang="hr-HR" sz="2200" dirty="0">
              <a:latin typeface="Garamond" panose="02020404030301010803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200" dirty="0">
                <a:latin typeface="Garamond" panose="02020404030301010803" pitchFamily="18" charset="0"/>
              </a:rPr>
              <a:t>n</a:t>
            </a:r>
            <a:r>
              <a:rPr lang="hr-HR" sz="2200" dirty="0" smtClean="0">
                <a:latin typeface="Garamond" panose="02020404030301010803" pitchFamily="18" charset="0"/>
              </a:rPr>
              <a:t>akon toga treba dopustiti da se razina ljutnje smanji i onda odlučiti što je najbolje učiniti</a:t>
            </a:r>
          </a:p>
          <a:p>
            <a:endParaRPr lang="hr-HR" sz="2200" dirty="0">
              <a:latin typeface="Garamond" panose="02020404030301010803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200" dirty="0">
                <a:latin typeface="Garamond" panose="02020404030301010803" pitchFamily="18" charset="0"/>
              </a:rPr>
              <a:t>u</a:t>
            </a:r>
            <a:r>
              <a:rPr lang="hr-HR" sz="2200" dirty="0" smtClean="0">
                <a:latin typeface="Garamond" panose="02020404030301010803" pitchFamily="18" charset="0"/>
              </a:rPr>
              <a:t>činiti ono što smo odlučili da je najbolje</a:t>
            </a:r>
            <a:endParaRPr lang="hr-HR" sz="2200" dirty="0">
              <a:latin typeface="Garamond" panose="02020404030301010803" pitchFamily="18" charset="0"/>
            </a:endParaRPr>
          </a:p>
          <a:p>
            <a:endParaRPr lang="hr-HR" dirty="0"/>
          </a:p>
        </p:txBody>
      </p:sp>
      <p:sp>
        <p:nvSpPr>
          <p:cNvPr id="5" name="Oval 4"/>
          <p:cNvSpPr/>
          <p:nvPr/>
        </p:nvSpPr>
        <p:spPr>
          <a:xfrm>
            <a:off x="1168754" y="1750662"/>
            <a:ext cx="837129" cy="76433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1168754" y="2914049"/>
            <a:ext cx="837129" cy="74388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Oval 7"/>
          <p:cNvSpPr/>
          <p:nvPr/>
        </p:nvSpPr>
        <p:spPr>
          <a:xfrm>
            <a:off x="1168754" y="4051062"/>
            <a:ext cx="837129" cy="74918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xtBox 5"/>
          <p:cNvSpPr txBox="1"/>
          <p:nvPr/>
        </p:nvSpPr>
        <p:spPr>
          <a:xfrm>
            <a:off x="281468" y="5013347"/>
            <a:ext cx="92083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200" dirty="0">
                <a:latin typeface="Garamond" panose="02020404030301010803" pitchFamily="18" charset="0"/>
              </a:rPr>
              <a:t>s</a:t>
            </a:r>
            <a:r>
              <a:rPr lang="hr-HR" sz="2200" dirty="0" smtClean="0">
                <a:latin typeface="Garamond" panose="02020404030301010803" pitchFamily="18" charset="0"/>
              </a:rPr>
              <a:t>nažna je tehnika, ali je bitno </a:t>
            </a:r>
            <a:r>
              <a:rPr lang="hr-HR" sz="2200" dirty="0">
                <a:latin typeface="Garamond" panose="02020404030301010803" pitchFamily="18" charset="0"/>
              </a:rPr>
              <a:t>je </a:t>
            </a:r>
            <a:r>
              <a:rPr lang="hr-HR" sz="2200" dirty="0" smtClean="0">
                <a:latin typeface="Garamond" panose="02020404030301010803" pitchFamily="18" charset="0"/>
              </a:rPr>
              <a:t>naglasiti da ponekad </a:t>
            </a:r>
            <a:r>
              <a:rPr lang="hr-HR" sz="2200" dirty="0">
                <a:latin typeface="Garamond" panose="02020404030301010803" pitchFamily="18" charset="0"/>
              </a:rPr>
              <a:t>crveno ostaje kratko vrijeme, dok ponekad može potrajati satima, čak i danima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200" dirty="0">
                <a:latin typeface="Garamond" panose="02020404030301010803" pitchFamily="18" charset="0"/>
              </a:rPr>
              <a:t>k</a:t>
            </a:r>
            <a:r>
              <a:rPr lang="hr-HR" sz="2200" dirty="0" smtClean="0">
                <a:latin typeface="Garamond" panose="02020404030301010803" pitchFamily="18" charset="0"/>
              </a:rPr>
              <a:t>ako </a:t>
            </a:r>
            <a:r>
              <a:rPr lang="hr-HR" sz="2200" dirty="0">
                <a:latin typeface="Garamond" panose="02020404030301010803" pitchFamily="18" charset="0"/>
              </a:rPr>
              <a:t>tehniku usavršavamo, bolje se suočavamo s novim situacijama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2037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180" y="120220"/>
            <a:ext cx="9164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6. ODGOVOR (REAKCIJA)</a:t>
            </a:r>
            <a:endParaRPr lang="hr-HR" sz="3600" b="1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37180" y="905379"/>
            <a:ext cx="828484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9225" y="945035"/>
            <a:ext cx="840075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200" dirty="0" smtClean="0">
                <a:latin typeface="Garamond" panose="02020404030301010803" pitchFamily="18" charset="0"/>
              </a:rPr>
              <a:t>ako </a:t>
            </a:r>
            <a:r>
              <a:rPr lang="hr-HR" sz="2200" dirty="0">
                <a:latin typeface="Garamond" panose="02020404030301010803" pitchFamily="18" charset="0"/>
              </a:rPr>
              <a:t>je naš krajnji odgovor prikladan, nije toliko bitno koja su naša uvjerenja, kakvo nam je raspoloženje, koji je bio okidač, koliko smo bili </a:t>
            </a:r>
            <a:r>
              <a:rPr lang="hr-HR" sz="2200" dirty="0" smtClean="0">
                <a:latin typeface="Garamond" panose="02020404030301010803" pitchFamily="18" charset="0"/>
              </a:rPr>
              <a:t>ljuti, koliko smo dobri u primjeni inhibicija... </a:t>
            </a:r>
          </a:p>
          <a:p>
            <a:pPr algn="ctr"/>
            <a:r>
              <a:rPr lang="hr-HR" sz="2200" dirty="0">
                <a:latin typeface="Garamond" panose="02020404030301010803" pitchFamily="18" charset="0"/>
              </a:rPr>
              <a:t> </a:t>
            </a:r>
            <a:r>
              <a:rPr lang="hr-HR" sz="2200" dirty="0" smtClean="0">
                <a:latin typeface="Garamond" panose="02020404030301010803" pitchFamily="18" charset="0"/>
              </a:rPr>
              <a:t>    </a:t>
            </a:r>
            <a:r>
              <a:rPr lang="hr-HR" sz="2200" b="1" u="sng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jer drugi </a:t>
            </a:r>
            <a:r>
              <a:rPr lang="hr-HR" sz="2200" b="1" u="sng" dirty="0">
                <a:solidFill>
                  <a:schemeClr val="accent1"/>
                </a:solidFill>
                <a:latin typeface="Garamond" panose="02020404030301010803" pitchFamily="18" charset="0"/>
              </a:rPr>
              <a:t>vide samo naš </a:t>
            </a:r>
            <a:r>
              <a:rPr lang="hr-HR" sz="2200" b="1" u="sng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odgovor!</a:t>
            </a:r>
            <a:endParaRPr lang="hr-HR" sz="2200" b="1" u="sng" dirty="0">
              <a:solidFill>
                <a:schemeClr val="accent1"/>
              </a:solidFill>
              <a:latin typeface="Garamond" panose="02020404030301010803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hr-HR" sz="2200" dirty="0">
              <a:latin typeface="Garamond" panose="02020404030301010803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200" u="sng" dirty="0" smtClean="0">
                <a:latin typeface="Garamond" panose="02020404030301010803" pitchFamily="18" charset="0"/>
              </a:rPr>
              <a:t>odgovor možemo </a:t>
            </a:r>
            <a:r>
              <a:rPr lang="hr-HR" sz="2200" u="sng" dirty="0">
                <a:latin typeface="Garamond" panose="02020404030301010803" pitchFamily="18" charset="0"/>
              </a:rPr>
              <a:t>modificirati pomoću </a:t>
            </a:r>
            <a:endParaRPr lang="hr-HR" sz="2200" u="sng" dirty="0" smtClean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200" b="1" dirty="0" smtClean="0">
                <a:latin typeface="Garamond" panose="02020404030301010803" pitchFamily="18" charset="0"/>
              </a:rPr>
              <a:t>tehnike semafora </a:t>
            </a:r>
          </a:p>
          <a:p>
            <a:pPr lvl="1"/>
            <a:r>
              <a:rPr lang="hr-HR" sz="2200" dirty="0" smtClean="0">
                <a:latin typeface="Garamond" panose="02020404030301010803" pitchFamily="18" charset="0"/>
              </a:rPr>
              <a:t>- u </a:t>
            </a:r>
            <a:r>
              <a:rPr lang="hr-HR" sz="2200" dirty="0">
                <a:latin typeface="Garamond" panose="02020404030301010803" pitchFamily="18" charset="0"/>
              </a:rPr>
              <a:t>ljutnji ne kažemo ili </a:t>
            </a:r>
            <a:r>
              <a:rPr lang="hr-HR" sz="2200" dirty="0" smtClean="0">
                <a:latin typeface="Garamond" panose="02020404030301010803" pitchFamily="18" charset="0"/>
              </a:rPr>
              <a:t>ne činimo ništa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200" b="1" dirty="0" smtClean="0">
                <a:latin typeface="Garamond" panose="02020404030301010803" pitchFamily="18" charset="0"/>
              </a:rPr>
              <a:t>tehnike </a:t>
            </a:r>
            <a:r>
              <a:rPr lang="hr-HR" sz="2200" b="1" dirty="0">
                <a:latin typeface="Garamond" panose="02020404030301010803" pitchFamily="18" charset="0"/>
              </a:rPr>
              <a:t>pronalaska uzora </a:t>
            </a:r>
            <a:endParaRPr lang="hr-HR" sz="2200" b="1" dirty="0" smtClean="0">
              <a:latin typeface="Garamond" panose="02020404030301010803" pitchFamily="18" charset="0"/>
            </a:endParaRPr>
          </a:p>
          <a:p>
            <a:pPr lvl="1"/>
            <a:r>
              <a:rPr lang="hr-HR" sz="2200" dirty="0" smtClean="0">
                <a:latin typeface="Garamond" panose="02020404030301010803" pitchFamily="18" charset="0"/>
              </a:rPr>
              <a:t>- </a:t>
            </a:r>
            <a:r>
              <a:rPr lang="hr-HR" sz="2200" dirty="0">
                <a:latin typeface="Garamond" panose="02020404030301010803" pitchFamily="18" charset="0"/>
              </a:rPr>
              <a:t>što bi on/ona napravio/la u ovoj situaciji, imamo </a:t>
            </a:r>
            <a:r>
              <a:rPr lang="hr-HR" sz="2200" dirty="0" smtClean="0">
                <a:latin typeface="Garamond" panose="02020404030301010803" pitchFamily="18" charset="0"/>
              </a:rPr>
              <a:t>obrazac ponašanja </a:t>
            </a:r>
            <a:r>
              <a:rPr lang="hr-HR" sz="2200" dirty="0">
                <a:latin typeface="Garamond" panose="02020404030301010803" pitchFamily="18" charset="0"/>
              </a:rPr>
              <a:t>koji možemo oponašati (najbolje je </a:t>
            </a:r>
            <a:r>
              <a:rPr lang="hr-HR" sz="2200" dirty="0" smtClean="0">
                <a:latin typeface="Garamond" panose="02020404030301010803" pitchFamily="18" charset="0"/>
              </a:rPr>
              <a:t>pronaći osobu </a:t>
            </a:r>
            <a:r>
              <a:rPr lang="hr-HR" sz="2200" dirty="0">
                <a:latin typeface="Garamond" panose="02020404030301010803" pitchFamily="18" charset="0"/>
              </a:rPr>
              <a:t>istog spola, </a:t>
            </a:r>
            <a:r>
              <a:rPr lang="hr-HR" sz="2200" dirty="0" smtClean="0">
                <a:latin typeface="Garamond" panose="02020404030301010803" pitchFamily="18" charset="0"/>
              </a:rPr>
              <a:t>koja </a:t>
            </a:r>
            <a:r>
              <a:rPr lang="hr-HR" sz="2200" dirty="0">
                <a:latin typeface="Garamond" panose="02020404030301010803" pitchFamily="18" charset="0"/>
              </a:rPr>
              <a:t>se teško naljuti, </a:t>
            </a:r>
            <a:r>
              <a:rPr lang="hr-HR" sz="2200" dirty="0" smtClean="0">
                <a:latin typeface="Garamond" panose="02020404030301010803" pitchFamily="18" charset="0"/>
              </a:rPr>
              <a:t>osoba </a:t>
            </a:r>
            <a:r>
              <a:rPr lang="hr-HR" sz="2200" dirty="0">
                <a:latin typeface="Garamond" panose="02020404030301010803" pitchFamily="18" charset="0"/>
              </a:rPr>
              <a:t>koju </a:t>
            </a:r>
            <a:r>
              <a:rPr lang="hr-HR" sz="2200" dirty="0" smtClean="0">
                <a:latin typeface="Garamond" panose="02020404030301010803" pitchFamily="18" charset="0"/>
              </a:rPr>
              <a:t>volimo/divimo joj se, a ne mora biti idealna)</a:t>
            </a:r>
            <a:endParaRPr lang="hr-HR" sz="2200" dirty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200" b="1" dirty="0" smtClean="0">
                <a:latin typeface="Garamond" panose="02020404030301010803" pitchFamily="18" charset="0"/>
              </a:rPr>
              <a:t>tehnike pregleda </a:t>
            </a:r>
            <a:r>
              <a:rPr lang="hr-HR" sz="2200" b="1" dirty="0">
                <a:latin typeface="Garamond" panose="02020404030301010803" pitchFamily="18" charset="0"/>
              </a:rPr>
              <a:t>uspješnih i neuspješnih </a:t>
            </a:r>
            <a:r>
              <a:rPr lang="hr-HR" sz="2200" b="1" dirty="0" smtClean="0">
                <a:latin typeface="Garamond" panose="02020404030301010803" pitchFamily="18" charset="0"/>
              </a:rPr>
              <a:t>odgovora/reakcija </a:t>
            </a:r>
          </a:p>
          <a:p>
            <a:pPr lvl="1"/>
            <a:r>
              <a:rPr lang="hr-HR" sz="2200" dirty="0" smtClean="0">
                <a:latin typeface="Garamond" panose="02020404030301010803" pitchFamily="18" charset="0"/>
              </a:rPr>
              <a:t>- ponovno proživljavamo uspješno reagiranje kako bi učvrstili taj način odgovora ili razmišljamo kako promijeniti neuspješno reagiranje</a:t>
            </a:r>
            <a:endParaRPr lang="hr-HR" sz="2200" dirty="0">
              <a:latin typeface="Garamond" panose="02020404030301010803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hr-HR" sz="2400" dirty="0">
              <a:latin typeface="Garamond" panose="02020404030301010803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hr-HR" sz="2400" dirty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sz="2400" dirty="0" smtClean="0">
              <a:latin typeface="Garamond" panose="02020404030301010803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8856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180" y="120220"/>
            <a:ext cx="9164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7. RASPOLOŽENJE</a:t>
            </a:r>
            <a:endParaRPr lang="hr-HR" sz="3600" b="1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37180" y="905379"/>
            <a:ext cx="828484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47028" y="1058106"/>
            <a:ext cx="8581062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628" indent="-342900">
              <a:buFont typeface="Courier New" panose="02070309020205020404" pitchFamily="49" charset="0"/>
              <a:buChar char="o"/>
            </a:pPr>
            <a:r>
              <a:rPr lang="hr-HR" sz="2400" dirty="0" smtClean="0">
                <a:latin typeface="Garamond" panose="02020404030301010803" pitchFamily="18" charset="0"/>
              </a:rPr>
              <a:t>ponekad </a:t>
            </a:r>
            <a:r>
              <a:rPr lang="hr-HR" sz="2400" dirty="0">
                <a:latin typeface="Garamond" panose="02020404030301010803" pitchFamily="18" charset="0"/>
              </a:rPr>
              <a:t>se svi osjećamo </a:t>
            </a:r>
            <a:r>
              <a:rPr lang="hr-HR" sz="2400" dirty="0" smtClean="0">
                <a:latin typeface="Garamond" panose="02020404030301010803" pitchFamily="18" charset="0"/>
              </a:rPr>
              <a:t>iritabilno bez </a:t>
            </a:r>
            <a:r>
              <a:rPr lang="hr-HR" sz="2400" dirty="0">
                <a:latin typeface="Garamond" panose="02020404030301010803" pitchFamily="18" charset="0"/>
              </a:rPr>
              <a:t>valjanog </a:t>
            </a:r>
            <a:r>
              <a:rPr lang="hr-HR" sz="2400" dirty="0" smtClean="0">
                <a:latin typeface="Garamond" panose="02020404030301010803" pitchFamily="18" charset="0"/>
              </a:rPr>
              <a:t>razloga</a:t>
            </a:r>
            <a:endParaRPr lang="hr-HR" sz="2400" dirty="0">
              <a:latin typeface="Garamond" panose="02020404030301010803" pitchFamily="18" charset="0"/>
            </a:endParaRPr>
          </a:p>
          <a:p>
            <a:pPr marL="452628" indent="-342900">
              <a:buFont typeface="Courier New" panose="02070309020205020404" pitchFamily="49" charset="0"/>
              <a:buChar char="o"/>
            </a:pPr>
            <a:r>
              <a:rPr lang="hr-HR" sz="2400" b="1" dirty="0" smtClean="0">
                <a:latin typeface="Garamond" panose="02020404030301010803" pitchFamily="18" charset="0"/>
              </a:rPr>
              <a:t>na </a:t>
            </a:r>
            <a:r>
              <a:rPr lang="hr-HR" sz="2400" b="1" dirty="0">
                <a:latin typeface="Garamond" panose="02020404030301010803" pitchFamily="18" charset="0"/>
              </a:rPr>
              <a:t>naše raspoloženje utječe: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hr-HR" sz="2400" u="sng" dirty="0" smtClean="0">
                <a:ln w="0"/>
                <a:latin typeface="Garamond" panose="02020404030301010803" pitchFamily="18" charset="0"/>
              </a:rPr>
              <a:t>rutina</a:t>
            </a:r>
            <a:r>
              <a:rPr lang="hr-HR" sz="2400" dirty="0" smtClean="0">
                <a:ln w="0"/>
                <a:latin typeface="Garamond" panose="02020404030301010803" pitchFamily="18" charset="0"/>
              </a:rPr>
              <a:t> - </a:t>
            </a:r>
            <a:r>
              <a:rPr lang="hr-HR" sz="2400" dirty="0">
                <a:latin typeface="Garamond" panose="02020404030301010803" pitchFamily="18" charset="0"/>
              </a:rPr>
              <a:t>Uspostaviti dobar cirkadijurni ritam, pogotovo obrazac spavanja i hranjenja.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hr-HR" sz="2400" u="sng" dirty="0" smtClean="0">
                <a:ln w="0"/>
                <a:latin typeface="Garamond" panose="02020404030301010803" pitchFamily="18" charset="0"/>
              </a:rPr>
              <a:t>vježbanje</a:t>
            </a:r>
            <a:r>
              <a:rPr lang="hr-HR" sz="2400" dirty="0" smtClean="0">
                <a:ln w="0"/>
                <a:latin typeface="Garamond" panose="02020404030301010803" pitchFamily="18" charset="0"/>
              </a:rPr>
              <a:t> - Vježbati! </a:t>
            </a:r>
            <a:r>
              <a:rPr lang="hr-HR" sz="2400" dirty="0">
                <a:ln w="0"/>
                <a:latin typeface="Garamond" panose="02020404030301010803" pitchFamily="18" charset="0"/>
              </a:rPr>
              <a:t>D</a:t>
            </a:r>
            <a:r>
              <a:rPr lang="hr-HR" sz="2400" dirty="0" smtClean="0">
                <a:ln w="0"/>
                <a:latin typeface="Garamond" panose="02020404030301010803" pitchFamily="18" charset="0"/>
              </a:rPr>
              <a:t>ovoljna je šetnja.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hr-HR" sz="2400" u="sng" dirty="0">
                <a:ln w="0"/>
                <a:latin typeface="Garamond" panose="02020404030301010803" pitchFamily="18" charset="0"/>
              </a:rPr>
              <a:t>p</a:t>
            </a:r>
            <a:r>
              <a:rPr lang="hr-HR" sz="2400" u="sng" dirty="0" smtClean="0">
                <a:ln w="0"/>
                <a:latin typeface="Garamond" panose="02020404030301010803" pitchFamily="18" charset="0"/>
              </a:rPr>
              <a:t>rehrana</a:t>
            </a:r>
            <a:r>
              <a:rPr lang="hr-HR" sz="2400" dirty="0" smtClean="0">
                <a:ln w="0"/>
                <a:latin typeface="Garamond" panose="02020404030301010803" pitchFamily="18" charset="0"/>
              </a:rPr>
              <a:t> - Jesti kvalitetno i piti dosta tekućine.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hr-HR" sz="2400" u="sng" dirty="0" smtClean="0">
                <a:ln w="0"/>
                <a:latin typeface="Garamond" panose="02020404030301010803" pitchFamily="18" charset="0"/>
              </a:rPr>
              <a:t>kofein, alkohol </a:t>
            </a:r>
            <a:r>
              <a:rPr lang="hr-HR" sz="2400" dirty="0" smtClean="0">
                <a:ln w="0"/>
                <a:latin typeface="Garamond" panose="02020404030301010803" pitchFamily="18" charset="0"/>
              </a:rPr>
              <a:t>- Konzumirati kofein i alkohol u umjerenim količinama.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hr-HR" sz="2400" u="sng" dirty="0">
                <a:ln w="0"/>
                <a:latin typeface="Garamond" panose="02020404030301010803" pitchFamily="18" charset="0"/>
              </a:rPr>
              <a:t>z</a:t>
            </a:r>
            <a:r>
              <a:rPr lang="hr-HR" sz="2400" u="sng" dirty="0" smtClean="0">
                <a:ln w="0"/>
                <a:latin typeface="Garamond" panose="02020404030301010803" pitchFamily="18" charset="0"/>
              </a:rPr>
              <a:t>dravlje</a:t>
            </a:r>
            <a:r>
              <a:rPr lang="hr-HR" sz="2400" dirty="0" smtClean="0">
                <a:ln w="0"/>
                <a:latin typeface="Garamond" panose="02020404030301010803" pitchFamily="18" charset="0"/>
              </a:rPr>
              <a:t> - </a:t>
            </a:r>
            <a:r>
              <a:rPr lang="hr-HR" sz="2400" dirty="0">
                <a:latin typeface="Garamond" panose="02020404030301010803" pitchFamily="18" charset="0"/>
              </a:rPr>
              <a:t>Ako je razdražljivo raspoloženje vezano </a:t>
            </a:r>
            <a:r>
              <a:rPr lang="hr-HR" sz="2400" dirty="0" smtClean="0">
                <a:latin typeface="Garamond" panose="02020404030301010803" pitchFamily="18" charset="0"/>
              </a:rPr>
              <a:t>uz </a:t>
            </a:r>
            <a:r>
              <a:rPr lang="hr-HR" sz="2400" dirty="0">
                <a:latin typeface="Garamond" panose="02020404030301010803" pitchFamily="18" charset="0"/>
              </a:rPr>
              <a:t>neku bolest (depresija </a:t>
            </a:r>
            <a:r>
              <a:rPr lang="hr-HR" sz="2400" dirty="0" smtClean="0">
                <a:latin typeface="Garamond" panose="02020404030301010803" pitchFamily="18" charset="0"/>
              </a:rPr>
              <a:t>najčešće), pokušati osvijestiti.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hr-HR" sz="2400" u="sng" dirty="0" smtClean="0">
                <a:ln w="0"/>
                <a:latin typeface="Garamond" panose="02020404030301010803" pitchFamily="18" charset="0"/>
              </a:rPr>
              <a:t>stres</a:t>
            </a:r>
            <a:r>
              <a:rPr lang="hr-HR" sz="2400" dirty="0" smtClean="0">
                <a:ln w="0"/>
                <a:latin typeface="Garamond" panose="02020404030301010803" pitchFamily="18" charset="0"/>
              </a:rPr>
              <a:t> - </a:t>
            </a:r>
            <a:r>
              <a:rPr lang="hr-HR" sz="2400" dirty="0" smtClean="0">
                <a:latin typeface="Garamond" panose="02020404030301010803" pitchFamily="18" charset="0"/>
              </a:rPr>
              <a:t>Smanjiti </a:t>
            </a:r>
            <a:r>
              <a:rPr lang="hr-HR" sz="2400" dirty="0">
                <a:latin typeface="Garamond" panose="02020404030301010803" pitchFamily="18" charset="0"/>
              </a:rPr>
              <a:t>razinu svakodnevnih </a:t>
            </a:r>
            <a:r>
              <a:rPr lang="hr-HR" sz="2400" dirty="0" smtClean="0">
                <a:latin typeface="Garamond" panose="02020404030301010803" pitchFamily="18" charset="0"/>
              </a:rPr>
              <a:t>stresora ili naučiti </a:t>
            </a:r>
            <a:r>
              <a:rPr lang="hr-HR" sz="2400" dirty="0">
                <a:latin typeface="Garamond" panose="02020404030301010803" pitchFamily="18" charset="0"/>
              </a:rPr>
              <a:t>se </a:t>
            </a:r>
            <a:r>
              <a:rPr lang="hr-HR" sz="2400" dirty="0" smtClean="0">
                <a:latin typeface="Garamond" panose="02020404030301010803" pitchFamily="18" charset="0"/>
              </a:rPr>
              <a:t>nositi sa stresom ili pronaći drugo stajalište.</a:t>
            </a:r>
            <a:endParaRPr lang="hr-HR" sz="2400" dirty="0">
              <a:ln w="0"/>
              <a:latin typeface="Garamond" panose="02020404030301010803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hr-HR" sz="2400" u="sng" dirty="0" smtClean="0">
                <a:ln w="0"/>
                <a:latin typeface="Garamond" panose="02020404030301010803" pitchFamily="18" charset="0"/>
              </a:rPr>
              <a:t>socijalni faktori</a:t>
            </a:r>
            <a:r>
              <a:rPr lang="hr-HR" sz="2400" dirty="0" smtClean="0">
                <a:ln w="0"/>
                <a:latin typeface="Garamond" panose="02020404030301010803" pitchFamily="18" charset="0"/>
              </a:rPr>
              <a:t> - </a:t>
            </a:r>
            <a:r>
              <a:rPr lang="hr-HR" sz="2400" dirty="0" smtClean="0">
                <a:latin typeface="Garamond" panose="02020404030301010803" pitchFamily="18" charset="0"/>
              </a:rPr>
              <a:t>Razvijati </a:t>
            </a:r>
            <a:r>
              <a:rPr lang="hr-HR" sz="2400" dirty="0">
                <a:latin typeface="Garamond" panose="02020404030301010803" pitchFamily="18" charset="0"/>
              </a:rPr>
              <a:t>dobre socijalne odnose.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hr-HR" sz="2400" dirty="0">
              <a:ln w="0"/>
              <a:latin typeface="Garamond" panose="02020404030301010803" pitchFamily="18" charset="0"/>
            </a:endParaRPr>
          </a:p>
          <a:p>
            <a:pPr marL="342900" indent="-342900">
              <a:buFontTx/>
              <a:buChar char="-"/>
            </a:pPr>
            <a:endParaRPr lang="hr-HR" sz="2400" dirty="0">
              <a:latin typeface="Garamond" panose="02020404030301010803" pitchFamily="18" charset="0"/>
            </a:endParaRPr>
          </a:p>
          <a:p>
            <a:pPr>
              <a:buNone/>
            </a:pPr>
            <a:endParaRPr lang="hr-HR" sz="2400" dirty="0">
              <a:latin typeface="Garamond" panose="02020404030301010803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hr-HR" sz="2400" dirty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sz="2400" dirty="0" smtClean="0">
              <a:latin typeface="Garamond" panose="02020404030301010803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7986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974" y="1390918"/>
            <a:ext cx="7714446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atin typeface="Garamond" panose="02020404030301010803" pitchFamily="18" charset="0"/>
              </a:rPr>
              <a:t>Svatko se može naljutiti – to je lako.</a:t>
            </a:r>
          </a:p>
          <a:p>
            <a:endParaRPr lang="hr-HR" sz="2800" dirty="0">
              <a:latin typeface="Garamond" panose="02020404030301010803" pitchFamily="18" charset="0"/>
            </a:endParaRPr>
          </a:p>
          <a:p>
            <a:r>
              <a:rPr lang="hr-HR" sz="2800" dirty="0" smtClean="0">
                <a:latin typeface="Garamond" panose="02020404030301010803" pitchFamily="18" charset="0"/>
              </a:rPr>
              <a:t>Ali naljutiti se na pravu osobu, do ispravnog stupnja, </a:t>
            </a:r>
            <a:r>
              <a:rPr lang="hr-HR" sz="2800" smtClean="0">
                <a:latin typeface="Garamond" panose="02020404030301010803" pitchFamily="18" charset="0"/>
              </a:rPr>
              <a:t>u pravi </a:t>
            </a:r>
            <a:r>
              <a:rPr lang="hr-HR" sz="2800" dirty="0" smtClean="0">
                <a:latin typeface="Garamond" panose="02020404030301010803" pitchFamily="18" charset="0"/>
              </a:rPr>
              <a:t>trenutak, zbog ispravnog razloga i na ispravan način – to nije lako.</a:t>
            </a:r>
          </a:p>
          <a:p>
            <a:pPr algn="ctr"/>
            <a:endParaRPr lang="hr-HR" sz="2800" dirty="0">
              <a:latin typeface="Garamond" panose="02020404030301010803" pitchFamily="18" charset="0"/>
            </a:endParaRPr>
          </a:p>
          <a:p>
            <a:pPr algn="r"/>
            <a:endParaRPr lang="hr-HR" sz="2800" dirty="0" smtClean="0">
              <a:latin typeface="Garamond" panose="02020404030301010803" pitchFamily="18" charset="0"/>
            </a:endParaRPr>
          </a:p>
          <a:p>
            <a:pPr algn="r"/>
            <a:r>
              <a:rPr lang="hr-HR" sz="2800" dirty="0" smtClean="0">
                <a:latin typeface="Garamond" panose="02020404030301010803" pitchFamily="18" charset="0"/>
              </a:rPr>
              <a:t>Aristotel</a:t>
            </a:r>
            <a:endParaRPr lang="hr-HR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584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180" y="120220"/>
            <a:ext cx="9164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latin typeface="Garamond" panose="02020404030301010803" pitchFamily="18" charset="0"/>
              </a:rPr>
              <a:t>LITERATURA</a:t>
            </a:r>
            <a:endParaRPr lang="hr-HR" sz="3600" b="1" dirty="0">
              <a:latin typeface="Garamond" panose="02020404030301010803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37180" y="905379"/>
            <a:ext cx="828484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37180" y="1472050"/>
            <a:ext cx="77568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400" dirty="0">
                <a:latin typeface="Garamond" panose="02020404030301010803" pitchFamily="18" charset="0"/>
              </a:rPr>
              <a:t>Davies, W. (2000). </a:t>
            </a:r>
            <a:r>
              <a:rPr lang="hr-HR" sz="2400" i="1" dirty="0">
                <a:latin typeface="Garamond" panose="02020404030301010803" pitchFamily="18" charset="0"/>
              </a:rPr>
              <a:t>Overcoming anger and irritability.  A self-help guide using Cognitive Behavioral Techniques. </a:t>
            </a:r>
            <a:r>
              <a:rPr lang="hr-HR" sz="2400" dirty="0" smtClean="0">
                <a:latin typeface="Garamond" panose="02020404030301010803" pitchFamily="18" charset="0"/>
              </a:rPr>
              <a:t>London: Constable&amp;Robinson </a:t>
            </a:r>
            <a:r>
              <a:rPr lang="hr-HR" sz="2400" dirty="0">
                <a:latin typeface="Garamond" panose="02020404030301010803" pitchFamily="18" charset="0"/>
              </a:rPr>
              <a:t>Ltd</a:t>
            </a:r>
            <a:r>
              <a:rPr lang="hr-HR" sz="2400" dirty="0" smtClean="0">
                <a:latin typeface="Garamond" panose="02020404030301010803" pitchFamily="18" charset="0"/>
              </a:rPr>
              <a:t>.</a:t>
            </a:r>
          </a:p>
          <a:p>
            <a:pPr>
              <a:buNone/>
            </a:pPr>
            <a:endParaRPr lang="hr-HR" sz="2400" dirty="0">
              <a:latin typeface="Garamond" panose="02020404030301010803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hr-HR" sz="2400" dirty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sz="2400" dirty="0" smtClean="0">
              <a:latin typeface="Garamond" panose="02020404030301010803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82654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180" y="197493"/>
            <a:ext cx="7718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solidFill>
                  <a:schemeClr val="accent2"/>
                </a:solidFill>
                <a:latin typeface="Garamond" panose="02020404030301010803" pitchFamily="18" charset="0"/>
              </a:rPr>
              <a:t>Što nas ljuti? - OKIDAČI</a:t>
            </a:r>
            <a:endParaRPr lang="hr-HR" sz="4000" b="1" dirty="0">
              <a:solidFill>
                <a:schemeClr val="accent2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23" y="936951"/>
            <a:ext cx="659584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400" u="sng" dirty="0" smtClean="0">
                <a:latin typeface="Garamond" panose="02020404030301010803" pitchFamily="18" charset="0"/>
              </a:rPr>
              <a:t>IRITANSI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200" dirty="0">
                <a:latin typeface="Garamond" panose="02020404030301010803" pitchFamily="18" charset="0"/>
              </a:rPr>
              <a:t>b</a:t>
            </a:r>
            <a:r>
              <a:rPr lang="hr-HR" sz="2200" dirty="0" smtClean="0">
                <a:latin typeface="Garamond" panose="02020404030301010803" pitchFamily="18" charset="0"/>
              </a:rPr>
              <a:t>ezgraničan broj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200" dirty="0" smtClean="0">
                <a:latin typeface="Garamond" panose="02020404030301010803" pitchFamily="18" charset="0"/>
              </a:rPr>
              <a:t>bilo </a:t>
            </a:r>
            <a:r>
              <a:rPr lang="hr-HR" sz="2200" dirty="0">
                <a:latin typeface="Garamond" panose="02020404030301010803" pitchFamily="18" charset="0"/>
              </a:rPr>
              <a:t>koji podražaji, poput kašljanja, zijevanja, </a:t>
            </a:r>
            <a:r>
              <a:rPr lang="hr-HR" sz="2200" dirty="0" smtClean="0">
                <a:latin typeface="Garamond" panose="02020404030301010803" pitchFamily="18" charset="0"/>
              </a:rPr>
              <a:t>puhanja, žvakanja </a:t>
            </a:r>
            <a:r>
              <a:rPr lang="hr-HR" sz="2200" dirty="0">
                <a:latin typeface="Garamond" panose="02020404030301010803" pitchFamily="18" charset="0"/>
              </a:rPr>
              <a:t>hrane, </a:t>
            </a:r>
            <a:r>
              <a:rPr lang="hr-HR" sz="2200" dirty="0" smtClean="0">
                <a:latin typeface="Garamond" panose="02020404030301010803" pitchFamily="18" charset="0"/>
              </a:rPr>
              <a:t>šuškanja, puštanja </a:t>
            </a:r>
            <a:r>
              <a:rPr lang="hr-HR" sz="2200" dirty="0">
                <a:latin typeface="Garamond" panose="02020404030301010803" pitchFamily="18" charset="0"/>
              </a:rPr>
              <a:t>glasne glazbe, zvuk igranja djece na ulici</a:t>
            </a:r>
            <a:r>
              <a:rPr lang="hr-HR" sz="2200" dirty="0" smtClean="0">
                <a:latin typeface="Garamond" panose="02020404030301010803" pitchFamily="18" charset="0"/>
              </a:rPr>
              <a:t>....</a:t>
            </a:r>
          </a:p>
          <a:p>
            <a:endParaRPr lang="hr-HR" sz="2200" dirty="0" smtClean="0">
              <a:latin typeface="Garamond" panose="02020404030301010803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400" u="sng" dirty="0">
                <a:latin typeface="Garamond" panose="02020404030301010803" pitchFamily="18" charset="0"/>
              </a:rPr>
              <a:t>TROŠKOVI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200" dirty="0">
                <a:latin typeface="Garamond" panose="02020404030301010803" pitchFamily="18" charset="0"/>
              </a:rPr>
              <a:t>ono što netko učini predstavlja nama nekakav trošak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200" dirty="0" smtClean="0">
                <a:latin typeface="Garamond" panose="02020404030301010803" pitchFamily="18" charset="0"/>
              </a:rPr>
              <a:t>financijski </a:t>
            </a:r>
            <a:r>
              <a:rPr lang="hr-HR" sz="2200" dirty="0">
                <a:latin typeface="Garamond" panose="02020404030301010803" pitchFamily="18" charset="0"/>
              </a:rPr>
              <a:t>trošak, gubitak vremena, gubitak vlastitog ugleda</a:t>
            </a:r>
          </a:p>
          <a:p>
            <a:endParaRPr lang="hr-HR" sz="2200" dirty="0" smtClean="0">
              <a:latin typeface="Garamond" panose="02020404030301010803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400" u="sng" dirty="0" smtClean="0">
                <a:latin typeface="Garamond" panose="02020404030301010803" pitchFamily="18" charset="0"/>
              </a:rPr>
              <a:t>TRANSGRESIJA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200" dirty="0" smtClean="0">
                <a:latin typeface="Garamond" panose="02020404030301010803" pitchFamily="18" charset="0"/>
              </a:rPr>
              <a:t>podrazumijeva kršenje pravila/granica/normi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200" dirty="0" smtClean="0">
                <a:latin typeface="Garamond" panose="02020404030301010803" pitchFamily="18" charset="0"/>
              </a:rPr>
              <a:t>povjerenje među partnerima/prijateljima, poštivanje dogovora, odgovornost, kršenje zakona...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sz="2400" dirty="0" smtClean="0">
              <a:latin typeface="Garamond" panose="02020404030301010803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hr-HR" sz="2400" dirty="0" smtClean="0">
              <a:latin typeface="Garamond" panose="02020404030301010803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37180" y="905379"/>
            <a:ext cx="8284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mage result for kaÅ¡ljanj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4135" y="1061882"/>
            <a:ext cx="2137893" cy="146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4135" y="4887466"/>
            <a:ext cx="2224311" cy="123000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2571" y="2975260"/>
            <a:ext cx="1953856" cy="1466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1027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20462" y="119317"/>
            <a:ext cx="7543800" cy="65770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000" b="1" dirty="0" smtClean="0">
                <a:latin typeface="Garamond" panose="02020404030301010803" pitchFamily="18" charset="0"/>
              </a:rPr>
              <a:t>Kognitivno-bihevioralni model ljutnje</a:t>
            </a:r>
            <a:endParaRPr lang="hr-HR" sz="3000" b="1" dirty="0">
              <a:latin typeface="Garamond" panose="02020404030301010803" pitchFamily="18" charset="0"/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81559045"/>
              </p:ext>
            </p:extLst>
          </p:nvPr>
        </p:nvGraphicFramePr>
        <p:xfrm>
          <a:off x="2345584" y="777025"/>
          <a:ext cx="4417476" cy="5377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112860" y="986694"/>
            <a:ext cx="1584101" cy="52330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VJEROVANJA</a:t>
            </a:r>
          </a:p>
          <a:p>
            <a:pPr algn="ctr"/>
            <a:endParaRPr lang="hr-HR" sz="1600" b="1" dirty="0" smtClean="0">
              <a:ln w="0"/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r>
              <a:rPr lang="hr-HR" sz="1600" b="1" dirty="0" smtClean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Proizlaze iz odgoja i iskustva.</a:t>
            </a:r>
          </a:p>
          <a:p>
            <a:r>
              <a:rPr lang="hr-HR" sz="1600" b="1" dirty="0" smtClean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Imaju dalekosežne učinke jer imamo vjerovanja o:</a:t>
            </a:r>
          </a:p>
          <a:p>
            <a:pPr>
              <a:buFont typeface="Arial" pitchFamily="34" charset="0"/>
              <a:buChar char="•"/>
            </a:pPr>
            <a:r>
              <a:rPr lang="hr-HR" sz="1600" b="1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hr-HR" sz="1600" b="1" dirty="0" smtClean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sebi i drugima (utječe na procjene)</a:t>
            </a:r>
          </a:p>
          <a:p>
            <a:pPr>
              <a:buFont typeface="Arial" pitchFamily="34" charset="0"/>
              <a:buChar char="•"/>
            </a:pPr>
            <a:r>
              <a:rPr lang="hr-HR" sz="1600" b="1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hr-HR" sz="1600" b="1" dirty="0" smtClean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ljutnji i načinu na koji se izražava</a:t>
            </a:r>
          </a:p>
          <a:p>
            <a:pPr>
              <a:buFont typeface="Arial" pitchFamily="34" charset="0"/>
              <a:buChar char="•"/>
            </a:pPr>
            <a:r>
              <a:rPr lang="hr-HR" sz="1600" b="1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hr-HR" sz="1600" b="1" dirty="0" smtClean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inhibicijama</a:t>
            </a:r>
          </a:p>
          <a:p>
            <a:pPr>
              <a:buFont typeface="Arial" pitchFamily="34" charset="0"/>
              <a:buChar char="•"/>
            </a:pPr>
            <a:r>
              <a:rPr lang="hr-HR" sz="1600" b="1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hr-HR" sz="1600" b="1" dirty="0" smtClean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opravdanim odgovorima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1822975" y="2184712"/>
            <a:ext cx="386367" cy="34772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ight Arrow 10"/>
          <p:cNvSpPr/>
          <p:nvPr/>
        </p:nvSpPr>
        <p:spPr>
          <a:xfrm>
            <a:off x="1822975" y="3284386"/>
            <a:ext cx="386367" cy="34772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ight Arrow 11"/>
          <p:cNvSpPr/>
          <p:nvPr/>
        </p:nvSpPr>
        <p:spPr>
          <a:xfrm>
            <a:off x="1822974" y="4436610"/>
            <a:ext cx="386367" cy="34772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ight Arrow 12"/>
          <p:cNvSpPr/>
          <p:nvPr/>
        </p:nvSpPr>
        <p:spPr>
          <a:xfrm>
            <a:off x="1822974" y="5584123"/>
            <a:ext cx="386367" cy="347729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Rectangle 17"/>
          <p:cNvSpPr/>
          <p:nvPr/>
        </p:nvSpPr>
        <p:spPr>
          <a:xfrm>
            <a:off x="7414199" y="1018304"/>
            <a:ext cx="1584101" cy="52330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 smtClean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RASPOLOŽENJE</a:t>
            </a:r>
          </a:p>
          <a:p>
            <a:pPr algn="ctr"/>
            <a:endParaRPr lang="hr-HR" sz="1200" b="1" dirty="0" smtClean="0">
              <a:ln w="0"/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r>
              <a:rPr lang="hr-HR" sz="1600" b="1" dirty="0" smtClean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dobro/loše raspoloženje</a:t>
            </a:r>
          </a:p>
          <a:p>
            <a:endParaRPr lang="hr-HR" sz="1600" b="1" dirty="0" smtClean="0">
              <a:ln w="0"/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r>
              <a:rPr lang="hr-HR" sz="1600" b="1" dirty="0" smtClean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utječe na sve aspekte života</a:t>
            </a:r>
          </a:p>
          <a:p>
            <a:endParaRPr lang="hr-HR" sz="1600" b="1" dirty="0" smtClean="0">
              <a:ln w="0"/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r>
              <a:rPr lang="hr-HR" sz="1600" b="1" dirty="0" smtClean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Najveći utjecaj na raspoloženje imaju:</a:t>
            </a:r>
          </a:p>
          <a:p>
            <a:pPr>
              <a:buFont typeface="Arial" pitchFamily="34" charset="0"/>
              <a:buChar char="•"/>
            </a:pPr>
            <a:r>
              <a:rPr lang="hr-HR" sz="1600" b="1" dirty="0" smtClean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 zdravlje</a:t>
            </a:r>
          </a:p>
          <a:p>
            <a:pPr>
              <a:buFont typeface="Arial" pitchFamily="34" charset="0"/>
              <a:buChar char="•"/>
            </a:pPr>
            <a:r>
              <a:rPr lang="hr-HR" sz="1600" b="1" dirty="0" smtClean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 cirkadijalni ritam </a:t>
            </a:r>
            <a:endParaRPr lang="hr-HR" sz="1600" b="1" dirty="0">
              <a:ln w="0"/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hr-HR" sz="1600" b="1" dirty="0" smtClean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 vježbanje</a:t>
            </a:r>
          </a:p>
          <a:p>
            <a:pPr>
              <a:buFont typeface="Arial" pitchFamily="34" charset="0"/>
              <a:buChar char="•"/>
            </a:pPr>
            <a:r>
              <a:rPr lang="hr-HR" sz="1600" b="1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hr-HR" sz="1600" b="1" dirty="0" smtClean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prehrana</a:t>
            </a:r>
          </a:p>
          <a:p>
            <a:pPr>
              <a:buFont typeface="Arial" pitchFamily="34" charset="0"/>
              <a:buChar char="•"/>
            </a:pPr>
            <a:r>
              <a:rPr lang="hr-HR" sz="1600" b="1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hr-HR" sz="1600" b="1" dirty="0" smtClean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kofein,alkohol</a:t>
            </a:r>
          </a:p>
          <a:p>
            <a:pPr>
              <a:buFont typeface="Arial" pitchFamily="34" charset="0"/>
              <a:buChar char="•"/>
            </a:pPr>
            <a:r>
              <a:rPr lang="hr-HR" sz="1600" b="1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hr-HR" sz="1600" b="1" dirty="0" smtClean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kvaliteta sna</a:t>
            </a:r>
          </a:p>
          <a:p>
            <a:pPr>
              <a:buFont typeface="Arial" pitchFamily="34" charset="0"/>
              <a:buChar char="•"/>
            </a:pPr>
            <a:r>
              <a:rPr lang="hr-HR" sz="1600" b="1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hr-HR" sz="1600" b="1" dirty="0" smtClean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stres</a:t>
            </a:r>
          </a:p>
          <a:p>
            <a:pPr>
              <a:buFont typeface="Arial" pitchFamily="34" charset="0"/>
              <a:buChar char="•"/>
            </a:pPr>
            <a:r>
              <a:rPr lang="hr-HR" sz="1600" b="1" dirty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hr-HR" sz="1600" b="1" dirty="0" smtClean="0">
                <a:ln w="0"/>
                <a:solidFill>
                  <a:schemeClr val="tx1"/>
                </a:solidFill>
                <a:latin typeface="Garamond" panose="02020404030301010803" pitchFamily="18" charset="0"/>
              </a:rPr>
              <a:t>socijalni faktori</a:t>
            </a:r>
          </a:p>
        </p:txBody>
      </p:sp>
      <p:sp>
        <p:nvSpPr>
          <p:cNvPr id="19" name="Right Arrow 18"/>
          <p:cNvSpPr/>
          <p:nvPr/>
        </p:nvSpPr>
        <p:spPr>
          <a:xfrm rot="10800000">
            <a:off x="6888936" y="2184711"/>
            <a:ext cx="386367" cy="34772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Right Arrow 19"/>
          <p:cNvSpPr/>
          <p:nvPr/>
        </p:nvSpPr>
        <p:spPr>
          <a:xfrm rot="10800000">
            <a:off x="6888937" y="3284386"/>
            <a:ext cx="386367" cy="34772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Right Arrow 20"/>
          <p:cNvSpPr/>
          <p:nvPr/>
        </p:nvSpPr>
        <p:spPr>
          <a:xfrm rot="10800000">
            <a:off x="6888935" y="4437529"/>
            <a:ext cx="386367" cy="34772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Right Arrow 21"/>
          <p:cNvSpPr/>
          <p:nvPr/>
        </p:nvSpPr>
        <p:spPr>
          <a:xfrm rot="10800000">
            <a:off x="6900555" y="5584122"/>
            <a:ext cx="386367" cy="347729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0717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180" y="197493"/>
            <a:ext cx="8284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1. </a:t>
            </a:r>
            <a:r>
              <a:rPr lang="hr-HR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OKIDAČ</a:t>
            </a:r>
            <a:endParaRPr lang="hr-HR" sz="4000" b="1" dirty="0">
              <a:solidFill>
                <a:schemeClr val="accent2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37180" y="905379"/>
            <a:ext cx="828484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1270" y="1039982"/>
            <a:ext cx="84007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Font typeface="Courier New" panose="02070309020205020404" pitchFamily="49" charset="0"/>
              <a:buChar char="o"/>
            </a:pPr>
            <a:r>
              <a:rPr lang="hr-HR" sz="2400" dirty="0">
                <a:latin typeface="Garamond" panose="02020404030301010803" pitchFamily="18" charset="0"/>
              </a:rPr>
              <a:t>potrebno je odrediti okidač iritabilnosti ili </a:t>
            </a:r>
            <a:r>
              <a:rPr lang="hr-HR" sz="2400" dirty="0" smtClean="0">
                <a:latin typeface="Garamond" panose="02020404030301010803" pitchFamily="18" charset="0"/>
              </a:rPr>
              <a:t>ljutnje </a:t>
            </a:r>
          </a:p>
          <a:p>
            <a:pPr indent="-342900">
              <a:buFont typeface="Courier New" panose="02070309020205020404" pitchFamily="49" charset="0"/>
              <a:buChar char="o"/>
            </a:pPr>
            <a:r>
              <a:rPr lang="hr-HR" sz="2400" dirty="0" smtClean="0">
                <a:latin typeface="Garamond" panose="02020404030301010803" pitchFamily="18" charset="0"/>
              </a:rPr>
              <a:t>pomoću VOĐENJA DNEVNIKA (Dnevnik 1)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>
                <a:latin typeface="Garamond" panose="02020404030301010803" pitchFamily="18" charset="0"/>
              </a:rPr>
              <a:t>z</a:t>
            </a:r>
            <a:r>
              <a:rPr lang="hr-HR" sz="2400" dirty="0" smtClean="0">
                <a:latin typeface="Garamond" panose="02020404030301010803" pitchFamily="18" charset="0"/>
              </a:rPr>
              <a:t>apisati svaki </a:t>
            </a:r>
            <a:r>
              <a:rPr lang="hr-HR" sz="2400" dirty="0">
                <a:latin typeface="Garamond" panose="02020404030301010803" pitchFamily="18" charset="0"/>
              </a:rPr>
              <a:t>put kada smo ljuti </a:t>
            </a:r>
            <a:r>
              <a:rPr lang="hr-HR" sz="2400" dirty="0" smtClean="0">
                <a:latin typeface="Garamond" panose="02020404030301010803" pitchFamily="18" charset="0"/>
              </a:rPr>
              <a:t>i </a:t>
            </a:r>
            <a:r>
              <a:rPr lang="hr-HR" sz="2400" dirty="0">
                <a:latin typeface="Garamond" panose="02020404030301010803" pitchFamily="18" charset="0"/>
              </a:rPr>
              <a:t>to </a:t>
            </a:r>
            <a:r>
              <a:rPr lang="hr-HR" sz="2400" dirty="0" smtClean="0">
                <a:latin typeface="Garamond" panose="02020404030301010803" pitchFamily="18" charset="0"/>
              </a:rPr>
              <a:t>čim </a:t>
            </a:r>
            <a:r>
              <a:rPr lang="hr-HR" sz="2400" dirty="0">
                <a:latin typeface="Garamond" panose="02020404030301010803" pitchFamily="18" charset="0"/>
              </a:rPr>
              <a:t>prije </a:t>
            </a:r>
            <a:r>
              <a:rPr lang="hr-HR" sz="2400" dirty="0" smtClean="0">
                <a:latin typeface="Garamond" panose="02020404030301010803" pitchFamily="18" charset="0"/>
              </a:rPr>
              <a:t>nakon događaja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sz="2400" dirty="0">
              <a:latin typeface="Garamond" panose="02020404030301010803" pitchFamily="18" charset="0"/>
            </a:endParaRPr>
          </a:p>
          <a:p>
            <a:pPr indent="-342900">
              <a:buFont typeface="Courier New" panose="02070309020205020404" pitchFamily="49" charset="0"/>
              <a:buChar char="o"/>
            </a:pPr>
            <a:endParaRPr lang="hr-HR" sz="2400" dirty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sz="2400" dirty="0" smtClean="0">
              <a:latin typeface="Garamond" panose="02020404030301010803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hr-HR" sz="2400" dirty="0" smtClean="0">
              <a:latin typeface="Garamond" panose="02020404030301010803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7660662"/>
              </p:ext>
            </p:extLst>
          </p:nvPr>
        </p:nvGraphicFramePr>
        <p:xfrm>
          <a:off x="889669" y="2378810"/>
          <a:ext cx="7579870" cy="1841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9870"/>
              </a:tblGrid>
              <a:tr h="581787">
                <a:tc>
                  <a:txBody>
                    <a:bodyPr/>
                    <a:lstStyle/>
                    <a:p>
                      <a:r>
                        <a:rPr lang="hr-HR" sz="200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OKIDAČ (uključujući</a:t>
                      </a:r>
                      <a:r>
                        <a:rPr lang="hr-HR" sz="2000" baseline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dan, datum i vrijeme)</a:t>
                      </a:r>
                      <a:endParaRPr lang="hr-HR" sz="200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9891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17585911"/>
              </p:ext>
            </p:extLst>
          </p:nvPr>
        </p:nvGraphicFramePr>
        <p:xfrm>
          <a:off x="889669" y="4381986"/>
          <a:ext cx="7579870" cy="1841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9870"/>
              </a:tblGrid>
              <a:tr h="581787">
                <a:tc>
                  <a:txBody>
                    <a:bodyPr/>
                    <a:lstStyle/>
                    <a:p>
                      <a:r>
                        <a:rPr lang="hr-HR" sz="200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ODGOVOR (Kako sam reagirao/Što sam učinio?)</a:t>
                      </a:r>
                      <a:endParaRPr lang="hr-HR" sz="200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9891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208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180" y="197493"/>
            <a:ext cx="8284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Primjer Dnevnika 1</a:t>
            </a:r>
            <a:endParaRPr lang="hr-HR" sz="4000" b="1" dirty="0">
              <a:solidFill>
                <a:schemeClr val="accent2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37180" y="905379"/>
            <a:ext cx="828484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43242" y="5109707"/>
            <a:ext cx="84007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400" dirty="0">
              <a:latin typeface="Garamond" panose="02020404030301010803" pitchFamily="18" charset="0"/>
            </a:endParaRPr>
          </a:p>
          <a:p>
            <a:pPr indent="-342900">
              <a:buFont typeface="Courier New" panose="02070309020205020404" pitchFamily="49" charset="0"/>
              <a:buChar char="o"/>
            </a:pPr>
            <a:r>
              <a:rPr lang="hr-HR" sz="2400" dirty="0" smtClean="0">
                <a:latin typeface="Garamond" panose="02020404030301010803" pitchFamily="18" charset="0"/>
              </a:rPr>
              <a:t>nakon pažljivog čitanja, sastavljamo listu najčešćih okidača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sz="2400" dirty="0">
              <a:latin typeface="Garamond" panose="02020404030301010803" pitchFamily="18" charset="0"/>
            </a:endParaRPr>
          </a:p>
          <a:p>
            <a:pPr indent="-342900">
              <a:buFont typeface="Courier New" panose="02070309020205020404" pitchFamily="49" charset="0"/>
              <a:buChar char="o"/>
            </a:pPr>
            <a:endParaRPr lang="hr-HR" sz="2400" dirty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sz="2400" dirty="0" smtClean="0">
              <a:latin typeface="Garamond" panose="02020404030301010803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hr-HR" sz="2400" dirty="0" smtClean="0">
              <a:latin typeface="Garamond" panose="02020404030301010803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6172902"/>
              </p:ext>
            </p:extLst>
          </p:nvPr>
        </p:nvGraphicFramePr>
        <p:xfrm>
          <a:off x="889669" y="1296985"/>
          <a:ext cx="7579870" cy="1892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9870"/>
              </a:tblGrid>
              <a:tr h="581787">
                <a:tc>
                  <a:txBody>
                    <a:bodyPr/>
                    <a:lstStyle/>
                    <a:p>
                      <a:r>
                        <a:rPr lang="hr-HR" sz="200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OKIDAČ (uključujući</a:t>
                      </a:r>
                      <a:r>
                        <a:rPr lang="hr-HR" sz="2000" baseline="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dan, datum i vrijeme)</a:t>
                      </a:r>
                      <a:endParaRPr lang="hr-HR" sz="200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9891">
                <a:tc>
                  <a:txBody>
                    <a:bodyPr/>
                    <a:lstStyle/>
                    <a:p>
                      <a:r>
                        <a:rPr lang="hr-HR" sz="2000" dirty="0" smtClean="0">
                          <a:latin typeface="Garamond" panose="02020404030301010803" pitchFamily="18" charset="0"/>
                        </a:rPr>
                        <a:t>Subota,</a:t>
                      </a:r>
                      <a:r>
                        <a:rPr lang="hr-HR" sz="2000" baseline="0" dirty="0" smtClean="0">
                          <a:latin typeface="Garamond" panose="02020404030301010803" pitchFamily="18" charset="0"/>
                        </a:rPr>
                        <a:t> 3. rujna, 17.30 h: Petar, koji je 13 godina, ispustio je šalicu za kavu na kuhinjski pod i razbio ju. Nije bilo kave u njoj, samo se šalica razbila, no tipično za njega. Jednostavno ne pazi, misli da novac raste na drveću i da sve što uništi ću ja nadomjestiti, odnosno kupiti novo.</a:t>
                      </a:r>
                      <a:endParaRPr lang="hr-HR" sz="20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29619803"/>
              </p:ext>
            </p:extLst>
          </p:nvPr>
        </p:nvGraphicFramePr>
        <p:xfrm>
          <a:off x="889669" y="3428949"/>
          <a:ext cx="7579870" cy="1841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9870"/>
              </a:tblGrid>
              <a:tr h="581787">
                <a:tc>
                  <a:txBody>
                    <a:bodyPr/>
                    <a:lstStyle/>
                    <a:p>
                      <a:r>
                        <a:rPr lang="hr-HR" sz="200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ODGOVOR (Kako sam reagirao/Što sam učinio?)</a:t>
                      </a:r>
                      <a:endParaRPr lang="hr-HR" sz="200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9891">
                <a:tc>
                  <a:txBody>
                    <a:bodyPr/>
                    <a:lstStyle/>
                    <a:p>
                      <a:r>
                        <a:rPr lang="hr-HR" sz="2000" dirty="0" smtClean="0">
                          <a:latin typeface="Garamond" panose="02020404030301010803" pitchFamily="18" charset="0"/>
                        </a:rPr>
                        <a:t>Pukla sam. Vikala sam na njega</a:t>
                      </a:r>
                      <a:r>
                        <a:rPr lang="hr-HR" sz="2000" baseline="0" dirty="0" smtClean="0">
                          <a:latin typeface="Garamond" panose="02020404030301010803" pitchFamily="18" charset="0"/>
                        </a:rPr>
                        <a:t> i rekla mu da mi se makne s očiju. Trebalo mi je pola sata-sat da se u potpunosti smirim. Čak i kada je otišao gore u svoju sobu, popela sam se i sve mu ponovila.</a:t>
                      </a:r>
                      <a:endParaRPr lang="hr-HR" sz="20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2007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180" y="197493"/>
            <a:ext cx="8284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Što je još važno?</a:t>
            </a:r>
            <a:endParaRPr lang="hr-HR" sz="4000" b="1" dirty="0">
              <a:solidFill>
                <a:schemeClr val="accent2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37180" y="905379"/>
            <a:ext cx="828484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1270" y="1225689"/>
            <a:ext cx="840075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400" dirty="0" smtClean="0">
                <a:latin typeface="Garamond" panose="02020404030301010803" pitchFamily="18" charset="0"/>
              </a:rPr>
              <a:t>ponekad </a:t>
            </a:r>
            <a:r>
              <a:rPr lang="hr-HR" sz="2400" dirty="0">
                <a:latin typeface="Garamond" panose="02020404030301010803" pitchFamily="18" charset="0"/>
              </a:rPr>
              <a:t>je teško vidjeti što je pravi okidač jer su često okidač i procjena </a:t>
            </a:r>
            <a:r>
              <a:rPr lang="hr-HR" sz="2400" dirty="0" smtClean="0">
                <a:latin typeface="Garamond" panose="02020404030301010803" pitchFamily="18" charset="0"/>
              </a:rPr>
              <a:t>usko povezani</a:t>
            </a:r>
            <a:endParaRPr lang="hr-HR" sz="2400" dirty="0">
              <a:latin typeface="Garamond" panose="02020404030301010803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hr-HR" sz="2400" dirty="0" smtClean="0">
              <a:latin typeface="Garamond" panose="02020404030301010803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400" u="sng" dirty="0" smtClean="0">
                <a:latin typeface="Garamond" panose="02020404030301010803" pitchFamily="18" charset="0"/>
              </a:rPr>
              <a:t>Što je bio okidač u prošlom primjeru?</a:t>
            </a:r>
          </a:p>
          <a:p>
            <a:pPr lvl="1"/>
            <a:r>
              <a:rPr lang="hr-HR" sz="2400" dirty="0" smtClean="0">
                <a:latin typeface="Garamond" panose="02020404030301010803" pitchFamily="18" charset="0"/>
              </a:rPr>
              <a:t>1. razbijena šalica</a:t>
            </a:r>
          </a:p>
          <a:p>
            <a:pPr lvl="1"/>
            <a:r>
              <a:rPr lang="hr-HR" sz="2400" dirty="0" smtClean="0">
                <a:latin typeface="Garamond" panose="02020404030301010803" pitchFamily="18" charset="0"/>
              </a:rPr>
              <a:t>2. cijena šalice</a:t>
            </a:r>
          </a:p>
          <a:p>
            <a:pPr lvl="1"/>
            <a:r>
              <a:rPr lang="hr-HR" sz="2400" dirty="0" smtClean="0">
                <a:latin typeface="Garamond" panose="02020404030301010803" pitchFamily="18" charset="0"/>
              </a:rPr>
              <a:t>3. glasan zvuk koji je nastao kada je šalica pala na kuhinjski pod</a:t>
            </a:r>
          </a:p>
          <a:p>
            <a:pPr lvl="1"/>
            <a:r>
              <a:rPr lang="hr-HR" sz="2400" dirty="0" smtClean="0">
                <a:latin typeface="Garamond" panose="02020404030301010803" pitchFamily="18" charset="0"/>
              </a:rPr>
              <a:t>4. procjena majke da je Petar bezbrižan i treba naučiti lekciju</a:t>
            </a:r>
          </a:p>
          <a:p>
            <a:pPr lvl="1"/>
            <a:endParaRPr lang="hr-HR" sz="2400" dirty="0">
              <a:latin typeface="Garamond" panose="02020404030301010803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400" dirty="0" smtClean="0">
                <a:latin typeface="Garamond" panose="02020404030301010803" pitchFamily="18" charset="0"/>
              </a:rPr>
              <a:t>prvo</a:t>
            </a:r>
            <a:r>
              <a:rPr lang="hr-HR" sz="2400" dirty="0">
                <a:latin typeface="Garamond" panose="02020404030301010803" pitchFamily="18" charset="0"/>
              </a:rPr>
              <a:t>, koncentriramo se na uklanjanje </a:t>
            </a:r>
            <a:r>
              <a:rPr lang="hr-HR" sz="2400" dirty="0" smtClean="0">
                <a:latin typeface="Garamond" panose="02020404030301010803" pitchFamily="18" charset="0"/>
              </a:rPr>
              <a:t>okidača, no ukoliko </a:t>
            </a:r>
            <a:r>
              <a:rPr lang="hr-HR" sz="2400" dirty="0">
                <a:latin typeface="Garamond" panose="02020404030301010803" pitchFamily="18" charset="0"/>
              </a:rPr>
              <a:t>ga nije moguće ukloniti (a najčešće nije), usmjeravamo se na stvaranje drukčijih </a:t>
            </a:r>
            <a:r>
              <a:rPr lang="hr-HR" sz="2400" b="1" dirty="0">
                <a:latin typeface="Garamond" panose="02020404030301010803" pitchFamily="18" charset="0"/>
              </a:rPr>
              <a:t>procjena</a:t>
            </a:r>
            <a:r>
              <a:rPr lang="hr-HR" sz="2400" dirty="0">
                <a:latin typeface="Garamond" panose="02020404030301010803" pitchFamily="18" charset="0"/>
              </a:rPr>
              <a:t> </a:t>
            </a:r>
            <a:r>
              <a:rPr lang="hr-HR" sz="2400" dirty="0" smtClean="0">
                <a:latin typeface="Garamond" panose="02020404030301010803" pitchFamily="18" charset="0"/>
              </a:rPr>
              <a:t>ili </a:t>
            </a:r>
            <a:r>
              <a:rPr lang="hr-HR" sz="2400" dirty="0">
                <a:latin typeface="Garamond" panose="02020404030301010803" pitchFamily="18" charset="0"/>
              </a:rPr>
              <a:t>drukčijih </a:t>
            </a:r>
            <a:r>
              <a:rPr lang="hr-HR" sz="2400" b="1" dirty="0">
                <a:latin typeface="Garamond" panose="02020404030301010803" pitchFamily="18" charset="0"/>
              </a:rPr>
              <a:t>načina odgovora </a:t>
            </a:r>
            <a:r>
              <a:rPr lang="hr-HR" sz="2400" dirty="0">
                <a:latin typeface="Garamond" panose="02020404030301010803" pitchFamily="18" charset="0"/>
              </a:rPr>
              <a:t>na </a:t>
            </a:r>
            <a:r>
              <a:rPr lang="hr-HR" sz="2400" dirty="0" smtClean="0">
                <a:latin typeface="Garamond" panose="02020404030301010803" pitchFamily="18" charset="0"/>
              </a:rPr>
              <a:t>okidače</a:t>
            </a:r>
            <a:endParaRPr lang="hr-HR" sz="2400" dirty="0">
              <a:latin typeface="Garamond" panose="02020404030301010803" pitchFamily="18" charset="0"/>
            </a:endParaRPr>
          </a:p>
          <a:p>
            <a:pPr indent="-342900">
              <a:buFont typeface="Courier New" panose="02070309020205020404" pitchFamily="49" charset="0"/>
              <a:buChar char="o"/>
            </a:pPr>
            <a:endParaRPr lang="hr-HR" sz="2400" dirty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sz="2400" dirty="0" smtClean="0">
              <a:latin typeface="Garamond" panose="02020404030301010803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hr-HR" sz="2400" dirty="0" smtClean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58377" y="1738648"/>
            <a:ext cx="10947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600" dirty="0" smtClean="0">
                <a:latin typeface="Garamond" panose="02020404030301010803" pitchFamily="18" charset="0"/>
              </a:rPr>
              <a:t>?</a:t>
            </a:r>
            <a:endParaRPr lang="hr-HR" sz="9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3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180" y="197493"/>
            <a:ext cx="82848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800" b="1" dirty="0">
                <a:solidFill>
                  <a:srgbClr val="F08568"/>
                </a:solidFill>
                <a:latin typeface="Garamond" panose="02020404030301010803" pitchFamily="18" charset="0"/>
              </a:rPr>
              <a:t>2. </a:t>
            </a:r>
            <a:r>
              <a:rPr lang="hr-HR" sz="3800" b="1" dirty="0" smtClean="0">
                <a:solidFill>
                  <a:srgbClr val="F08568"/>
                </a:solidFill>
                <a:latin typeface="Garamond" panose="02020404030301010803" pitchFamily="18" charset="0"/>
              </a:rPr>
              <a:t>PROCJENA</a:t>
            </a:r>
            <a:endParaRPr lang="hr-HR" sz="3800" b="1" dirty="0">
              <a:solidFill>
                <a:srgbClr val="F08568"/>
              </a:solidFill>
              <a:latin typeface="Garamond" panose="02020404030301010803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37180" y="905379"/>
            <a:ext cx="828484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1270" y="1039982"/>
            <a:ext cx="84007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400" dirty="0" smtClean="0">
                <a:latin typeface="Garamond" panose="02020404030301010803" pitchFamily="18" charset="0"/>
              </a:rPr>
              <a:t>postoji </a:t>
            </a:r>
            <a:r>
              <a:rPr lang="hr-HR" sz="2400" dirty="0">
                <a:latin typeface="Garamond" panose="02020404030301010803" pitchFamily="18" charset="0"/>
              </a:rPr>
              <a:t>puno okidača koji su zajednički većini ljudi - krađa, prometne </a:t>
            </a:r>
            <a:r>
              <a:rPr lang="hr-HR" sz="2400" dirty="0" smtClean="0">
                <a:latin typeface="Garamond" panose="02020404030301010803" pitchFamily="18" charset="0"/>
              </a:rPr>
              <a:t>gužve...ALI</a:t>
            </a:r>
            <a:r>
              <a:rPr lang="hr-HR" sz="2400" dirty="0">
                <a:latin typeface="Garamond" panose="02020404030301010803" pitchFamily="18" charset="0"/>
              </a:rPr>
              <a:t>...ljudi mogu različito reagirati na te iste </a:t>
            </a:r>
            <a:r>
              <a:rPr lang="hr-HR" sz="2400" dirty="0" smtClean="0">
                <a:latin typeface="Garamond" panose="02020404030301010803" pitchFamily="18" charset="0"/>
              </a:rPr>
              <a:t>okidače </a:t>
            </a:r>
            <a:r>
              <a:rPr lang="hr-HR" sz="2400" dirty="0" smtClean="0">
                <a:latin typeface="Garamond" panose="02020404030301010803" pitchFamily="18" charset="0"/>
                <a:sym typeface="Wingdings" panose="05000000000000000000" pitchFamily="2" charset="2"/>
              </a:rPr>
              <a:t> </a:t>
            </a:r>
            <a:r>
              <a:rPr lang="hr-HR" sz="2400" dirty="0" smtClean="0">
                <a:latin typeface="Garamond" panose="02020404030301010803" pitchFamily="18" charset="0"/>
              </a:rPr>
              <a:t>Zašto?</a:t>
            </a:r>
            <a:endParaRPr lang="hr-HR" sz="2400" dirty="0">
              <a:latin typeface="Garamond" panose="02020404030301010803" pitchFamily="18" charset="0"/>
            </a:endParaRPr>
          </a:p>
          <a:p>
            <a:r>
              <a:rPr lang="hr-HR" sz="2400" dirty="0">
                <a:latin typeface="Garamond" panose="02020404030301010803" pitchFamily="18" charset="0"/>
              </a:rPr>
              <a:t> </a:t>
            </a:r>
            <a:r>
              <a:rPr lang="hr-HR" sz="2400" dirty="0" smtClean="0">
                <a:latin typeface="Garamond" panose="02020404030301010803" pitchFamily="18" charset="0"/>
              </a:rPr>
              <a:t>   </a:t>
            </a:r>
            <a:r>
              <a:rPr lang="hr-HR" sz="2400" u="sng" dirty="0" smtClean="0">
                <a:solidFill>
                  <a:srgbClr val="F08568"/>
                </a:solidFill>
                <a:latin typeface="Garamond" panose="02020404030301010803" pitchFamily="18" charset="0"/>
              </a:rPr>
              <a:t>Zbog PROCJENE, odnosno zato što iste stvari vidimo drugačije!</a:t>
            </a:r>
          </a:p>
          <a:p>
            <a:r>
              <a:rPr lang="hr-HR" sz="2400" u="sng" dirty="0" smtClean="0">
                <a:latin typeface="Garamond" panose="02020404030301010803" pitchFamily="18" charset="0"/>
              </a:rPr>
              <a:t> </a:t>
            </a:r>
            <a:endParaRPr lang="hr-HR" sz="2400" dirty="0">
              <a:latin typeface="Garamond" panose="02020404030301010803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400" dirty="0" smtClean="0">
                <a:latin typeface="Garamond" panose="02020404030301010803" pitchFamily="18" charset="0"/>
              </a:rPr>
              <a:t>Nije </a:t>
            </a:r>
            <a:r>
              <a:rPr lang="hr-HR" sz="2400" dirty="0">
                <a:latin typeface="Garamond" panose="02020404030301010803" pitchFamily="18" charset="0"/>
              </a:rPr>
              <a:t>okidač taj koji izaziva ljutnju sam po sebi, već MISAO </a:t>
            </a:r>
            <a:r>
              <a:rPr lang="hr-HR" sz="2400" dirty="0" smtClean="0">
                <a:latin typeface="Garamond" panose="02020404030301010803" pitchFamily="18" charset="0"/>
              </a:rPr>
              <a:t>koja nastaje u </a:t>
            </a:r>
            <a:r>
              <a:rPr lang="hr-HR" sz="2400" dirty="0">
                <a:latin typeface="Garamond" panose="02020404030301010803" pitchFamily="18" charset="0"/>
              </a:rPr>
              <a:t>trenutku kada se nađemo pred </a:t>
            </a:r>
            <a:r>
              <a:rPr lang="hr-HR" sz="2400" dirty="0" smtClean="0">
                <a:latin typeface="Garamond" panose="02020404030301010803" pitchFamily="18" charset="0"/>
              </a:rPr>
              <a:t>okidačem</a:t>
            </a:r>
            <a:endParaRPr lang="hr-HR" sz="2400" dirty="0">
              <a:latin typeface="Garamond" panose="02020404030301010803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hr-HR" sz="2400" dirty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sz="2400" dirty="0">
              <a:latin typeface="Garamond" panose="02020404030301010803" pitchFamily="18" charset="0"/>
            </a:endParaRPr>
          </a:p>
          <a:p>
            <a:pPr indent="-342900">
              <a:buFont typeface="Courier New" panose="02070309020205020404" pitchFamily="49" charset="0"/>
              <a:buChar char="o"/>
            </a:pPr>
            <a:endParaRPr lang="hr-HR" sz="2400" dirty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sz="2400" dirty="0" smtClean="0">
              <a:latin typeface="Garamond" panose="02020404030301010803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hr-HR" sz="2400" dirty="0" smtClean="0">
              <a:latin typeface="Garamond" panose="02020404030301010803" pitchFamily="18" charset="0"/>
            </a:endParaRPr>
          </a:p>
        </p:txBody>
      </p:sp>
      <p:pic>
        <p:nvPicPr>
          <p:cNvPr id="1026" name="Picture 2" descr="Image result for igranje djece na ulic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0735" y="4578647"/>
            <a:ext cx="2196121" cy="146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268870" y="3739411"/>
            <a:ext cx="3065172" cy="2062901"/>
          </a:xfrm>
          <a:prstGeom prst="cloud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  <a:latin typeface="Garamond" panose="02020404030301010803" pitchFamily="18" charset="0"/>
              </a:rPr>
              <a:t>Opet ta djeca! Stalno mi gaze po travi ispred kuće i još su toliko glasna da sebe ne čujem!</a:t>
            </a:r>
            <a:endParaRPr lang="hr-H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5909256" y="3692535"/>
            <a:ext cx="3065172" cy="2062901"/>
          </a:xfrm>
          <a:prstGeom prst="cloudCallou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Kako je lijepo vidjeti djecu kada se </a:t>
            </a:r>
            <a:r>
              <a:rPr lang="hr-HR" dirty="0" smtClean="0">
                <a:solidFill>
                  <a:schemeClr val="tx1"/>
                </a:solidFill>
                <a:latin typeface="Garamond" panose="02020404030301010803" pitchFamily="18" charset="0"/>
              </a:rPr>
              <a:t>igraju vani. To </a:t>
            </a:r>
            <a:r>
              <a:rPr lang="hr-HR" dirty="0">
                <a:solidFill>
                  <a:schemeClr val="tx1"/>
                </a:solidFill>
                <a:latin typeface="Garamond" panose="02020404030301010803" pitchFamily="18" charset="0"/>
              </a:rPr>
              <a:t>je pravi način druženja!</a:t>
            </a:r>
          </a:p>
        </p:txBody>
      </p:sp>
    </p:spTree>
    <p:extLst>
      <p:ext uri="{BB962C8B-B14F-4D97-AF65-F5344CB8AC3E}">
        <p14:creationId xmlns:p14="http://schemas.microsoft.com/office/powerpoint/2010/main" xmlns="" val="307837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180" y="197493"/>
            <a:ext cx="82848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800" b="1" dirty="0" smtClean="0">
                <a:solidFill>
                  <a:srgbClr val="F08568"/>
                </a:solidFill>
                <a:latin typeface="Garamond" panose="02020404030301010803" pitchFamily="18" charset="0"/>
              </a:rPr>
              <a:t>Pogreške u mišljenju</a:t>
            </a:r>
            <a:endParaRPr lang="hr-HR" sz="3800" b="1" dirty="0">
              <a:solidFill>
                <a:srgbClr val="F08568"/>
              </a:solidFill>
              <a:latin typeface="Garamond" panose="02020404030301010803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37180" y="905379"/>
            <a:ext cx="828484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1270" y="1039982"/>
            <a:ext cx="84007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400" u="sng" dirty="0" smtClean="0">
                <a:latin typeface="Garamond" panose="02020404030301010803" pitchFamily="18" charset="0"/>
              </a:rPr>
              <a:t>NAJČEŠĆE POGREŠKE U PROCJENI: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hr-HR" sz="2400" dirty="0" smtClean="0">
                <a:latin typeface="Garamond" panose="02020404030301010803" pitchFamily="18" charset="0"/>
              </a:rPr>
              <a:t>selektivna </a:t>
            </a:r>
            <a:r>
              <a:rPr lang="hr-HR" sz="2400" dirty="0">
                <a:latin typeface="Garamond" panose="02020404030301010803" pitchFamily="18" charset="0"/>
              </a:rPr>
              <a:t>percepcija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hr-HR" sz="2400" dirty="0">
                <a:latin typeface="Garamond" panose="02020404030301010803" pitchFamily="18" charset="0"/>
              </a:rPr>
              <a:t>čitanje misli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hr-HR" sz="2400" dirty="0">
                <a:latin typeface="Garamond" panose="02020404030301010803" pitchFamily="18" charset="0"/>
              </a:rPr>
              <a:t>katastrofiziranje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hr-HR" sz="2400" dirty="0">
                <a:latin typeface="Garamond" panose="02020404030301010803" pitchFamily="18" charset="0"/>
              </a:rPr>
              <a:t>e</a:t>
            </a:r>
            <a:r>
              <a:rPr lang="hr-HR" sz="2400" dirty="0" smtClean="0">
                <a:latin typeface="Garamond" panose="02020404030301010803" pitchFamily="18" charset="0"/>
              </a:rPr>
              <a:t>mocionalno zaključivanje</a:t>
            </a:r>
            <a:endParaRPr lang="hr-HR" sz="2400" dirty="0">
              <a:latin typeface="Garamond" panose="02020404030301010803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hr-HR" sz="2400" dirty="0">
                <a:latin typeface="Garamond" panose="02020404030301010803" pitchFamily="18" charset="0"/>
              </a:rPr>
              <a:t>pretjerana generalizacija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sz="2400" dirty="0">
              <a:latin typeface="Garamond" panose="02020404030301010803" pitchFamily="18" charset="0"/>
            </a:endParaRPr>
          </a:p>
          <a:p>
            <a:pPr indent="-342900">
              <a:buFont typeface="Courier New" panose="02070309020205020404" pitchFamily="49" charset="0"/>
              <a:buChar char="o"/>
            </a:pPr>
            <a:endParaRPr lang="hr-HR" sz="2400" dirty="0"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sz="2400" dirty="0" smtClean="0">
              <a:latin typeface="Garamond" panose="02020404030301010803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hr-HR" sz="2400" dirty="0" smtClean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271" y="3709115"/>
            <a:ext cx="840075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atin typeface="Garamond" panose="02020404030301010803" pitchFamily="18" charset="0"/>
              </a:rPr>
              <a:t>Primjer: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400" u="sng" dirty="0" smtClean="0">
                <a:latin typeface="Garamond" panose="02020404030301010803" pitchFamily="18" charset="0"/>
              </a:rPr>
              <a:t>Okidač</a:t>
            </a:r>
            <a:r>
              <a:rPr lang="hr-HR" sz="2400" dirty="0" smtClean="0">
                <a:latin typeface="Garamond" panose="02020404030301010803" pitchFamily="18" charset="0"/>
              </a:rPr>
              <a:t>: </a:t>
            </a:r>
            <a:r>
              <a:rPr lang="hr-HR" sz="2400" dirty="0">
                <a:latin typeface="Garamond" panose="02020404030301010803" pitchFamily="18" charset="0"/>
              </a:rPr>
              <a:t>Čovjek ulazi u kafić gdje </a:t>
            </a:r>
            <a:r>
              <a:rPr lang="hr-HR" sz="2400" dirty="0" smtClean="0">
                <a:latin typeface="Garamond" panose="02020404030301010803" pitchFamily="18" charset="0"/>
              </a:rPr>
              <a:t>Ivan </a:t>
            </a:r>
            <a:r>
              <a:rPr lang="hr-HR" sz="2400" dirty="0">
                <a:latin typeface="Garamond" panose="02020404030301010803" pitchFamily="18" charset="0"/>
              </a:rPr>
              <a:t>sjedi s prijateljima i ostavlja </a:t>
            </a:r>
            <a:r>
              <a:rPr lang="hr-HR" sz="2400" dirty="0" smtClean="0">
                <a:latin typeface="Garamond" panose="02020404030301010803" pitchFamily="18" charset="0"/>
              </a:rPr>
              <a:t>otvorena vrata (četvero </a:t>
            </a:r>
            <a:r>
              <a:rPr lang="hr-HR" sz="2400" dirty="0">
                <a:latin typeface="Garamond" panose="02020404030301010803" pitchFamily="18" charset="0"/>
              </a:rPr>
              <a:t>prije njega su to već </a:t>
            </a:r>
            <a:r>
              <a:rPr lang="hr-HR" sz="2400" dirty="0" smtClean="0">
                <a:latin typeface="Garamond" panose="02020404030301010803" pitchFamily="18" charset="0"/>
              </a:rPr>
              <a:t>napravili)</a:t>
            </a:r>
            <a:endParaRPr lang="hr-HR" sz="2400" dirty="0">
              <a:latin typeface="Garamond" panose="02020404030301010803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400" u="sng" dirty="0" smtClean="0">
                <a:latin typeface="Garamond" panose="02020404030301010803" pitchFamily="18" charset="0"/>
              </a:rPr>
              <a:t>Procjena</a:t>
            </a:r>
            <a:r>
              <a:rPr lang="hr-HR" sz="2400" u="sng" dirty="0">
                <a:latin typeface="Garamond" panose="02020404030301010803" pitchFamily="18" charset="0"/>
              </a:rPr>
              <a:t>:</a:t>
            </a:r>
            <a:r>
              <a:rPr lang="hr-HR" sz="2400" dirty="0">
                <a:latin typeface="Garamond" panose="02020404030301010803" pitchFamily="18" charset="0"/>
              </a:rPr>
              <a:t> </a:t>
            </a:r>
            <a:r>
              <a:rPr lang="hr-HR" sz="2400" dirty="0" smtClean="0">
                <a:latin typeface="Garamond" panose="02020404030301010803" pitchFamily="18" charset="0"/>
              </a:rPr>
              <a:t>„Njih jednostavno nije briga ni za kog.”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400" u="sng" dirty="0">
                <a:latin typeface="Garamond" panose="02020404030301010803" pitchFamily="18" charset="0"/>
              </a:rPr>
              <a:t>Pogreška</a:t>
            </a:r>
            <a:r>
              <a:rPr lang="hr-HR" sz="2400" dirty="0">
                <a:latin typeface="Garamond" panose="02020404030301010803" pitchFamily="18" charset="0"/>
              </a:rPr>
              <a:t>: čitanje misli, emocionalno </a:t>
            </a:r>
            <a:r>
              <a:rPr lang="hr-HR" sz="2400" dirty="0" smtClean="0">
                <a:latin typeface="Garamond" panose="02020404030301010803" pitchFamily="18" charset="0"/>
              </a:rPr>
              <a:t>zaključivanje, pretjerana generalizacija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hr-HR" sz="2400" dirty="0" smtClean="0">
              <a:latin typeface="Garamond" panose="02020404030301010803" pitchFamily="18" charset="0"/>
            </a:endParaRPr>
          </a:p>
          <a:p>
            <a:pPr marL="109728" indent="0">
              <a:buNone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51114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757</TotalTime>
  <Words>2239</Words>
  <Application>Microsoft Office PowerPoint</Application>
  <PresentationFormat>Prikaz na zaslonu (4:3)</PresentationFormat>
  <Paragraphs>311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26</vt:i4>
      </vt:variant>
    </vt:vector>
  </HeadingPairs>
  <TitlesOfParts>
    <vt:vector size="27" baseType="lpstr">
      <vt:lpstr>Retrospect</vt:lpstr>
      <vt:lpstr>Bihevioralno-kognitivne intervencije za kontrolu ljutnje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Bihevioralno-kognitivne intervencije za kontrolu ljutnje</dc:title>
  <dc:creator>Sanja Grizelj</dc:creator>
  <cp:lastModifiedBy>USER</cp:lastModifiedBy>
  <cp:revision>187</cp:revision>
  <dcterms:created xsi:type="dcterms:W3CDTF">2019-01-31T19:26:40Z</dcterms:created>
  <dcterms:modified xsi:type="dcterms:W3CDTF">2019-02-07T18:57:49Z</dcterms:modified>
</cp:coreProperties>
</file>