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4" r:id="rId7"/>
    <p:sldId id="265" r:id="rId8"/>
    <p:sldId id="274" r:id="rId9"/>
    <p:sldId id="267" r:id="rId10"/>
    <p:sldId id="268" r:id="rId11"/>
    <p:sldId id="269" r:id="rId12"/>
    <p:sldId id="272" r:id="rId13"/>
    <p:sldId id="276" r:id="rId14"/>
    <p:sldId id="277" r:id="rId15"/>
    <p:sldId id="273" r:id="rId16"/>
    <p:sldId id="27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627C-CFA4-46B8-9BBE-A9CBE53E637A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4F72-0F9F-481F-B51B-105E5498F0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627C-CFA4-46B8-9BBE-A9CBE53E637A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4F72-0F9F-481F-B51B-105E5498F0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627C-CFA4-46B8-9BBE-A9CBE53E637A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4F72-0F9F-481F-B51B-105E5498F0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>
            <a:lvl1pPr>
              <a:defRPr sz="4000" b="1" i="1">
                <a:solidFill>
                  <a:srgbClr val="00B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627C-CFA4-46B8-9BBE-A9CBE53E637A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4F72-0F9F-481F-B51B-105E5498F0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627C-CFA4-46B8-9BBE-A9CBE53E637A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4F72-0F9F-481F-B51B-105E5498F0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627C-CFA4-46B8-9BBE-A9CBE53E637A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4F72-0F9F-481F-B51B-105E5498F0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627C-CFA4-46B8-9BBE-A9CBE53E637A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4F72-0F9F-481F-B51B-105E5498F0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627C-CFA4-46B8-9BBE-A9CBE53E637A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4F72-0F9F-481F-B51B-105E5498F0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627C-CFA4-46B8-9BBE-A9CBE53E637A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4F72-0F9F-481F-B51B-105E5498F0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627C-CFA4-46B8-9BBE-A9CBE53E637A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4F72-0F9F-481F-B51B-105E5498F0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627C-CFA4-46B8-9BBE-A9CBE53E637A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4F72-0F9F-481F-B51B-105E5498F0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1627C-CFA4-46B8-9BBE-A9CBE53E637A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24F72-0F9F-481F-B51B-105E5498F0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pt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64704"/>
            <a:ext cx="6876256" cy="60932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764704"/>
            <a:ext cx="7772400" cy="2808312"/>
          </a:xfrm>
        </p:spPr>
        <p:txBody>
          <a:bodyPr>
            <a:normAutofit/>
          </a:bodyPr>
          <a:lstStyle/>
          <a:p>
            <a:pPr algn="r"/>
            <a:r>
              <a:rPr lang="en-US" sz="5000" b="1" dirty="0" smtClean="0">
                <a:solidFill>
                  <a:srgbClr val="00B050"/>
                </a:solidFill>
              </a:rPr>
              <a:t>IDENTIFIKACIJA </a:t>
            </a:r>
            <a:br>
              <a:rPr lang="en-US" sz="5000" b="1" dirty="0" smtClean="0">
                <a:solidFill>
                  <a:srgbClr val="00B050"/>
                </a:solidFill>
              </a:rPr>
            </a:br>
            <a:r>
              <a:rPr lang="en-US" sz="5000" b="1" dirty="0" smtClean="0">
                <a:solidFill>
                  <a:srgbClr val="00B050"/>
                </a:solidFill>
              </a:rPr>
              <a:t>AUTOMATSKIH </a:t>
            </a:r>
            <a:br>
              <a:rPr lang="en-US" sz="5000" b="1" dirty="0" smtClean="0">
                <a:solidFill>
                  <a:srgbClr val="00B050"/>
                </a:solidFill>
              </a:rPr>
            </a:br>
            <a:r>
              <a:rPr lang="en-US" sz="5000" b="1" dirty="0" smtClean="0">
                <a:solidFill>
                  <a:srgbClr val="00B050"/>
                </a:solidFill>
              </a:rPr>
              <a:t>MISLI</a:t>
            </a:r>
            <a:endParaRPr lang="en-US" sz="5000" b="1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4048" y="4941168"/>
            <a:ext cx="3888432" cy="1152128"/>
          </a:xfrm>
        </p:spPr>
        <p:txBody>
          <a:bodyPr>
            <a:normAutofit/>
          </a:bodyPr>
          <a:lstStyle/>
          <a:p>
            <a:r>
              <a:rPr lang="en-US" sz="24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Nikolina</a:t>
            </a:r>
            <a:r>
              <a:rPr lang="en-US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Vučemilo</a:t>
            </a:r>
            <a:r>
              <a:rPr lang="en-US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</a:p>
          <a:p>
            <a:r>
              <a:rPr lang="en-US" sz="24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prof.psih</a:t>
            </a:r>
            <a:r>
              <a:rPr lang="en-US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sz="24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</a:t>
            </a:r>
            <a:r>
              <a:rPr lang="en-US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dipl.psih</a:t>
            </a:r>
            <a:r>
              <a:rPr lang="en-US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n-US" sz="2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IDENTIFICIRANJE PROBLEMATIČNE SITUACIJE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altLang="en-US" sz="2600" dirty="0" smtClean="0"/>
              <a:t>o</a:t>
            </a:r>
            <a:r>
              <a:rPr lang="hr-HR" altLang="en-US" sz="2600" dirty="0" smtClean="0"/>
              <a:t>dređivanje najproblematičnije situacije</a:t>
            </a:r>
            <a:r>
              <a:rPr lang="en-US" altLang="en-US" sz="2600" dirty="0" smtClean="0"/>
              <a:t> </a:t>
            </a:r>
            <a:r>
              <a:rPr lang="en-US" altLang="en-US" sz="2600" dirty="0" smtClean="0">
                <a:sym typeface="Symbol"/>
              </a:rPr>
              <a:t> p</a:t>
            </a:r>
            <a:r>
              <a:rPr lang="hr-HR" altLang="en-US" sz="2600" dirty="0" smtClean="0"/>
              <a:t>redložiti listu problema i tražiti od pacijenta da odredi koliko olakšanja osjeća pri mogućoj eliminaciji nekog od tih problema</a:t>
            </a:r>
          </a:p>
          <a:p>
            <a:pPr algn="just"/>
            <a:endParaRPr lang="hr-HR" altLang="en-US" sz="1600" dirty="0" smtClean="0"/>
          </a:p>
          <a:p>
            <a:pPr algn="just"/>
            <a:r>
              <a:rPr lang="en-US" altLang="en-US" sz="2600" dirty="0" smtClean="0"/>
              <a:t>i</a:t>
            </a:r>
            <a:r>
              <a:rPr lang="hr-HR" altLang="en-US" sz="2600" dirty="0" smtClean="0"/>
              <a:t>sti proces se može koristiti i za određivanje dijela problema koji najviše muči pacijenta</a:t>
            </a:r>
            <a:endParaRPr lang="en-US" altLang="en-US" sz="2600" dirty="0" smtClean="0"/>
          </a:p>
          <a:p>
            <a:pPr algn="just"/>
            <a:endParaRPr lang="en-US" altLang="en-US" sz="1600" dirty="0" smtClean="0"/>
          </a:p>
          <a:p>
            <a:pPr algn="just"/>
            <a:r>
              <a:rPr lang="en-US" sz="2600" dirty="0" smtClean="0">
                <a:latin typeface="Calibri" pitchFamily="34" charset="0"/>
              </a:rPr>
              <a:t>k</a:t>
            </a:r>
            <a:r>
              <a:rPr lang="hr-HR" sz="2600" dirty="0" smtClean="0">
                <a:latin typeface="Calibri" pitchFamily="34" charset="0"/>
              </a:rPr>
              <a:t>ada se dođe do najtežeg problema ili dijela problema, usmjerava se na</a:t>
            </a:r>
            <a:r>
              <a:rPr lang="en-US" sz="2600" dirty="0" smtClean="0">
                <a:latin typeface="Calibri" pitchFamily="34" charset="0"/>
              </a:rPr>
              <a:t>:</a:t>
            </a:r>
            <a:r>
              <a:rPr lang="hr-HR" sz="2600" dirty="0" smtClean="0">
                <a:latin typeface="Calibri" pitchFamily="34" charset="0"/>
              </a:rPr>
              <a:t> </a:t>
            </a:r>
            <a:r>
              <a:rPr lang="hr-HR" sz="2600" i="1" dirty="0" smtClean="0">
                <a:latin typeface="Calibri" pitchFamily="34" charset="0"/>
              </a:rPr>
              <a:t>identifikaciju AM</a:t>
            </a:r>
            <a:r>
              <a:rPr lang="hr-HR" sz="2600" dirty="0" smtClean="0">
                <a:latin typeface="Calibri" pitchFamily="34" charset="0"/>
              </a:rPr>
              <a:t>, </a:t>
            </a:r>
            <a:r>
              <a:rPr lang="hr-HR" sz="2600" i="1" dirty="0" smtClean="0">
                <a:latin typeface="Calibri" pitchFamily="34" charset="0"/>
              </a:rPr>
              <a:t>odgovaranje na AM </a:t>
            </a:r>
            <a:r>
              <a:rPr lang="hr-HR" sz="2600" dirty="0" smtClean="0">
                <a:latin typeface="Calibri" pitchFamily="34" charset="0"/>
              </a:rPr>
              <a:t>i </a:t>
            </a:r>
            <a:r>
              <a:rPr lang="hr-HR" sz="2600" i="1" dirty="0" smtClean="0">
                <a:latin typeface="Calibri" pitchFamily="34" charset="0"/>
              </a:rPr>
              <a:t>rješavanje problema</a:t>
            </a:r>
          </a:p>
          <a:p>
            <a:pPr algn="just"/>
            <a:endParaRPr lang="hr-HR" altLang="en-US" sz="1600" dirty="0" smtClean="0"/>
          </a:p>
          <a:p>
            <a:pPr>
              <a:buFont typeface="Wingdings" pitchFamily="2" charset="2"/>
              <a:buChar char="Ø"/>
            </a:pPr>
            <a:r>
              <a:rPr lang="hr-HR" sz="2600" dirty="0" smtClean="0">
                <a:latin typeface="Calibri" pitchFamily="34" charset="0"/>
              </a:rPr>
              <a:t>npr. rješavanje liste problema:</a:t>
            </a:r>
          </a:p>
          <a:p>
            <a:pPr lvl="1">
              <a:buNone/>
            </a:pPr>
            <a:r>
              <a:rPr lang="hr-HR" sz="2200" dirty="0" smtClean="0">
                <a:latin typeface="Calibri" pitchFamily="34" charset="0"/>
              </a:rPr>
              <a:t>   </a:t>
            </a:r>
            <a:r>
              <a:rPr lang="hr-HR" sz="2200" i="1" dirty="0" smtClean="0">
                <a:latin typeface="Calibri" pitchFamily="34" charset="0"/>
              </a:rPr>
              <a:t>“</a:t>
            </a:r>
            <a:r>
              <a:rPr lang="en-US" sz="2200" i="1" dirty="0" err="1" smtClean="0">
                <a:latin typeface="Calibri" pitchFamily="34" charset="0"/>
              </a:rPr>
              <a:t>Rec</a:t>
            </a:r>
            <a:r>
              <a:rPr lang="hr-HR" sz="2200" i="1" dirty="0" smtClean="0">
                <a:latin typeface="Calibri" pitchFamily="34" charset="0"/>
              </a:rPr>
              <a:t>imo da nema problema s </a:t>
            </a:r>
            <a:r>
              <a:rPr lang="en-US" sz="2200" i="1" dirty="0" err="1" smtClean="0">
                <a:latin typeface="Calibri" pitchFamily="34" charset="0"/>
              </a:rPr>
              <a:t>prijateljem</a:t>
            </a:r>
            <a:r>
              <a:rPr lang="hr-HR" sz="2200" i="1" dirty="0" smtClean="0">
                <a:latin typeface="Calibri" pitchFamily="34" charset="0"/>
              </a:rPr>
              <a:t>, kako biste se sada osjećali…</a:t>
            </a:r>
            <a:r>
              <a:rPr lang="en-US" sz="2200" i="1" dirty="0" smtClean="0">
                <a:latin typeface="Calibri" pitchFamily="34" charset="0"/>
              </a:rPr>
              <a:t>?</a:t>
            </a:r>
            <a:r>
              <a:rPr lang="hr-HR" sz="2200" i="1" dirty="0" smtClean="0">
                <a:latin typeface="Calibri" pitchFamily="34" charset="0"/>
              </a:rPr>
              <a:t>”</a:t>
            </a:r>
          </a:p>
          <a:p>
            <a:pPr>
              <a:buFont typeface="Wingdings" pitchFamily="2" charset="2"/>
              <a:buChar char="Ø"/>
            </a:pPr>
            <a:r>
              <a:rPr lang="hr-HR" sz="2600" dirty="0" smtClean="0">
                <a:latin typeface="Calibri" pitchFamily="34" charset="0"/>
              </a:rPr>
              <a:t>npr. rješavanje dijela problema:</a:t>
            </a:r>
          </a:p>
          <a:p>
            <a:pPr lvl="1">
              <a:buNone/>
            </a:pPr>
            <a:r>
              <a:rPr lang="hr-HR" sz="2200" dirty="0" smtClean="0">
                <a:latin typeface="Calibri" pitchFamily="34" charset="0"/>
              </a:rPr>
              <a:t>   </a:t>
            </a:r>
            <a:r>
              <a:rPr lang="en-US" sz="2200" i="1" dirty="0" smtClean="0">
                <a:latin typeface="Calibri" pitchFamily="34" charset="0"/>
              </a:rPr>
              <a:t>“</a:t>
            </a:r>
            <a:r>
              <a:rPr lang="en-US" sz="2200" i="1" dirty="0" err="1" smtClean="0">
                <a:latin typeface="Calibri" pitchFamily="34" charset="0"/>
              </a:rPr>
              <a:t>Donosi</a:t>
            </a:r>
            <a:r>
              <a:rPr lang="en-US" sz="2200" i="1" dirty="0" smtClean="0">
                <a:latin typeface="Calibri" pitchFamily="34" charset="0"/>
              </a:rPr>
              <a:t> </a:t>
            </a:r>
            <a:r>
              <a:rPr lang="en-US" sz="2200" i="1" dirty="0" err="1" smtClean="0">
                <a:latin typeface="Calibri" pitchFamily="34" charset="0"/>
              </a:rPr>
              <a:t>li</a:t>
            </a:r>
            <a:r>
              <a:rPr lang="hr-HR" sz="2200" i="1" dirty="0" smtClean="0">
                <a:latin typeface="Calibri" pitchFamily="34" charset="0"/>
              </a:rPr>
              <a:t> vam donosi olakšanje </a:t>
            </a:r>
            <a:r>
              <a:rPr lang="en-US" sz="2200" i="1" dirty="0" smtClean="0">
                <a:latin typeface="Calibri" pitchFamily="34" charset="0"/>
              </a:rPr>
              <a:t>se </a:t>
            </a:r>
            <a:r>
              <a:rPr lang="en-US" sz="2200" i="1" dirty="0" err="1" smtClean="0">
                <a:latin typeface="Calibri" pitchFamily="34" charset="0"/>
              </a:rPr>
              <a:t>dogovorite</a:t>
            </a:r>
            <a:r>
              <a:rPr lang="en-US" sz="2200" i="1" dirty="0" smtClean="0">
                <a:latin typeface="Calibri" pitchFamily="34" charset="0"/>
              </a:rPr>
              <a:t> </a:t>
            </a:r>
            <a:r>
              <a:rPr lang="en-US" sz="2200" i="1" dirty="0" err="1" smtClean="0">
                <a:latin typeface="Calibri" pitchFamily="34" charset="0"/>
              </a:rPr>
              <a:t>oko</a:t>
            </a:r>
            <a:r>
              <a:rPr lang="en-US" sz="2200" i="1" dirty="0" smtClean="0">
                <a:latin typeface="Calibri" pitchFamily="34" charset="0"/>
              </a:rPr>
              <a:t> </a:t>
            </a:r>
            <a:r>
              <a:rPr lang="en-US" sz="2200" i="1" dirty="0" err="1" smtClean="0">
                <a:latin typeface="Calibri" pitchFamily="34" charset="0"/>
              </a:rPr>
              <a:t>kašnjenja</a:t>
            </a:r>
            <a:r>
              <a:rPr lang="hr-HR" sz="2200" i="1" dirty="0" smtClean="0">
                <a:latin typeface="Calibri" pitchFamily="34" charset="0"/>
              </a:rPr>
              <a:t>…</a:t>
            </a:r>
            <a:r>
              <a:rPr lang="en-US" sz="2200" i="1" dirty="0" smtClean="0">
                <a:latin typeface="Calibri" pitchFamily="34" charset="0"/>
              </a:rPr>
              <a:t>?</a:t>
            </a:r>
            <a:r>
              <a:rPr lang="hr-HR" sz="2200" i="1" dirty="0" smtClean="0">
                <a:latin typeface="Calibri" pitchFamily="34" charset="0"/>
              </a:rPr>
              <a:t>”</a:t>
            </a:r>
            <a:endParaRPr lang="en-US" sz="2200" i="1" dirty="0" smtClean="0">
              <a:latin typeface="Calibri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792088"/>
          </a:xfrm>
        </p:spPr>
        <p:txBody>
          <a:bodyPr>
            <a:normAutofit/>
          </a:bodyPr>
          <a:lstStyle/>
          <a:p>
            <a:r>
              <a:rPr lang="hr-HR" sz="2800" b="1" i="1" cap="all" dirty="0" smtClean="0">
                <a:solidFill>
                  <a:srgbClr val="00B050"/>
                </a:solidFill>
              </a:rPr>
              <a:t>Razlika između</a:t>
            </a:r>
            <a:r>
              <a:rPr lang="en-US" sz="2800" b="1" i="1" cap="all" dirty="0" smtClean="0">
                <a:solidFill>
                  <a:srgbClr val="00B050"/>
                </a:solidFill>
              </a:rPr>
              <a:t>:</a:t>
            </a:r>
            <a:r>
              <a:rPr lang="hr-HR" sz="2800" b="1" i="1" cap="all" dirty="0" smtClean="0">
                <a:solidFill>
                  <a:srgbClr val="00B050"/>
                </a:solidFill>
              </a:rPr>
              <a:t> </a:t>
            </a:r>
            <a:endParaRPr lang="en-US" sz="2800" b="1" i="1" cap="all" dirty="0" smtClean="0">
              <a:solidFill>
                <a:srgbClr val="00B050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0" y="1628800"/>
            <a:ext cx="4497388" cy="639762"/>
          </a:xfrm>
        </p:spPr>
        <p:txBody>
          <a:bodyPr>
            <a:noAutofit/>
          </a:bodyPr>
          <a:lstStyle/>
          <a:p>
            <a:pPr algn="ctr">
              <a:spcBef>
                <a:spcPct val="0"/>
              </a:spcBef>
            </a:pPr>
            <a:r>
              <a:rPr lang="hr-HR" sz="2600" i="1" cap="all" dirty="0" smtClean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automatskih misli i interpretacija</a:t>
            </a:r>
            <a:endParaRPr lang="en-US" sz="2600" i="1" cap="all" dirty="0" smtClean="0">
              <a:solidFill>
                <a:srgbClr val="00B05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179512" y="1988840"/>
            <a:ext cx="4317876" cy="4608511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endParaRPr lang="en-US" dirty="0" smtClean="0">
              <a:latin typeface="Calibri" pitchFamily="34" charset="0"/>
            </a:endParaRPr>
          </a:p>
          <a:p>
            <a:pPr>
              <a:buFontTx/>
              <a:buChar char="-"/>
            </a:pPr>
            <a:r>
              <a:rPr lang="hr-HR" sz="2200" dirty="0" smtClean="0">
                <a:latin typeface="Calibri" pitchFamily="34" charset="0"/>
              </a:rPr>
              <a:t>potrebne su aktualne riječi ili predodžbe koje prolaze kroz glavu</a:t>
            </a:r>
            <a:r>
              <a:rPr lang="en-US" sz="2200" dirty="0" smtClean="0">
                <a:latin typeface="Calibri" pitchFamily="34" charset="0"/>
              </a:rPr>
              <a:t>,</a:t>
            </a:r>
            <a:r>
              <a:rPr lang="hr-HR" sz="2200" dirty="0" smtClean="0">
                <a:latin typeface="Calibri" pitchFamily="34" charset="0"/>
              </a:rPr>
              <a:t> a ne interpretacije (što misle da su mislili)</a:t>
            </a:r>
            <a:endParaRPr lang="en-US" sz="2200" dirty="0" smtClean="0">
              <a:latin typeface="Calibri" pitchFamily="34" charset="0"/>
            </a:endParaRPr>
          </a:p>
          <a:p>
            <a:pPr>
              <a:buFontTx/>
              <a:buChar char="-"/>
            </a:pPr>
            <a:endParaRPr lang="en-US" sz="2200" i="1" dirty="0" smtClean="0">
              <a:latin typeface="Calibri" pitchFamily="34" charset="0"/>
            </a:endParaRPr>
          </a:p>
          <a:p>
            <a:pPr>
              <a:buNone/>
            </a:pPr>
            <a:r>
              <a:rPr lang="hr-HR" sz="2200" i="1" dirty="0" smtClean="0">
                <a:latin typeface="Calibri" pitchFamily="34" charset="0"/>
              </a:rPr>
              <a:t>“Ja sam nitko i ništa.”</a:t>
            </a:r>
            <a:r>
              <a:rPr lang="en-US" sz="2200" i="1" dirty="0" smtClean="0">
                <a:latin typeface="Calibri" pitchFamily="34" charset="0"/>
              </a:rPr>
              <a:t> </a:t>
            </a:r>
          </a:p>
          <a:p>
            <a:pPr>
              <a:buNone/>
            </a:pPr>
            <a:r>
              <a:rPr lang="en-US" sz="2200" dirty="0" smtClean="0">
                <a:latin typeface="Calibri" pitchFamily="34" charset="0"/>
                <a:sym typeface="Symbol"/>
              </a:rPr>
              <a:t>	</a:t>
            </a:r>
            <a:r>
              <a:rPr lang="hr-HR" sz="2200" dirty="0" smtClean="0">
                <a:latin typeface="Calibri" pitchFamily="34" charset="0"/>
                <a:sym typeface="Symbol"/>
              </a:rPr>
              <a:t></a:t>
            </a:r>
            <a:r>
              <a:rPr lang="hr-HR" sz="2200" dirty="0" smtClean="0">
                <a:latin typeface="Calibri" pitchFamily="34" charset="0"/>
              </a:rPr>
              <a:t> automatska misao</a:t>
            </a:r>
            <a:endParaRPr lang="en-US" sz="2200" dirty="0" smtClean="0">
              <a:latin typeface="Calibri" pitchFamily="34" charset="0"/>
            </a:endParaRPr>
          </a:p>
          <a:p>
            <a:pPr>
              <a:buNone/>
            </a:pPr>
            <a:endParaRPr lang="en-US" sz="1800" dirty="0" smtClean="0">
              <a:latin typeface="Calibri" pitchFamily="34" charset="0"/>
            </a:endParaRPr>
          </a:p>
          <a:p>
            <a:pPr>
              <a:buNone/>
            </a:pPr>
            <a:r>
              <a:rPr lang="en-US" sz="2200" i="1" dirty="0" smtClean="0">
                <a:latin typeface="Calibri" pitchFamily="34" charset="0"/>
              </a:rPr>
              <a:t>“</a:t>
            </a:r>
            <a:r>
              <a:rPr lang="hr-HR" sz="2200" i="1" dirty="0" smtClean="0">
                <a:latin typeface="Calibri" pitchFamily="34" charset="0"/>
              </a:rPr>
              <a:t>Mislim da sam se sramila</a:t>
            </a:r>
            <a:r>
              <a:rPr lang="en-US" sz="2200" i="1" dirty="0" smtClean="0">
                <a:latin typeface="Calibri" pitchFamily="34" charset="0"/>
              </a:rPr>
              <a:t>.</a:t>
            </a:r>
            <a:r>
              <a:rPr lang="hr-HR" sz="2200" i="1" dirty="0" smtClean="0">
                <a:latin typeface="Calibri" pitchFamily="34" charset="0"/>
              </a:rPr>
              <a:t>”</a:t>
            </a:r>
            <a:r>
              <a:rPr lang="hr-HR" sz="2200" dirty="0" smtClean="0">
                <a:latin typeface="Calibri" pitchFamily="34" charset="0"/>
                <a:sym typeface="Symbol"/>
              </a:rPr>
              <a:t> </a:t>
            </a:r>
            <a:endParaRPr lang="en-US" sz="2200" dirty="0" smtClean="0">
              <a:latin typeface="Calibri" pitchFamily="34" charset="0"/>
              <a:sym typeface="Symbol"/>
            </a:endParaRPr>
          </a:p>
          <a:p>
            <a:pPr>
              <a:buNone/>
            </a:pPr>
            <a:r>
              <a:rPr lang="en-US" sz="2200" dirty="0" smtClean="0">
                <a:latin typeface="Calibri" pitchFamily="34" charset="0"/>
                <a:sym typeface="Symbol"/>
              </a:rPr>
              <a:t>	</a:t>
            </a:r>
            <a:r>
              <a:rPr lang="hr-HR" sz="2200" dirty="0" smtClean="0">
                <a:latin typeface="Calibri" pitchFamily="34" charset="0"/>
                <a:sym typeface="Symbol"/>
              </a:rPr>
              <a:t></a:t>
            </a:r>
            <a:r>
              <a:rPr lang="hr-HR" sz="2200" dirty="0" smtClean="0">
                <a:latin typeface="Calibri" pitchFamily="34" charset="0"/>
              </a:rPr>
              <a:t> interpretacija</a:t>
            </a:r>
          </a:p>
          <a:p>
            <a:pPr algn="just">
              <a:buNone/>
            </a:pPr>
            <a:endParaRPr lang="en-US" dirty="0" smtClean="0">
              <a:latin typeface="Calibri" pitchFamily="34" charset="0"/>
            </a:endParaRPr>
          </a:p>
          <a:p>
            <a:pPr algn="just">
              <a:buNone/>
            </a:pPr>
            <a:endParaRPr lang="hr-HR" dirty="0" smtClean="0">
              <a:latin typeface="Calibri" pitchFamily="34" charset="0"/>
            </a:endParaRPr>
          </a:p>
          <a:p>
            <a:pPr algn="ctr">
              <a:buNone/>
            </a:pPr>
            <a:endParaRPr lang="hr-HR" sz="1800" b="1" i="1" cap="all" dirty="0" smtClean="0">
              <a:solidFill>
                <a:srgbClr val="00B050"/>
              </a:solidFill>
              <a:latin typeface="+mj-lt"/>
              <a:ea typeface="+mj-ea"/>
              <a:cs typeface="+mj-cs"/>
            </a:endParaRPr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45025" y="1844824"/>
            <a:ext cx="4498975" cy="639762"/>
          </a:xfrm>
        </p:spPr>
        <p:txBody>
          <a:bodyPr>
            <a:noAutofit/>
          </a:bodyPr>
          <a:lstStyle/>
          <a:p>
            <a:pPr algn="ctr">
              <a:spcBef>
                <a:spcPct val="0"/>
              </a:spcBef>
            </a:pPr>
            <a:r>
              <a:rPr lang="hr-HR" sz="2600" i="1" cap="all" dirty="0" smtClean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korisnih i razmjerno manje korisnih automatskih misli</a:t>
            </a:r>
            <a:endParaRPr lang="en-US" sz="2600" i="1" cap="all" dirty="0" smtClean="0">
              <a:solidFill>
                <a:srgbClr val="00B05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319463" cy="4422477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endParaRPr lang="en-US" dirty="0" smtClean="0">
              <a:latin typeface="Calibri" pitchFamily="34" charset="0"/>
            </a:endParaRPr>
          </a:p>
          <a:p>
            <a:pPr>
              <a:buFontTx/>
              <a:buChar char="-"/>
            </a:pPr>
            <a:r>
              <a:rPr lang="hr-HR" dirty="0" smtClean="0">
                <a:latin typeface="Calibri" pitchFamily="34" charset="0"/>
              </a:rPr>
              <a:t>pacijent može iznositi brojne misli koje su opisne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hr-HR" dirty="0" smtClean="0">
                <a:latin typeface="Calibri" pitchFamily="34" charset="0"/>
              </a:rPr>
              <a:t>i nevažne za problem, potrebne su one relevantne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hr-HR" dirty="0" smtClean="0">
                <a:latin typeface="Calibri" pitchFamily="34" charset="0"/>
              </a:rPr>
              <a:t>misli koje donose veću nelagodu</a:t>
            </a:r>
            <a:endParaRPr lang="en-US" dirty="0" smtClean="0">
              <a:latin typeface="Calibri" pitchFamily="34" charset="0"/>
            </a:endParaRPr>
          </a:p>
          <a:p>
            <a:pPr>
              <a:buNone/>
            </a:pPr>
            <a:endParaRPr lang="en-US" dirty="0" smtClean="0">
              <a:latin typeface="Calibri" pitchFamily="34" charset="0"/>
            </a:endParaRPr>
          </a:p>
          <a:p>
            <a:pPr>
              <a:buNone/>
            </a:pPr>
            <a:r>
              <a:rPr lang="en-US" i="1" dirty="0" smtClean="0">
                <a:latin typeface="Calibri" pitchFamily="34" charset="0"/>
              </a:rPr>
              <a:t>	</a:t>
            </a:r>
            <a:r>
              <a:rPr lang="hr-HR" i="1" dirty="0" smtClean="0">
                <a:latin typeface="Calibri" pitchFamily="34" charset="0"/>
              </a:rPr>
              <a:t>“Ja sam takav gubitnik</a:t>
            </a:r>
            <a:r>
              <a:rPr lang="en-US" i="1" dirty="0" smtClean="0">
                <a:latin typeface="Calibri" pitchFamily="34" charset="0"/>
              </a:rPr>
              <a:t>.</a:t>
            </a:r>
            <a:r>
              <a:rPr lang="hr-HR" i="1" dirty="0" smtClean="0">
                <a:latin typeface="Calibri" pitchFamily="34" charset="0"/>
              </a:rPr>
              <a:t>”</a:t>
            </a:r>
            <a:endParaRPr lang="en-US" dirty="0" smtClean="0">
              <a:latin typeface="Calibri" pitchFamily="34" charset="0"/>
              <a:sym typeface="Symbol"/>
            </a:endParaRPr>
          </a:p>
          <a:p>
            <a:pPr>
              <a:buNone/>
            </a:pPr>
            <a:r>
              <a:rPr lang="en-US" dirty="0" smtClean="0">
                <a:latin typeface="Calibri" pitchFamily="34" charset="0"/>
                <a:sym typeface="Symbol"/>
              </a:rPr>
              <a:t>		</a:t>
            </a:r>
            <a:r>
              <a:rPr lang="hr-HR" dirty="0" smtClean="0">
                <a:latin typeface="Calibri" pitchFamily="34" charset="0"/>
                <a:sym typeface="Symbol"/>
              </a:rPr>
              <a:t></a:t>
            </a:r>
            <a:r>
              <a:rPr lang="hr-HR" i="1" dirty="0" smtClean="0">
                <a:latin typeface="Calibri" pitchFamily="34" charset="0"/>
              </a:rPr>
              <a:t> </a:t>
            </a:r>
            <a:r>
              <a:rPr lang="hr-HR" dirty="0" smtClean="0">
                <a:latin typeface="Calibri" pitchFamily="34" charset="0"/>
              </a:rPr>
              <a:t>relevantna misa</a:t>
            </a:r>
            <a:r>
              <a:rPr lang="en-US" dirty="0" smtClean="0">
                <a:latin typeface="Calibri" pitchFamily="34" charset="0"/>
              </a:rPr>
              <a:t>o</a:t>
            </a:r>
          </a:p>
          <a:p>
            <a:pPr>
              <a:buNone/>
            </a:pPr>
            <a:endParaRPr lang="en-US" sz="1900" dirty="0" smtClean="0">
              <a:latin typeface="Calibri" pitchFamily="34" charset="0"/>
            </a:endParaRPr>
          </a:p>
          <a:p>
            <a:pPr>
              <a:buNone/>
            </a:pPr>
            <a:r>
              <a:rPr lang="en-US" i="1" dirty="0" smtClean="0">
                <a:latin typeface="Calibri" pitchFamily="34" charset="0"/>
              </a:rPr>
              <a:t>	“</a:t>
            </a:r>
            <a:r>
              <a:rPr lang="hr-HR" i="1" dirty="0" smtClean="0">
                <a:latin typeface="Calibri" pitchFamily="34" charset="0"/>
              </a:rPr>
              <a:t>Želim da sam poput nje. Njoj je puno bolje.”</a:t>
            </a:r>
            <a:r>
              <a:rPr lang="hr-HR" dirty="0" smtClean="0">
                <a:latin typeface="Calibri" pitchFamily="34" charset="0"/>
                <a:sym typeface="Symbol"/>
              </a:rPr>
              <a:t> </a:t>
            </a:r>
            <a:endParaRPr lang="en-US" dirty="0" smtClean="0">
              <a:latin typeface="Calibri" pitchFamily="34" charset="0"/>
              <a:sym typeface="Symbol"/>
            </a:endParaRPr>
          </a:p>
          <a:p>
            <a:pPr>
              <a:buNone/>
            </a:pPr>
            <a:r>
              <a:rPr lang="en-US" dirty="0" smtClean="0">
                <a:latin typeface="Calibri" pitchFamily="34" charset="0"/>
                <a:sym typeface="Symbol"/>
              </a:rPr>
              <a:t>		</a:t>
            </a:r>
            <a:r>
              <a:rPr lang="hr-HR" dirty="0" smtClean="0">
                <a:latin typeface="Calibri" pitchFamily="34" charset="0"/>
                <a:sym typeface="Symbol"/>
              </a:rPr>
              <a:t></a:t>
            </a:r>
            <a:r>
              <a:rPr lang="en-US" dirty="0" smtClean="0">
                <a:latin typeface="Calibri" pitchFamily="34" charset="0"/>
                <a:sym typeface="Symbol"/>
              </a:rPr>
              <a:t> </a:t>
            </a:r>
            <a:r>
              <a:rPr lang="en-US" dirty="0" err="1" smtClean="0">
                <a:latin typeface="Calibri" pitchFamily="34" charset="0"/>
              </a:rPr>
              <a:t>misao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nevažna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za</a:t>
            </a:r>
            <a:r>
              <a:rPr lang="en-US" dirty="0" smtClean="0">
                <a:latin typeface="Calibri" pitchFamily="34" charset="0"/>
              </a:rPr>
              <a:t> problem</a:t>
            </a:r>
            <a:endParaRPr lang="hr-HR" dirty="0" smtClean="0">
              <a:latin typeface="Calibri" pitchFamily="34" charset="0"/>
            </a:endParaRPr>
          </a:p>
          <a:p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4644008" y="1268760"/>
            <a:ext cx="0" cy="5589240"/>
          </a:xfrm>
          <a:prstGeom prst="line">
            <a:avLst/>
          </a:prstGeom>
          <a:ln w="476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>
            <a:normAutofit/>
          </a:bodyPr>
          <a:lstStyle/>
          <a:p>
            <a:r>
              <a:rPr lang="en-US" sz="3400" dirty="0" smtClean="0"/>
              <a:t>IMENOVANJE AUTOMATSKIH MISLI </a:t>
            </a:r>
            <a:br>
              <a:rPr lang="en-US" sz="3400" dirty="0" smtClean="0"/>
            </a:br>
            <a:r>
              <a:rPr lang="en-US" sz="3400" dirty="0" smtClean="0"/>
              <a:t>UGRAĐENIH U GOVOR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>
                <a:latin typeface="Calibri" pitchFamily="34" charset="0"/>
              </a:rPr>
              <a:t>važno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hr-HR" dirty="0" smtClean="0">
                <a:latin typeface="Calibri" pitchFamily="34" charset="0"/>
              </a:rPr>
              <a:t>odrediti stvarne riječi koje prođu kroz glavu</a:t>
            </a:r>
            <a:endParaRPr lang="en-US" dirty="0" smtClean="0">
              <a:latin typeface="Calibri" pitchFamily="34" charset="0"/>
            </a:endParaRPr>
          </a:p>
          <a:p>
            <a:endParaRPr lang="en-US" dirty="0" smtClean="0">
              <a:latin typeface="Calibri" pitchFamily="34" charset="0"/>
            </a:endParaRPr>
          </a:p>
          <a:p>
            <a:endParaRPr lang="en-US" dirty="0" smtClean="0">
              <a:latin typeface="Calibri" pitchFamily="34" charset="0"/>
            </a:endParaRPr>
          </a:p>
          <a:p>
            <a:endParaRPr lang="hr-HR" dirty="0" smtClean="0">
              <a:latin typeface="Calibri" pitchFamily="34" charset="0"/>
            </a:endParaRPr>
          </a:p>
          <a:p>
            <a:endParaRPr lang="hr-HR" dirty="0" smtClean="0">
              <a:latin typeface="Calibri" pitchFamily="34" charset="0"/>
            </a:endParaRPr>
          </a:p>
          <a:p>
            <a:endParaRPr lang="hr-HR" dirty="0" smtClean="0">
              <a:latin typeface="Calibri" pitchFamily="34" charset="0"/>
            </a:endParaRPr>
          </a:p>
          <a:p>
            <a:endParaRPr lang="hr-HR" dirty="0" smtClean="0">
              <a:latin typeface="Calibri" pitchFamily="34" charset="0"/>
            </a:endParaRPr>
          </a:p>
          <a:p>
            <a:endParaRPr lang="hr-HR" dirty="0" smtClean="0">
              <a:latin typeface="Calibri" pitchFamily="34" charset="0"/>
            </a:endParaRPr>
          </a:p>
          <a:p>
            <a:pPr>
              <a:buNone/>
            </a:pPr>
            <a:endParaRPr lang="hr-HR" dirty="0" smtClean="0">
              <a:latin typeface="Calibri" pitchFamily="34" charset="0"/>
            </a:endParaRPr>
          </a:p>
          <a:p>
            <a:endParaRPr lang="hr-HR" dirty="0" smtClean="0">
              <a:latin typeface="Calibri" pitchFamily="34" charset="0"/>
            </a:endParaRPr>
          </a:p>
          <a:p>
            <a:endParaRPr lang="hr-HR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Je </a:t>
            </a:r>
            <a:r>
              <a:rPr lang="hr-HR" dirty="0" smtClean="0">
                <a:latin typeface="Calibri" pitchFamily="34" charset="0"/>
              </a:rPr>
              <a:t>li vam je kroz glavu prošlo: </a:t>
            </a:r>
            <a:r>
              <a:rPr lang="hr-HR" i="1" dirty="0" smtClean="0">
                <a:latin typeface="Calibri" pitchFamily="34" charset="0"/>
              </a:rPr>
              <a:t>“Mislim da sam se </a:t>
            </a:r>
          </a:p>
          <a:p>
            <a:pPr>
              <a:buFont typeface="Arial" pitchFamily="34" charset="0"/>
              <a:buNone/>
            </a:pPr>
            <a:r>
              <a:rPr lang="hr-HR" i="1" dirty="0" smtClean="0">
                <a:latin typeface="Calibri" pitchFamily="34" charset="0"/>
              </a:rPr>
              <a:t>    pitala smatra li me čudnom</a:t>
            </a:r>
            <a:r>
              <a:rPr lang="en-US" i="1" dirty="0" smtClean="0">
                <a:latin typeface="Calibri" pitchFamily="34" charset="0"/>
              </a:rPr>
              <a:t>.</a:t>
            </a:r>
            <a:r>
              <a:rPr lang="hr-HR" i="1" dirty="0" smtClean="0">
                <a:latin typeface="Calibri" pitchFamily="34" charset="0"/>
              </a:rPr>
              <a:t>” </a:t>
            </a:r>
            <a:r>
              <a:rPr lang="hr-HR" dirty="0" smtClean="0">
                <a:latin typeface="Calibri" pitchFamily="34" charset="0"/>
              </a:rPr>
              <a:t>ili ste mislili: “</a:t>
            </a:r>
            <a:r>
              <a:rPr lang="hr-HR" i="1" dirty="0" smtClean="0">
                <a:latin typeface="Calibri" pitchFamily="34" charset="0"/>
              </a:rPr>
              <a:t>Misli li on </a:t>
            </a:r>
          </a:p>
          <a:p>
            <a:pPr>
              <a:buFont typeface="Arial" pitchFamily="34" charset="0"/>
              <a:buNone/>
            </a:pPr>
            <a:r>
              <a:rPr lang="hr-HR" i="1" dirty="0" smtClean="0">
                <a:latin typeface="Calibri" pitchFamily="34" charset="0"/>
              </a:rPr>
              <a:t>    da sam čudna?”</a:t>
            </a:r>
            <a:endParaRPr lang="en-US" i="1" dirty="0" smtClean="0">
              <a:latin typeface="Calibri" pitchFamily="34" charset="0"/>
            </a:endParaRP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11560" y="2204864"/>
          <a:ext cx="7992888" cy="266429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96444"/>
                <a:gridCol w="3996444"/>
              </a:tblGrid>
              <a:tr h="6016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000" b="1" cap="all" baseline="0" dirty="0" smtClean="0"/>
                        <a:t>Ugrađeni izrazi</a:t>
                      </a:r>
                      <a:endParaRPr lang="en-US" sz="2000" cap="all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000" b="1" cap="all" baseline="0" dirty="0" smtClean="0"/>
                        <a:t>Stvarne automatske misli</a:t>
                      </a:r>
                      <a:endParaRPr lang="en-US" sz="2000" cap="all" baseline="0" dirty="0"/>
                    </a:p>
                  </a:txBody>
                  <a:tcPr anchor="ctr"/>
                </a:tc>
              </a:tr>
              <a:tr h="6016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 smtClean="0"/>
                        <a:t>Mislim da sam se pita</a:t>
                      </a:r>
                      <a:r>
                        <a:rPr lang="en-US" dirty="0" smtClean="0"/>
                        <a:t>la</a:t>
                      </a:r>
                      <a:r>
                        <a:rPr lang="hr-HR" dirty="0" smtClean="0"/>
                        <a:t> sviđam li mu se.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 smtClean="0"/>
                        <a:t>Sviđam li mu se?</a:t>
                      </a:r>
                      <a:endParaRPr lang="en-US" dirty="0"/>
                    </a:p>
                  </a:txBody>
                  <a:tcPr anchor="ctr"/>
                </a:tc>
              </a:tr>
              <a:tr h="8594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 smtClean="0"/>
                        <a:t>Ne znam hoće li odlazak profesoru biti gubljenje vremena.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 smtClean="0"/>
                        <a:t>Vjerojatno će biti gubitak vremena ako odem.</a:t>
                      </a:r>
                      <a:endParaRPr lang="en-US" dirty="0" smtClean="0"/>
                    </a:p>
                  </a:txBody>
                  <a:tcPr anchor="ctr"/>
                </a:tc>
              </a:tr>
              <a:tr h="6016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 smtClean="0"/>
                        <a:t>Ne mogu se natjerati na čitanje.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 smtClean="0"/>
                        <a:t>Ne mogu to napraviti.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>
            <a:normAutofit/>
          </a:bodyPr>
          <a:lstStyle/>
          <a:p>
            <a:r>
              <a:rPr lang="en-US" sz="3400" dirty="0" smtClean="0"/>
              <a:t>MIJENJANJE MISLI IZNESENIH U TELEGRAFSKOM OBLIKU ILI U OBLIKU PITANJA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496944" cy="5328592"/>
          </a:xfrm>
        </p:spPr>
        <p:txBody>
          <a:bodyPr>
            <a:noAutofit/>
          </a:bodyPr>
          <a:lstStyle/>
          <a:p>
            <a:r>
              <a:rPr lang="hr-HR" sz="2400" dirty="0" smtClean="0">
                <a:latin typeface="Calibri" pitchFamily="34" charset="0"/>
              </a:rPr>
              <a:t>u slučaju da pacijent iznese misli koje nisu potpune terapeut ga navodi na potpuno izražavanje</a:t>
            </a:r>
          </a:p>
          <a:p>
            <a:pPr>
              <a:buNone/>
            </a:pPr>
            <a:r>
              <a:rPr lang="hr-HR" sz="2200" i="1" dirty="0" smtClean="0">
                <a:latin typeface="Calibri" pitchFamily="34" charset="0"/>
              </a:rPr>
              <a:t>    npr. T: Što vam je prošlo kroz glavu?</a:t>
            </a:r>
          </a:p>
          <a:p>
            <a:pPr>
              <a:buNone/>
            </a:pPr>
            <a:r>
              <a:rPr lang="hr-HR" sz="2200" i="1" dirty="0" smtClean="0">
                <a:latin typeface="Calibri" pitchFamily="34" charset="0"/>
              </a:rPr>
              <a:t>            P: “Uh, oh”</a:t>
            </a:r>
          </a:p>
          <a:p>
            <a:pPr>
              <a:buNone/>
            </a:pPr>
            <a:r>
              <a:rPr lang="hr-HR" sz="2200" i="1" dirty="0" smtClean="0">
                <a:latin typeface="Calibri" pitchFamily="34" charset="0"/>
              </a:rPr>
              <a:t>            T: Da li to znači “Uh, oh to je stvarno dobro” ili …</a:t>
            </a:r>
          </a:p>
          <a:p>
            <a:pPr>
              <a:buNone/>
            </a:pPr>
            <a:r>
              <a:rPr lang="hr-HR" sz="2200" i="1" dirty="0" smtClean="0">
                <a:latin typeface="Calibri" pitchFamily="34" charset="0"/>
              </a:rPr>
              <a:t>               (Navedena suprotna misao od pacijentove)</a:t>
            </a:r>
          </a:p>
          <a:p>
            <a:endParaRPr lang="hr-HR" sz="1000" dirty="0" smtClean="0">
              <a:latin typeface="Calibri" pitchFamily="34" charset="0"/>
            </a:endParaRPr>
          </a:p>
          <a:p>
            <a:r>
              <a:rPr lang="hr-HR" sz="2400" dirty="0" smtClean="0">
                <a:latin typeface="Calibri" pitchFamily="34" charset="0"/>
              </a:rPr>
              <a:t>u slučaju da pacijent iznese automatsku misao u obliku pitanja poželjno  preoblikovati u tvrdu.</a:t>
            </a:r>
          </a:p>
          <a:p>
            <a:pPr>
              <a:buNone/>
            </a:pPr>
            <a:r>
              <a:rPr lang="hr-HR" sz="2400" dirty="0" smtClean="0">
                <a:latin typeface="Calibri" pitchFamily="34" charset="0"/>
              </a:rPr>
              <a:t>    </a:t>
            </a:r>
            <a:r>
              <a:rPr lang="hr-HR" sz="2200" i="1" dirty="0" smtClean="0">
                <a:latin typeface="Calibri" pitchFamily="34" charset="0"/>
              </a:rPr>
              <a:t>npr. P: Mislila sam: “Hoću li proći test?”</a:t>
            </a:r>
          </a:p>
          <a:p>
            <a:pPr>
              <a:buNone/>
            </a:pPr>
            <a:r>
              <a:rPr lang="hr-HR" sz="2200" i="1" dirty="0" smtClean="0">
                <a:latin typeface="Calibri" pitchFamily="34" charset="0"/>
              </a:rPr>
              <a:t>           T: Jeste li mislili da ćete proći test ili ne?</a:t>
            </a:r>
          </a:p>
          <a:p>
            <a:pPr>
              <a:buNone/>
            </a:pPr>
            <a:r>
              <a:rPr lang="hr-HR" sz="2200" i="1" dirty="0" smtClean="0">
                <a:latin typeface="Calibri" pitchFamily="34" charset="0"/>
              </a:rPr>
              <a:t>           P: Da neću.</a:t>
            </a:r>
          </a:p>
          <a:p>
            <a:pPr>
              <a:buNone/>
            </a:pPr>
            <a:r>
              <a:rPr lang="hr-HR" sz="2200" i="1" dirty="0" smtClean="0">
                <a:latin typeface="Calibri" pitchFamily="34" charset="0"/>
              </a:rPr>
              <a:t>           T: Znači vaša misao bi bila: “Možda neću</a:t>
            </a:r>
            <a:r>
              <a:rPr lang="en-US" sz="2200" i="1" dirty="0" smtClean="0">
                <a:latin typeface="Calibri" pitchFamily="34" charset="0"/>
              </a:rPr>
              <a:t> </a:t>
            </a:r>
            <a:r>
              <a:rPr lang="hr-HR" sz="2200" i="1" dirty="0" smtClean="0">
                <a:latin typeface="Calibri" pitchFamily="34" charset="0"/>
              </a:rPr>
              <a:t>proći test</a:t>
            </a:r>
            <a:r>
              <a:rPr lang="en-US" sz="2200" i="1" dirty="0" smtClean="0">
                <a:latin typeface="Calibri" pitchFamily="34" charset="0"/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404664"/>
            <a:ext cx="8496944" cy="6048672"/>
          </a:xfrm>
        </p:spPr>
        <p:txBody>
          <a:bodyPr/>
          <a:lstStyle/>
          <a:p>
            <a:pPr>
              <a:buNone/>
            </a:pPr>
            <a:r>
              <a:rPr lang="hr-HR" sz="2800" dirty="0" smtClean="0"/>
              <a:t>Preoblikovanje pitanja u tvrdn</a:t>
            </a:r>
            <a:r>
              <a:rPr lang="en-US" sz="2800" dirty="0" smtClean="0"/>
              <a:t>j</a:t>
            </a:r>
            <a:r>
              <a:rPr lang="hr-HR" sz="2800" dirty="0" smtClean="0"/>
              <a:t>e</a:t>
            </a:r>
            <a:r>
              <a:rPr lang="en-US" sz="2800" dirty="0" smtClean="0"/>
              <a:t>:</a:t>
            </a:r>
            <a:endParaRPr lang="hr-HR" sz="2800" dirty="0" smtClean="0"/>
          </a:p>
          <a:p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3568" y="1196753"/>
          <a:ext cx="7776864" cy="531314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88432"/>
                <a:gridCol w="3888432"/>
              </a:tblGrid>
              <a:tr h="488393">
                <a:tc>
                  <a:txBody>
                    <a:bodyPr/>
                    <a:lstStyle/>
                    <a:p>
                      <a:pPr algn="ctr"/>
                      <a:r>
                        <a:rPr lang="hr-HR" sz="2000" cap="all" baseline="0" dirty="0" smtClean="0">
                          <a:latin typeface="Calibri" pitchFamily="34" charset="0"/>
                        </a:rPr>
                        <a:t>Pitanja</a:t>
                      </a:r>
                      <a:endParaRPr lang="en-US" sz="2000" cap="all" baseline="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cap="all" baseline="0" dirty="0" smtClean="0">
                          <a:latin typeface="Calibri" pitchFamily="34" charset="0"/>
                        </a:rPr>
                        <a:t>Tvrdnje</a:t>
                      </a:r>
                      <a:endParaRPr lang="en-US" sz="2000" cap="all" baseline="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88393">
                <a:tc>
                  <a:txBody>
                    <a:bodyPr/>
                    <a:lstStyle/>
                    <a:p>
                      <a:r>
                        <a:rPr lang="hr-HR" sz="1900" dirty="0" smtClean="0">
                          <a:latin typeface="Calibri" pitchFamily="34" charset="0"/>
                        </a:rPr>
                        <a:t>Hoću li se moći suočiti?</a:t>
                      </a:r>
                      <a:endParaRPr lang="en-US" sz="19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900" dirty="0" smtClean="0">
                          <a:latin typeface="Calibri" pitchFamily="34" charset="0"/>
                        </a:rPr>
                        <a:t>Neću se moći suočiti.</a:t>
                      </a:r>
                      <a:endParaRPr lang="en-US" sz="19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88393">
                <a:tc>
                  <a:txBody>
                    <a:bodyPr/>
                    <a:lstStyle/>
                    <a:p>
                      <a:r>
                        <a:rPr lang="hr-HR" sz="1900" dirty="0" smtClean="0">
                          <a:latin typeface="Calibri" pitchFamily="34" charset="0"/>
                        </a:rPr>
                        <a:t>Hoću li moći podnijeti</a:t>
                      </a:r>
                      <a:r>
                        <a:rPr lang="hr-HR" sz="1900" baseline="0" dirty="0" smtClean="0">
                          <a:latin typeface="Calibri" pitchFamily="34" charset="0"/>
                        </a:rPr>
                        <a:t> ako ode?</a:t>
                      </a:r>
                      <a:endParaRPr lang="en-US" sz="19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900" dirty="0" smtClean="0">
                          <a:latin typeface="Calibri" pitchFamily="34" charset="0"/>
                        </a:rPr>
                        <a:t>Neću moći podnijeti ako ode.</a:t>
                      </a:r>
                      <a:endParaRPr lang="en-US" sz="19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842980">
                <a:tc>
                  <a:txBody>
                    <a:bodyPr/>
                    <a:lstStyle/>
                    <a:p>
                      <a:r>
                        <a:rPr lang="hr-HR" sz="1900" dirty="0" smtClean="0">
                          <a:latin typeface="Calibri" pitchFamily="34" charset="0"/>
                        </a:rPr>
                        <a:t>Što ako to ne mogu napraviti?</a:t>
                      </a:r>
                      <a:endParaRPr lang="en-US" sz="19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900" dirty="0" smtClean="0">
                          <a:latin typeface="Calibri" pitchFamily="34" charset="0"/>
                        </a:rPr>
                        <a:t>Izgubit</a:t>
                      </a:r>
                      <a:r>
                        <a:rPr lang="hr-HR" sz="1900" baseline="0" dirty="0" smtClean="0">
                          <a:latin typeface="Calibri" pitchFamily="34" charset="0"/>
                        </a:rPr>
                        <a:t> ću posao ako to ne budem mogla napraviti.</a:t>
                      </a:r>
                      <a:endParaRPr lang="en-US" sz="19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88393">
                <a:tc>
                  <a:txBody>
                    <a:bodyPr/>
                    <a:lstStyle/>
                    <a:p>
                      <a:r>
                        <a:rPr lang="hr-HR" sz="1900" dirty="0" smtClean="0">
                          <a:latin typeface="Calibri" pitchFamily="34" charset="0"/>
                        </a:rPr>
                        <a:t>Kako ću to prebroditi?</a:t>
                      </a:r>
                      <a:endParaRPr lang="en-US" sz="19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900" dirty="0" smtClean="0">
                          <a:latin typeface="Calibri" pitchFamily="34" charset="0"/>
                        </a:rPr>
                        <a:t>Neću moći to prebroditi.</a:t>
                      </a:r>
                      <a:endParaRPr lang="en-US" sz="19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696823">
                <a:tc>
                  <a:txBody>
                    <a:bodyPr/>
                    <a:lstStyle/>
                    <a:p>
                      <a:r>
                        <a:rPr lang="hr-HR" sz="1900" dirty="0" smtClean="0">
                          <a:latin typeface="Calibri" pitchFamily="34" charset="0"/>
                        </a:rPr>
                        <a:t>Što ako se naljuti na mene?</a:t>
                      </a:r>
                      <a:endParaRPr lang="en-US" sz="19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900" dirty="0" smtClean="0">
                          <a:latin typeface="Calibri" pitchFamily="34" charset="0"/>
                        </a:rPr>
                        <a:t>Povrijedit</a:t>
                      </a:r>
                      <a:r>
                        <a:rPr lang="hr-HR" sz="1900" baseline="0" dirty="0" smtClean="0">
                          <a:latin typeface="Calibri" pitchFamily="34" charset="0"/>
                        </a:rPr>
                        <a:t> će me ako se naljuti na mene.</a:t>
                      </a:r>
                      <a:endParaRPr lang="en-US" sz="19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88393">
                <a:tc>
                  <a:txBody>
                    <a:bodyPr/>
                    <a:lstStyle/>
                    <a:p>
                      <a:r>
                        <a:rPr lang="hr-HR" sz="1900" dirty="0" smtClean="0">
                          <a:latin typeface="Calibri" pitchFamily="34" charset="0"/>
                        </a:rPr>
                        <a:t>Kako ću to proći?</a:t>
                      </a:r>
                      <a:endParaRPr lang="en-US" sz="19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900" dirty="0" smtClean="0">
                          <a:latin typeface="Calibri" pitchFamily="34" charset="0"/>
                        </a:rPr>
                        <a:t>Neću moći to proći.</a:t>
                      </a:r>
                      <a:endParaRPr lang="en-US" sz="19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842980">
                <a:tc>
                  <a:txBody>
                    <a:bodyPr/>
                    <a:lstStyle/>
                    <a:p>
                      <a:r>
                        <a:rPr lang="hr-HR" sz="1900" dirty="0" smtClean="0">
                          <a:latin typeface="Calibri" pitchFamily="34" charset="0"/>
                        </a:rPr>
                        <a:t>Što ako se ne mogu promijeniti?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900" dirty="0" smtClean="0">
                          <a:latin typeface="Calibri" pitchFamily="34" charset="0"/>
                        </a:rPr>
                        <a:t>Bit ću zauvijek nesretna ako se ne mogu</a:t>
                      </a:r>
                      <a:r>
                        <a:rPr lang="hr-HR" sz="1900" baseline="0" dirty="0" smtClean="0">
                          <a:latin typeface="Calibri" pitchFamily="34" charset="0"/>
                        </a:rPr>
                        <a:t> promijeniti.</a:t>
                      </a:r>
                    </a:p>
                  </a:txBody>
                  <a:tcPr anchor="ctr"/>
                </a:tc>
              </a:tr>
              <a:tr h="488393">
                <a:tc>
                  <a:txBody>
                    <a:bodyPr/>
                    <a:lstStyle/>
                    <a:p>
                      <a:r>
                        <a:rPr lang="hr-HR" sz="1900" dirty="0" smtClean="0">
                          <a:latin typeface="Calibri" pitchFamily="34" charset="0"/>
                        </a:rPr>
                        <a:t>Zašto se to d</a:t>
                      </a:r>
                      <a:r>
                        <a:rPr lang="en-US" sz="1900" dirty="0" err="1" smtClean="0">
                          <a:latin typeface="Calibri" pitchFamily="34" charset="0"/>
                        </a:rPr>
                        <a:t>ogađa</a:t>
                      </a:r>
                      <a:r>
                        <a:rPr lang="hr-HR" sz="1900" dirty="0" smtClean="0">
                          <a:latin typeface="Calibri" pitchFamily="34" charset="0"/>
                        </a:rPr>
                        <a:t> meni?</a:t>
                      </a:r>
                      <a:endParaRPr lang="en-US" sz="19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900" baseline="0" dirty="0" smtClean="0">
                          <a:latin typeface="Calibri" pitchFamily="34" charset="0"/>
                        </a:rPr>
                        <a:t>To se ne bi smjelo meni </a:t>
                      </a:r>
                      <a:r>
                        <a:rPr lang="en-US" sz="1900" baseline="0" dirty="0" err="1" smtClean="0">
                          <a:latin typeface="Calibri" pitchFamily="34" charset="0"/>
                        </a:rPr>
                        <a:t>događat</a:t>
                      </a:r>
                      <a:r>
                        <a:rPr lang="hr-HR" sz="1900" baseline="0" dirty="0" smtClean="0">
                          <a:latin typeface="Calibri" pitchFamily="34" charset="0"/>
                        </a:rPr>
                        <a:t>i.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PODUČAVANJE PACIJENTA IDENTIFIKACIJI AUTOMATSKIH MISLI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hr-HR" dirty="0" smtClean="0">
                <a:latin typeface="Calibri" pitchFamily="34" charset="0"/>
              </a:rPr>
              <a:t>upitati pacijenta hoće li moći u određenoj situaciji zamijetiti automatsku misao i zabilježiti je nakon pitanja: </a:t>
            </a:r>
            <a:r>
              <a:rPr lang="hr-HR" i="1" dirty="0" smtClean="0">
                <a:latin typeface="Calibri" pitchFamily="34" charset="0"/>
              </a:rPr>
              <a:t>“Što mi je sada prišlo kroz glavu”</a:t>
            </a:r>
          </a:p>
          <a:p>
            <a:r>
              <a:rPr lang="hr-HR" dirty="0" smtClean="0">
                <a:latin typeface="Calibri" pitchFamily="34" charset="0"/>
              </a:rPr>
              <a:t>upitati pacijenta hoće li moći nakon neke određene situacije ponovno u sjećanje proći kroz osjećaje i misli koje su mu prošle kroz glavu</a:t>
            </a:r>
            <a:endParaRPr lang="en-US" dirty="0" smtClean="0">
              <a:latin typeface="Calibri" pitchFamily="34" charset="0"/>
            </a:endParaRPr>
          </a:p>
          <a:p>
            <a:endParaRPr lang="hr-HR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u</a:t>
            </a:r>
            <a:r>
              <a:rPr lang="hr-HR" dirty="0" smtClean="0">
                <a:latin typeface="Calibri" pitchFamily="34" charset="0"/>
              </a:rPr>
              <a:t>putiti pacijenta u  pretpostavljanje svojih misli</a:t>
            </a:r>
          </a:p>
          <a:p>
            <a:pPr>
              <a:buNone/>
            </a:pPr>
            <a:r>
              <a:rPr lang="hr-HR" i="1" dirty="0" smtClean="0">
                <a:latin typeface="Calibri" pitchFamily="34" charset="0"/>
              </a:rPr>
              <a:t>    npr. Jesam li mogao misliti o ____ ili o______?</a:t>
            </a:r>
          </a:p>
          <a:p>
            <a:pPr>
              <a:buNone/>
            </a:pP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v</a:t>
            </a:r>
            <a:r>
              <a:rPr lang="hr-HR" dirty="0" smtClean="0">
                <a:latin typeface="Calibri" pitchFamily="34" charset="0"/>
              </a:rPr>
              <a:t>ažno je provjeravati iznosi li pacijent prave automatske misli, </a:t>
            </a:r>
            <a:r>
              <a:rPr lang="en-US" dirty="0" smtClean="0">
                <a:latin typeface="Calibri" pitchFamily="34" charset="0"/>
              </a:rPr>
              <a:t>je</a:t>
            </a:r>
            <a:r>
              <a:rPr lang="hr-HR" dirty="0" smtClean="0">
                <a:latin typeface="Calibri" pitchFamily="34" charset="0"/>
              </a:rPr>
              <a:t> li je dobro usvojio tu vještinu</a:t>
            </a:r>
            <a:r>
              <a:rPr lang="en-US" dirty="0" smtClean="0">
                <a:latin typeface="Calibri" pitchFamily="34" charset="0"/>
              </a:rPr>
              <a:t>!</a:t>
            </a:r>
            <a:endParaRPr lang="hr-HR" dirty="0" smtClean="0">
              <a:latin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LITERATURA: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Beck J. (2011). </a:t>
            </a:r>
            <a:r>
              <a:rPr lang="en-US" sz="2400" i="1" dirty="0" err="1" smtClean="0"/>
              <a:t>Kognitivna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terapija</a:t>
            </a:r>
            <a:r>
              <a:rPr lang="en-US" sz="2400" i="1" dirty="0" smtClean="0"/>
              <a:t>: </a:t>
            </a:r>
            <a:r>
              <a:rPr lang="en-US" sz="2400" i="1" dirty="0" err="1" smtClean="0"/>
              <a:t>osnove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educiranje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uvježbavanje</a:t>
            </a:r>
            <a:r>
              <a:rPr lang="en-US" sz="2400" dirty="0" smtClean="0"/>
              <a:t>. </a:t>
            </a:r>
            <a:r>
              <a:rPr lang="en-US" sz="2400" dirty="0" err="1" smtClean="0"/>
              <a:t>Jastrebarsko</a:t>
            </a:r>
            <a:r>
              <a:rPr lang="en-US" sz="2400" dirty="0" smtClean="0"/>
              <a:t>: </a:t>
            </a:r>
            <a:r>
              <a:rPr lang="en-US" sz="2400" dirty="0" err="1" smtClean="0"/>
              <a:t>Naklada</a:t>
            </a:r>
            <a:r>
              <a:rPr lang="en-US" sz="2400" dirty="0" smtClean="0"/>
              <a:t> Slap.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pic>
        <p:nvPicPr>
          <p:cNvPr id="5" name="Picture 4" descr="15-most-common-presentation-mistakes-16-6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12059" y="3154139"/>
            <a:ext cx="3631941" cy="370386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04664"/>
            <a:ext cx="8352928" cy="612068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>
                <a:solidFill>
                  <a:srgbClr val="00B050"/>
                </a:solidFill>
              </a:rPr>
              <a:t>AUTOMATSKE MISLI </a:t>
            </a:r>
            <a:r>
              <a:rPr lang="en-US" dirty="0" smtClean="0"/>
              <a:t>– </a:t>
            </a:r>
            <a:r>
              <a:rPr lang="en-US" sz="3000" dirty="0" err="1" smtClean="0"/>
              <a:t>tijek</a:t>
            </a:r>
            <a:r>
              <a:rPr lang="en-US" sz="3000" dirty="0" smtClean="0"/>
              <a:t> </a:t>
            </a:r>
            <a:r>
              <a:rPr lang="en-US" sz="3000" dirty="0" err="1" smtClean="0"/>
              <a:t>mišljenja</a:t>
            </a:r>
            <a:r>
              <a:rPr lang="en-US" sz="3000" dirty="0" smtClean="0"/>
              <a:t> </a:t>
            </a:r>
            <a:r>
              <a:rPr lang="en-US" sz="3000" dirty="0" err="1" smtClean="0"/>
              <a:t>koji</a:t>
            </a:r>
            <a:r>
              <a:rPr lang="en-US" sz="3000" dirty="0" smtClean="0"/>
              <a:t> </a:t>
            </a:r>
            <a:r>
              <a:rPr lang="en-US" sz="3000" dirty="0" err="1" smtClean="0"/>
              <a:t>istodobno</a:t>
            </a:r>
            <a:r>
              <a:rPr lang="en-US" sz="3000" dirty="0" smtClean="0"/>
              <a:t> </a:t>
            </a:r>
            <a:r>
              <a:rPr lang="en-US" sz="3000" dirty="0" err="1" smtClean="0"/>
              <a:t>postoji</a:t>
            </a:r>
            <a:r>
              <a:rPr lang="en-US" sz="3000" dirty="0" smtClean="0"/>
              <a:t> </a:t>
            </a:r>
            <a:r>
              <a:rPr lang="en-US" sz="3000" dirty="0" err="1" smtClean="0"/>
              <a:t>uz</a:t>
            </a:r>
            <a:r>
              <a:rPr lang="en-US" sz="3000" dirty="0" smtClean="0"/>
              <a:t> </a:t>
            </a:r>
            <a:r>
              <a:rPr lang="en-US" sz="3000" dirty="0" err="1" smtClean="0"/>
              <a:t>manifestniji</a:t>
            </a:r>
            <a:r>
              <a:rPr lang="en-US" sz="3000" dirty="0" smtClean="0"/>
              <a:t> </a:t>
            </a:r>
            <a:r>
              <a:rPr lang="en-US" sz="3000" dirty="0" err="1" smtClean="0"/>
              <a:t>tijek</a:t>
            </a:r>
            <a:r>
              <a:rPr lang="en-US" sz="3000" dirty="0" smtClean="0"/>
              <a:t> </a:t>
            </a:r>
            <a:r>
              <a:rPr lang="en-US" sz="3000" dirty="0" err="1" smtClean="0"/>
              <a:t>misli</a:t>
            </a:r>
            <a:r>
              <a:rPr lang="en-US" sz="3000" dirty="0" smtClean="0"/>
              <a:t> </a:t>
            </a:r>
            <a:r>
              <a:rPr lang="en-US" sz="3000" dirty="0" smtClean="0">
                <a:solidFill>
                  <a:srgbClr val="C00000"/>
                </a:solidFill>
              </a:rPr>
              <a:t>(</a:t>
            </a:r>
            <a:r>
              <a:rPr lang="en-US" sz="3000" i="1" dirty="0" smtClean="0">
                <a:solidFill>
                  <a:srgbClr val="C00000"/>
                </a:solidFill>
              </a:rPr>
              <a:t>Beck, 1964</a:t>
            </a:r>
            <a:r>
              <a:rPr lang="en-US" sz="3000" dirty="0" smtClean="0">
                <a:solidFill>
                  <a:srgbClr val="C00000"/>
                </a:solidFill>
              </a:rPr>
              <a:t>)</a:t>
            </a:r>
          </a:p>
          <a:p>
            <a:pPr>
              <a:buNone/>
            </a:pPr>
            <a:endParaRPr lang="en-US" sz="1100" dirty="0" smtClean="0"/>
          </a:p>
          <a:p>
            <a:pPr lvl="2"/>
            <a:r>
              <a:rPr lang="en-US" sz="2600" dirty="0" err="1"/>
              <a:t>p</a:t>
            </a:r>
            <a:r>
              <a:rPr lang="en-US" sz="2600" dirty="0" err="1" smtClean="0"/>
              <a:t>risutne</a:t>
            </a:r>
            <a:r>
              <a:rPr lang="en-US" sz="2600" dirty="0" smtClean="0"/>
              <a:t> </a:t>
            </a:r>
            <a:r>
              <a:rPr lang="en-US" sz="2600" dirty="0" err="1" smtClean="0"/>
              <a:t>kod</a:t>
            </a:r>
            <a:r>
              <a:rPr lang="en-US" sz="2600" dirty="0" smtClean="0"/>
              <a:t> </a:t>
            </a:r>
            <a:r>
              <a:rPr lang="en-US" sz="2600" dirty="0" err="1" smtClean="0"/>
              <a:t>svih</a:t>
            </a:r>
            <a:r>
              <a:rPr lang="en-US" sz="2600" dirty="0" smtClean="0"/>
              <a:t> </a:t>
            </a:r>
            <a:r>
              <a:rPr lang="en-US" sz="2600" dirty="0" err="1" smtClean="0"/>
              <a:t>ljudi</a:t>
            </a:r>
            <a:endParaRPr lang="en-US" sz="2600" dirty="0" smtClean="0"/>
          </a:p>
          <a:p>
            <a:pPr lvl="2"/>
            <a:r>
              <a:rPr lang="en-US" sz="2600" dirty="0" err="1" smtClean="0"/>
              <a:t>kratke</a:t>
            </a:r>
            <a:r>
              <a:rPr lang="en-US" sz="2600" dirty="0" smtClean="0"/>
              <a:t> </a:t>
            </a:r>
            <a:r>
              <a:rPr lang="en-US" sz="2600" dirty="0" err="1" smtClean="0"/>
              <a:t>i</a:t>
            </a:r>
            <a:r>
              <a:rPr lang="en-US" sz="2600" dirty="0" smtClean="0"/>
              <a:t> </a:t>
            </a:r>
            <a:r>
              <a:rPr lang="en-US" sz="2600" dirty="0" err="1" smtClean="0"/>
              <a:t>brze</a:t>
            </a:r>
            <a:r>
              <a:rPr lang="en-US" sz="2600" dirty="0" smtClean="0"/>
              <a:t> (u </a:t>
            </a:r>
            <a:r>
              <a:rPr lang="en-US" sz="2600" dirty="0" err="1" smtClean="0"/>
              <a:t>stenografskoj</a:t>
            </a:r>
            <a:r>
              <a:rPr lang="en-US" sz="2600" dirty="0" smtClean="0"/>
              <a:t> </a:t>
            </a:r>
            <a:r>
              <a:rPr lang="en-US" sz="2600" dirty="0" err="1" smtClean="0"/>
              <a:t>formi</a:t>
            </a:r>
            <a:r>
              <a:rPr lang="en-US" sz="2600" dirty="0" smtClean="0"/>
              <a:t>) </a:t>
            </a:r>
          </a:p>
          <a:p>
            <a:pPr lvl="2"/>
            <a:r>
              <a:rPr lang="en-US" sz="2600" dirty="0" smtClean="0"/>
              <a:t>u </a:t>
            </a:r>
            <a:r>
              <a:rPr lang="en-US" sz="2600" dirty="0" err="1" smtClean="0"/>
              <a:t>verbalnoj</a:t>
            </a:r>
            <a:r>
              <a:rPr lang="en-US" sz="2600" dirty="0" smtClean="0"/>
              <a:t> </a:t>
            </a:r>
            <a:r>
              <a:rPr lang="en-US" sz="2600" dirty="0" err="1" smtClean="0"/>
              <a:t>ili</a:t>
            </a:r>
            <a:r>
              <a:rPr lang="en-US" sz="2600" dirty="0" smtClean="0"/>
              <a:t> </a:t>
            </a:r>
            <a:r>
              <a:rPr lang="en-US" sz="2600" dirty="0" err="1" smtClean="0"/>
              <a:t>vizualnoj</a:t>
            </a:r>
            <a:r>
              <a:rPr lang="en-US" sz="2600" dirty="0" smtClean="0"/>
              <a:t> </a:t>
            </a:r>
            <a:r>
              <a:rPr lang="en-US" sz="2600" dirty="0" err="1" smtClean="0"/>
              <a:t>formi</a:t>
            </a:r>
            <a:r>
              <a:rPr lang="en-US" sz="2600" dirty="0" smtClean="0"/>
              <a:t> (</a:t>
            </a:r>
            <a:r>
              <a:rPr lang="en-US" sz="2600" dirty="0" err="1" smtClean="0"/>
              <a:t>predodžbe</a:t>
            </a:r>
            <a:r>
              <a:rPr lang="en-US" sz="2600" dirty="0" smtClean="0"/>
              <a:t>)</a:t>
            </a:r>
          </a:p>
          <a:p>
            <a:pPr lvl="2"/>
            <a:r>
              <a:rPr lang="en-US" sz="2600" dirty="0" err="1" smtClean="0"/>
              <a:t>većinu</a:t>
            </a:r>
            <a:r>
              <a:rPr lang="en-US" sz="2600" dirty="0" smtClean="0"/>
              <a:t> </a:t>
            </a:r>
            <a:r>
              <a:rPr lang="en-US" sz="2600" dirty="0" err="1" smtClean="0"/>
              <a:t>vremena</a:t>
            </a:r>
            <a:r>
              <a:rPr lang="en-US" sz="2600" dirty="0" smtClean="0"/>
              <a:t> </a:t>
            </a:r>
            <a:r>
              <a:rPr lang="en-US" sz="2600" dirty="0" err="1" smtClean="0"/>
              <a:t>ih</a:t>
            </a:r>
            <a:r>
              <a:rPr lang="en-US" sz="2600" dirty="0" smtClean="0"/>
              <a:t> </a:t>
            </a:r>
            <a:r>
              <a:rPr lang="en-US" sz="2600" dirty="0" err="1" smtClean="0"/>
              <a:t>nismo</a:t>
            </a:r>
            <a:r>
              <a:rPr lang="en-US" sz="2600" dirty="0" smtClean="0"/>
              <a:t> </a:t>
            </a:r>
            <a:r>
              <a:rPr lang="en-US" sz="2600" dirty="0" err="1" smtClean="0"/>
              <a:t>svjesni</a:t>
            </a:r>
            <a:r>
              <a:rPr lang="en-US" sz="2600" dirty="0" smtClean="0"/>
              <a:t> </a:t>
            </a:r>
            <a:r>
              <a:rPr lang="en-US" sz="2600" dirty="0" err="1" smtClean="0"/>
              <a:t>i</a:t>
            </a:r>
            <a:r>
              <a:rPr lang="en-US" sz="2600" dirty="0" smtClean="0"/>
              <a:t> ne </a:t>
            </a:r>
            <a:r>
              <a:rPr lang="en-US" sz="2600" dirty="0" err="1" smtClean="0"/>
              <a:t>trudimo</a:t>
            </a:r>
            <a:r>
              <a:rPr lang="en-US" sz="2600" dirty="0" smtClean="0"/>
              <a:t> se </a:t>
            </a:r>
            <a:r>
              <a:rPr lang="en-US" sz="2600" dirty="0" err="1" smtClean="0"/>
              <a:t>namjerno</a:t>
            </a:r>
            <a:r>
              <a:rPr lang="en-US" sz="2600" dirty="0" smtClean="0"/>
              <a:t> </a:t>
            </a:r>
            <a:r>
              <a:rPr lang="en-US" sz="2600" dirty="0" err="1" smtClean="0"/>
              <a:t>misliti</a:t>
            </a:r>
            <a:r>
              <a:rPr lang="en-US" sz="2600" dirty="0" smtClean="0"/>
              <a:t> o </a:t>
            </a:r>
            <a:r>
              <a:rPr lang="en-US" sz="2600" dirty="0" err="1" smtClean="0"/>
              <a:t>njima</a:t>
            </a:r>
            <a:endParaRPr lang="en-US" sz="2600" dirty="0" smtClean="0"/>
          </a:p>
          <a:p>
            <a:pPr lvl="2"/>
            <a:r>
              <a:rPr lang="en-US" sz="2600" dirty="0" err="1" smtClean="0"/>
              <a:t>češće</a:t>
            </a:r>
            <a:r>
              <a:rPr lang="en-US" sz="2600" dirty="0" smtClean="0"/>
              <a:t> </a:t>
            </a:r>
            <a:r>
              <a:rPr lang="en-US" sz="2600" dirty="0" err="1" smtClean="0"/>
              <a:t>smo</a:t>
            </a:r>
            <a:r>
              <a:rPr lang="en-US" sz="2600" dirty="0" smtClean="0"/>
              <a:t> </a:t>
            </a:r>
            <a:r>
              <a:rPr lang="en-US" sz="2600" dirty="0" err="1" smtClean="0"/>
              <a:t>svjesniji</a:t>
            </a:r>
            <a:r>
              <a:rPr lang="en-US" sz="2600" dirty="0" smtClean="0"/>
              <a:t> </a:t>
            </a:r>
            <a:r>
              <a:rPr lang="en-US" sz="2600" dirty="0" err="1" smtClean="0"/>
              <a:t>emocija</a:t>
            </a:r>
            <a:r>
              <a:rPr lang="en-US" sz="2600" dirty="0" smtClean="0"/>
              <a:t> </a:t>
            </a:r>
            <a:r>
              <a:rPr lang="en-US" sz="2600" dirty="0" err="1" smtClean="0"/>
              <a:t>koje</a:t>
            </a:r>
            <a:r>
              <a:rPr lang="en-US" sz="2600" dirty="0" smtClean="0"/>
              <a:t> </a:t>
            </a:r>
            <a:r>
              <a:rPr lang="en-US" sz="2600" dirty="0" err="1" smtClean="0"/>
              <a:t>osjećamo</a:t>
            </a:r>
            <a:r>
              <a:rPr lang="en-US" sz="2600" dirty="0" smtClean="0"/>
              <a:t> </a:t>
            </a:r>
            <a:r>
              <a:rPr lang="en-US" sz="2600" dirty="0" err="1" smtClean="0"/>
              <a:t>zbog</a:t>
            </a:r>
            <a:r>
              <a:rPr lang="en-US" sz="2600" dirty="0" smtClean="0"/>
              <a:t> </a:t>
            </a:r>
            <a:r>
              <a:rPr lang="en-US" sz="2600" dirty="0" err="1" smtClean="0"/>
              <a:t>njih</a:t>
            </a:r>
            <a:endParaRPr lang="en-US" sz="2600" dirty="0" smtClean="0"/>
          </a:p>
          <a:p>
            <a:pPr lvl="2"/>
            <a:r>
              <a:rPr lang="pt-BR" sz="2600" dirty="0" smtClean="0"/>
              <a:t>njihovo pojavljivanje postaje predvidljivo ako se identificiraju pacijentova bazična vjerovanja</a:t>
            </a:r>
            <a:endParaRPr lang="en-US" sz="2600" dirty="0" smtClean="0"/>
          </a:p>
          <a:p>
            <a:pPr lvl="2"/>
            <a:r>
              <a:rPr lang="en-US" sz="2600" dirty="0" err="1" smtClean="0"/>
              <a:t>kod</a:t>
            </a:r>
            <a:r>
              <a:rPr lang="en-US" sz="2600" dirty="0" smtClean="0"/>
              <a:t> </a:t>
            </a:r>
            <a:r>
              <a:rPr lang="en-US" sz="2600" dirty="0" err="1" smtClean="0"/>
              <a:t>ljudi</a:t>
            </a:r>
            <a:r>
              <a:rPr lang="en-US" sz="2600" dirty="0" smtClean="0"/>
              <a:t> s </a:t>
            </a:r>
            <a:r>
              <a:rPr lang="en-US" sz="2600" dirty="0" err="1" smtClean="0"/>
              <a:t>psihičkim</a:t>
            </a:r>
            <a:r>
              <a:rPr lang="en-US" sz="2600" dirty="0" smtClean="0"/>
              <a:t> </a:t>
            </a:r>
            <a:r>
              <a:rPr lang="en-US" sz="2600" dirty="0" err="1" smtClean="0"/>
              <a:t>poremećajima</a:t>
            </a:r>
            <a:r>
              <a:rPr lang="en-US" sz="2600" dirty="0" smtClean="0"/>
              <a:t> </a:t>
            </a:r>
            <a:r>
              <a:rPr lang="en-US" sz="2600" dirty="0" err="1" smtClean="0"/>
              <a:t>su</a:t>
            </a:r>
            <a:r>
              <a:rPr lang="en-US" sz="2600" dirty="0" smtClean="0"/>
              <a:t> </a:t>
            </a:r>
            <a:r>
              <a:rPr lang="en-US" sz="2600" dirty="0" err="1" smtClean="0"/>
              <a:t>iskrivljene</a:t>
            </a:r>
            <a:r>
              <a:rPr lang="en-US" sz="2600" dirty="0" smtClean="0"/>
              <a:t>, </a:t>
            </a:r>
            <a:r>
              <a:rPr lang="en-US" sz="2600" dirty="0" err="1" smtClean="0"/>
              <a:t>pristrane</a:t>
            </a:r>
            <a:r>
              <a:rPr lang="en-US" sz="2600" dirty="0" smtClean="0"/>
              <a:t>, no </a:t>
            </a:r>
            <a:r>
              <a:rPr lang="en-US" sz="2600" dirty="0" err="1" smtClean="0"/>
              <a:t>prihvaćene</a:t>
            </a:r>
            <a:r>
              <a:rPr lang="en-US" sz="2600" dirty="0" smtClean="0"/>
              <a:t> </a:t>
            </a:r>
            <a:r>
              <a:rPr lang="en-US" sz="2600" dirty="0" err="1" smtClean="0"/>
              <a:t>kao</a:t>
            </a:r>
            <a:r>
              <a:rPr lang="en-US" sz="2600" dirty="0" smtClean="0"/>
              <a:t> </a:t>
            </a:r>
            <a:r>
              <a:rPr lang="en-US" sz="2600" dirty="0" err="1" smtClean="0"/>
              <a:t>točne</a:t>
            </a:r>
            <a:endParaRPr lang="en-US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TIPOVI AUTOMATSKIH MISLI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(</a:t>
            </a:r>
            <a:r>
              <a:rPr lang="en-US" dirty="0" err="1" smtClean="0"/>
              <a:t>vrednovanje</a:t>
            </a:r>
            <a:r>
              <a:rPr lang="en-US" dirty="0" smtClean="0"/>
              <a:t> 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njihovu</a:t>
            </a:r>
            <a:r>
              <a:rPr lang="en-US" dirty="0" smtClean="0"/>
              <a:t> VALJANOST </a:t>
            </a:r>
            <a:r>
              <a:rPr lang="en-US" dirty="0" err="1" smtClean="0"/>
              <a:t>i</a:t>
            </a:r>
            <a:r>
              <a:rPr lang="en-US" dirty="0" smtClean="0"/>
              <a:t> KORISNOST)</a:t>
            </a:r>
          </a:p>
          <a:p>
            <a:endParaRPr lang="en-US" dirty="0" smtClean="0"/>
          </a:p>
          <a:p>
            <a:r>
              <a:rPr lang="en-US" sz="3100" b="1" dirty="0" smtClean="0">
                <a:solidFill>
                  <a:srgbClr val="C00000"/>
                </a:solidFill>
              </a:rPr>
              <a:t>NETOČNE I NEKORISNE MISLI</a:t>
            </a:r>
            <a:r>
              <a:rPr lang="en-US" dirty="0" smtClean="0"/>
              <a:t>:</a:t>
            </a:r>
          </a:p>
          <a:p>
            <a:pPr lvl="1">
              <a:buNone/>
            </a:pPr>
            <a:r>
              <a:rPr lang="en-US" dirty="0" smtClean="0"/>
              <a:t>		“</a:t>
            </a:r>
            <a:r>
              <a:rPr lang="en-US" dirty="0" err="1" smtClean="0"/>
              <a:t>Učila</a:t>
            </a:r>
            <a:r>
              <a:rPr lang="en-US" dirty="0" smtClean="0"/>
              <a:t> </a:t>
            </a:r>
            <a:r>
              <a:rPr lang="en-US" dirty="0" err="1" smtClean="0"/>
              <a:t>sam</a:t>
            </a:r>
            <a:r>
              <a:rPr lang="en-US" dirty="0" smtClean="0"/>
              <a:t> </a:t>
            </a:r>
            <a:r>
              <a:rPr lang="en-US" dirty="0" err="1" smtClean="0"/>
              <a:t>cijeli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, a </a:t>
            </a:r>
            <a:r>
              <a:rPr lang="en-US" dirty="0" err="1" smtClean="0"/>
              <a:t>ništa</a:t>
            </a:r>
            <a:r>
              <a:rPr lang="en-US" dirty="0" smtClean="0"/>
              <a:t> ne </a:t>
            </a:r>
            <a:r>
              <a:rPr lang="en-US" dirty="0" err="1" smtClean="0"/>
              <a:t>znam</a:t>
            </a:r>
            <a:r>
              <a:rPr lang="en-US" dirty="0" smtClean="0"/>
              <a:t>.”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sz="3100" b="1" dirty="0" smtClean="0">
                <a:solidFill>
                  <a:srgbClr val="C00000"/>
                </a:solidFill>
              </a:rPr>
              <a:t>TOČNE MISLI, ALI S ISKRIVLJENIM ZAKLJUČCIMA</a:t>
            </a:r>
            <a:r>
              <a:rPr lang="en-US" dirty="0" smtClean="0"/>
              <a:t>:</a:t>
            </a:r>
          </a:p>
          <a:p>
            <a:pPr lvl="1">
              <a:buNone/>
            </a:pPr>
            <a:r>
              <a:rPr lang="en-US" dirty="0" smtClean="0"/>
              <a:t>		“</a:t>
            </a:r>
            <a:r>
              <a:rPr lang="en-US" dirty="0" err="1" smtClean="0"/>
              <a:t>Nisam</a:t>
            </a:r>
            <a:r>
              <a:rPr lang="en-US" dirty="0" smtClean="0"/>
              <a:t> </a:t>
            </a:r>
            <a:r>
              <a:rPr lang="en-US" dirty="0" err="1" smtClean="0"/>
              <a:t>napravila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sam</a:t>
            </a:r>
            <a:r>
              <a:rPr lang="en-US" dirty="0" smtClean="0"/>
              <a:t> </a:t>
            </a:r>
            <a:r>
              <a:rPr lang="en-US" dirty="0" err="1" smtClean="0"/>
              <a:t>obećala</a:t>
            </a:r>
            <a:r>
              <a:rPr lang="en-US" dirty="0" smtClean="0"/>
              <a:t>. </a:t>
            </a:r>
            <a:r>
              <a:rPr lang="en-US" dirty="0" err="1" smtClean="0"/>
              <a:t>Zbog</a:t>
            </a:r>
            <a:r>
              <a:rPr lang="en-US" dirty="0" smtClean="0"/>
              <a:t> toga </a:t>
            </a:r>
            <a:r>
              <a:rPr lang="en-US" dirty="0" err="1" smtClean="0"/>
              <a:t>sam</a:t>
            </a:r>
            <a:r>
              <a:rPr lang="en-US" dirty="0" smtClean="0"/>
              <a:t> </a:t>
            </a:r>
            <a:r>
              <a:rPr lang="en-US" dirty="0" err="1" smtClean="0"/>
              <a:t>loša</a:t>
            </a:r>
            <a:r>
              <a:rPr lang="en-US" dirty="0" smtClean="0"/>
              <a:t> </a:t>
            </a:r>
            <a:r>
              <a:rPr lang="en-US" dirty="0" err="1" smtClean="0"/>
              <a:t>osoba</a:t>
            </a:r>
            <a:r>
              <a:rPr lang="en-US" dirty="0" smtClean="0"/>
              <a:t>.”</a:t>
            </a:r>
          </a:p>
          <a:p>
            <a:endParaRPr lang="en-US" dirty="0" smtClean="0"/>
          </a:p>
          <a:p>
            <a:r>
              <a:rPr lang="en-US" sz="3100" b="1" dirty="0" smtClean="0">
                <a:solidFill>
                  <a:srgbClr val="C00000"/>
                </a:solidFill>
              </a:rPr>
              <a:t>TOČNE I KORISNE (PRODUKTIVNE) MISLI</a:t>
            </a:r>
            <a:r>
              <a:rPr lang="en-US" dirty="0" smtClean="0"/>
              <a:t>:</a:t>
            </a:r>
          </a:p>
          <a:p>
            <a:pPr lvl="1">
              <a:buNone/>
            </a:pPr>
            <a:r>
              <a:rPr lang="en-US" dirty="0" smtClean="0"/>
              <a:t>		“</a:t>
            </a:r>
            <a:r>
              <a:rPr lang="en-US" dirty="0" err="1" smtClean="0"/>
              <a:t>Ovo</a:t>
            </a:r>
            <a:r>
              <a:rPr lang="en-US" dirty="0" smtClean="0"/>
              <a:t> ne </a:t>
            </a:r>
            <a:r>
              <a:rPr lang="en-US" dirty="0" err="1" smtClean="0"/>
              <a:t>razumijem</a:t>
            </a:r>
            <a:r>
              <a:rPr lang="en-US" dirty="0" smtClean="0"/>
              <a:t>. Ali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opet</a:t>
            </a:r>
            <a:r>
              <a:rPr lang="en-US" dirty="0" smtClean="0"/>
              <a:t> </a:t>
            </a:r>
            <a:r>
              <a:rPr lang="en-US" dirty="0" err="1" smtClean="0"/>
              <a:t>pročitam</a:t>
            </a:r>
            <a:r>
              <a:rPr lang="en-US" dirty="0" smtClean="0"/>
              <a:t> </a:t>
            </a:r>
            <a:r>
              <a:rPr lang="en-US" dirty="0" err="1" smtClean="0"/>
              <a:t>vjerojatno</a:t>
            </a:r>
            <a:r>
              <a:rPr lang="en-US" dirty="0" smtClean="0"/>
              <a:t> </a:t>
            </a:r>
            <a:r>
              <a:rPr lang="en-US" dirty="0" err="1" smtClean="0"/>
              <a:t>ću</a:t>
            </a:r>
            <a:r>
              <a:rPr lang="en-US" dirty="0" smtClean="0"/>
              <a:t> to </a:t>
            </a:r>
            <a:r>
              <a:rPr lang="en-US" dirty="0" err="1" smtClean="0"/>
              <a:t>razumjeti</a:t>
            </a:r>
            <a:r>
              <a:rPr lang="en-US" dirty="0" smtClean="0"/>
              <a:t>.”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sz="3100" b="1" dirty="0" smtClean="0">
                <a:solidFill>
                  <a:srgbClr val="C00000"/>
                </a:solidFill>
              </a:rPr>
              <a:t>NEPRODUKTIVNE (DISFUNKCIONALNE) MISLI</a:t>
            </a:r>
            <a:r>
              <a:rPr lang="en-US" dirty="0" smtClean="0"/>
              <a:t>:</a:t>
            </a:r>
          </a:p>
          <a:p>
            <a:pPr lvl="1">
              <a:buNone/>
            </a:pPr>
            <a:r>
              <a:rPr lang="en-US" dirty="0" smtClean="0"/>
              <a:t>		“</a:t>
            </a:r>
            <a:r>
              <a:rPr lang="en-US" dirty="0" err="1" smtClean="0"/>
              <a:t>Ovo</a:t>
            </a:r>
            <a:r>
              <a:rPr lang="en-US" dirty="0" smtClean="0"/>
              <a:t> ne </a:t>
            </a:r>
            <a:r>
              <a:rPr lang="en-US" dirty="0" err="1" smtClean="0"/>
              <a:t>razumijem</a:t>
            </a:r>
            <a:r>
              <a:rPr lang="en-US" dirty="0" smtClean="0"/>
              <a:t>. I </a:t>
            </a:r>
            <a:r>
              <a:rPr lang="en-US" dirty="0" err="1" smtClean="0"/>
              <a:t>nikad</a:t>
            </a:r>
            <a:r>
              <a:rPr lang="en-US" dirty="0" smtClean="0"/>
              <a:t> to </a:t>
            </a:r>
            <a:r>
              <a:rPr lang="en-US" dirty="0" err="1" smtClean="0"/>
              <a:t>neću</a:t>
            </a:r>
            <a:r>
              <a:rPr lang="en-US" dirty="0" smtClean="0"/>
              <a:t> </a:t>
            </a:r>
            <a:r>
              <a:rPr lang="en-US" dirty="0" err="1" smtClean="0"/>
              <a:t>razumjeti</a:t>
            </a:r>
            <a:r>
              <a:rPr lang="en-US" dirty="0" smtClean="0"/>
              <a:t>.”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OBJAŠNJAVANJE AUTOMATSKIH MISLI PACIJENTIMA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sz="2800" dirty="0" smtClean="0"/>
          </a:p>
          <a:p>
            <a:r>
              <a:rPr lang="en-US" sz="2800" dirty="0" err="1" smtClean="0"/>
              <a:t>veza</a:t>
            </a:r>
            <a:r>
              <a:rPr lang="en-US" sz="2800" dirty="0" smtClean="0"/>
              <a:t> </a:t>
            </a:r>
            <a:r>
              <a:rPr lang="en-US" sz="2800" dirty="0" err="1" smtClean="0"/>
              <a:t>između</a:t>
            </a:r>
            <a:r>
              <a:rPr lang="en-US" sz="2800" dirty="0" smtClean="0"/>
              <a:t> </a:t>
            </a:r>
            <a:r>
              <a:rPr lang="en-US" sz="2800" dirty="0" err="1" smtClean="0"/>
              <a:t>misli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osjećaja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/>
              </a:rPr>
              <a:t> </a:t>
            </a:r>
            <a:r>
              <a:rPr lang="en-US" sz="2800" dirty="0" err="1" smtClean="0">
                <a:sym typeface="Symbol"/>
              </a:rPr>
              <a:t>i</a:t>
            </a:r>
            <a:r>
              <a:rPr lang="en-US" sz="2800" dirty="0" err="1" smtClean="0"/>
              <a:t>nterpretacija</a:t>
            </a:r>
            <a:r>
              <a:rPr lang="en-US" sz="2800" dirty="0" smtClean="0"/>
              <a:t> </a:t>
            </a:r>
            <a:r>
              <a:rPr lang="en-US" sz="2800" dirty="0" err="1" smtClean="0"/>
              <a:t>situacija</a:t>
            </a:r>
            <a:r>
              <a:rPr lang="en-US" sz="2800" dirty="0" smtClean="0"/>
              <a:t> </a:t>
            </a:r>
          </a:p>
          <a:p>
            <a:pPr>
              <a:buNone/>
            </a:pPr>
            <a:r>
              <a:rPr lang="en-US" sz="2800" dirty="0" smtClean="0"/>
              <a:t>    (</a:t>
            </a:r>
            <a:r>
              <a:rPr lang="en-US" sz="2800" dirty="0" smtClean="0">
                <a:solidFill>
                  <a:srgbClr val="C00000"/>
                </a:solidFill>
              </a:rPr>
              <a:t>a ne </a:t>
            </a:r>
            <a:r>
              <a:rPr lang="en-US" sz="2800" dirty="0" err="1" smtClean="0">
                <a:solidFill>
                  <a:srgbClr val="C00000"/>
                </a:solidFill>
              </a:rPr>
              <a:t>situacija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sama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po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sebi</a:t>
            </a:r>
            <a:r>
              <a:rPr lang="en-US" sz="2800" dirty="0" smtClean="0">
                <a:solidFill>
                  <a:srgbClr val="C00000"/>
                </a:solidFill>
              </a:rPr>
              <a:t>!</a:t>
            </a:r>
            <a:r>
              <a:rPr lang="en-US" sz="2800" dirty="0" smtClean="0"/>
              <a:t>) </a:t>
            </a:r>
            <a:r>
              <a:rPr lang="en-US" sz="2800" dirty="0" err="1" smtClean="0"/>
              <a:t>utječe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emocije</a:t>
            </a:r>
            <a:r>
              <a:rPr lang="en-US" sz="2800" dirty="0" smtClean="0"/>
              <a:t>, </a:t>
            </a:r>
            <a:r>
              <a:rPr lang="en-US" sz="2800" dirty="0" err="1" smtClean="0"/>
              <a:t>ponašanje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fiziološke</a:t>
            </a:r>
            <a:r>
              <a:rPr lang="en-US" sz="2800" dirty="0" smtClean="0"/>
              <a:t> </a:t>
            </a:r>
            <a:r>
              <a:rPr lang="en-US" sz="2800" dirty="0" err="1" smtClean="0"/>
              <a:t>odgovore</a:t>
            </a:r>
            <a:r>
              <a:rPr lang="en-US" sz="2800" dirty="0" smtClean="0"/>
              <a:t> </a:t>
            </a:r>
            <a:r>
              <a:rPr lang="en-US" sz="2800" dirty="0" err="1" smtClean="0"/>
              <a:t>pojedinca</a:t>
            </a:r>
            <a:endParaRPr lang="en-US" sz="2800" dirty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sz="3000" b="1" i="1" dirty="0" smtClean="0"/>
              <a:t>“Ono </a:t>
            </a:r>
            <a:r>
              <a:rPr lang="en-US" sz="3000" b="1" i="1" dirty="0" err="1" smtClean="0"/>
              <a:t>što</a:t>
            </a:r>
            <a:r>
              <a:rPr lang="en-US" sz="3000" b="1" i="1" dirty="0" smtClean="0"/>
              <a:t> </a:t>
            </a:r>
            <a:r>
              <a:rPr lang="en-US" sz="3000" b="1" i="1" dirty="0" err="1" smtClean="0"/>
              <a:t>misliš</a:t>
            </a:r>
            <a:r>
              <a:rPr lang="en-US" sz="3000" b="1" i="1" dirty="0" smtClean="0"/>
              <a:t> </a:t>
            </a:r>
            <a:r>
              <a:rPr lang="en-US" sz="3000" b="1" i="1" dirty="0" err="1" smtClean="0"/>
              <a:t>utječe</a:t>
            </a:r>
            <a:r>
              <a:rPr lang="en-US" sz="3000" b="1" i="1" dirty="0" smtClean="0"/>
              <a:t> </a:t>
            </a:r>
            <a:r>
              <a:rPr lang="en-US" sz="3000" b="1" i="1" dirty="0" err="1" smtClean="0"/>
              <a:t>na</a:t>
            </a:r>
            <a:r>
              <a:rPr lang="en-US" sz="3000" b="1" i="1" dirty="0" smtClean="0"/>
              <a:t> to </a:t>
            </a:r>
            <a:r>
              <a:rPr lang="en-US" sz="3000" b="1" i="1" dirty="0" err="1" smtClean="0"/>
              <a:t>kako</a:t>
            </a:r>
            <a:r>
              <a:rPr lang="en-US" sz="3000" b="1" i="1" dirty="0" smtClean="0"/>
              <a:t> se </a:t>
            </a:r>
            <a:r>
              <a:rPr lang="en-US" sz="3000" b="1" i="1" dirty="0" err="1" smtClean="0"/>
              <a:t>osjećaš</a:t>
            </a:r>
            <a:r>
              <a:rPr lang="en-US" sz="3000" b="1" i="1" dirty="0" smtClean="0"/>
              <a:t>. </a:t>
            </a:r>
          </a:p>
          <a:p>
            <a:pPr algn="ctr">
              <a:buNone/>
            </a:pPr>
            <a:r>
              <a:rPr lang="en-US" sz="3000" b="1" i="1" dirty="0" err="1" smtClean="0"/>
              <a:t>Ponekad</a:t>
            </a:r>
            <a:r>
              <a:rPr lang="en-US" sz="3000" b="1" i="1" dirty="0" smtClean="0"/>
              <a:t> </a:t>
            </a:r>
            <a:r>
              <a:rPr lang="en-US" sz="3000" b="1" i="1" dirty="0" err="1"/>
              <a:t>tvoje</a:t>
            </a:r>
            <a:r>
              <a:rPr lang="en-US" sz="3000" b="1" i="1" dirty="0"/>
              <a:t> </a:t>
            </a:r>
            <a:r>
              <a:rPr lang="en-US" sz="3000" b="1" i="1" dirty="0" err="1"/>
              <a:t>mišljenje</a:t>
            </a:r>
            <a:r>
              <a:rPr lang="en-US" sz="3000" b="1" i="1" dirty="0"/>
              <a:t> </a:t>
            </a:r>
            <a:r>
              <a:rPr lang="en-US" sz="3000" b="1" i="1" dirty="0" err="1"/>
              <a:t>nije</a:t>
            </a:r>
            <a:r>
              <a:rPr lang="en-US" sz="3000" b="1" i="1" dirty="0"/>
              <a:t> </a:t>
            </a:r>
            <a:r>
              <a:rPr lang="en-US" sz="3000" b="1" i="1" dirty="0" err="1"/>
              <a:t>ispravno</a:t>
            </a:r>
            <a:r>
              <a:rPr lang="en-US" sz="3000" b="1" i="1" dirty="0"/>
              <a:t> </a:t>
            </a:r>
            <a:r>
              <a:rPr lang="en-US" sz="3000" b="1" i="1" dirty="0" err="1"/>
              <a:t>ili</a:t>
            </a:r>
            <a:r>
              <a:rPr lang="en-US" sz="3000" b="1" i="1" dirty="0"/>
              <a:t> je </a:t>
            </a:r>
            <a:r>
              <a:rPr lang="en-US" sz="3000" b="1" i="1" dirty="0" err="1"/>
              <a:t>samo</a:t>
            </a:r>
            <a:r>
              <a:rPr lang="en-US" sz="3000" b="1" i="1" dirty="0"/>
              <a:t> </a:t>
            </a:r>
            <a:r>
              <a:rPr lang="en-US" sz="3000" b="1" i="1" dirty="0" err="1"/>
              <a:t>djelomično</a:t>
            </a:r>
            <a:r>
              <a:rPr lang="en-US" sz="3000" b="1" i="1" dirty="0"/>
              <a:t> </a:t>
            </a:r>
            <a:r>
              <a:rPr lang="en-US" sz="3000" b="1" i="1" dirty="0" err="1" smtClean="0"/>
              <a:t>ispravno</a:t>
            </a:r>
            <a:r>
              <a:rPr lang="en-US" sz="3000" b="1" i="1" dirty="0" smtClean="0"/>
              <a:t>.”</a:t>
            </a:r>
            <a:endParaRPr lang="en-US" sz="3000" b="1" i="1" dirty="0"/>
          </a:p>
          <a:p>
            <a:pPr>
              <a:buNone/>
            </a:pPr>
            <a:endParaRPr lang="en-US" sz="2400" dirty="0"/>
          </a:p>
        </p:txBody>
      </p:sp>
      <p:sp>
        <p:nvSpPr>
          <p:cNvPr id="4" name="Rounded Rectangle 3"/>
          <p:cNvSpPr/>
          <p:nvPr/>
        </p:nvSpPr>
        <p:spPr>
          <a:xfrm>
            <a:off x="1115616" y="3645024"/>
            <a:ext cx="2088232" cy="720080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MISLI </a:t>
            </a:r>
            <a:endParaRPr lang="en-US" sz="2800" dirty="0"/>
          </a:p>
        </p:txBody>
      </p:sp>
      <p:sp>
        <p:nvSpPr>
          <p:cNvPr id="5" name="Rounded Rectangle 4"/>
          <p:cNvSpPr/>
          <p:nvPr/>
        </p:nvSpPr>
        <p:spPr>
          <a:xfrm>
            <a:off x="5652120" y="3645024"/>
            <a:ext cx="2088232" cy="720080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OSJEĆAJI </a:t>
            </a:r>
            <a:endParaRPr lang="en-US" sz="2800" dirty="0"/>
          </a:p>
        </p:txBody>
      </p:sp>
      <p:sp>
        <p:nvSpPr>
          <p:cNvPr id="9" name="Right Arrow 8"/>
          <p:cNvSpPr/>
          <p:nvPr/>
        </p:nvSpPr>
        <p:spPr>
          <a:xfrm>
            <a:off x="3347864" y="3861048"/>
            <a:ext cx="2160240" cy="288032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OBJAŠNJAVANJE AUTOMATSKIH MISLI PACIJENTIMA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1800" dirty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u="sng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sz="2800" u="sng" dirty="0" smtClean="0">
                <a:solidFill>
                  <a:srgbClr val="C00000"/>
                </a:solidFill>
              </a:rPr>
              <a:t>KORACI U TERAPIJI:</a:t>
            </a:r>
          </a:p>
          <a:p>
            <a:pPr marL="514350" indent="-514350">
              <a:buNone/>
            </a:pPr>
            <a:r>
              <a:rPr lang="en-US" sz="2400" dirty="0" smtClean="0"/>
              <a:t>1</a:t>
            </a:r>
            <a:r>
              <a:rPr lang="en-US" sz="2500" dirty="0" smtClean="0"/>
              <a:t>.   </a:t>
            </a:r>
            <a:r>
              <a:rPr lang="en-US" sz="2500" dirty="0" err="1" smtClean="0"/>
              <a:t>identificirati</a:t>
            </a:r>
            <a:r>
              <a:rPr lang="en-US" sz="2500" dirty="0" smtClean="0"/>
              <a:t> </a:t>
            </a:r>
            <a:r>
              <a:rPr lang="en-US" sz="2500" dirty="0" err="1" smtClean="0"/>
              <a:t>automatske</a:t>
            </a:r>
            <a:r>
              <a:rPr lang="en-US" sz="2500" dirty="0" smtClean="0"/>
              <a:t> </a:t>
            </a:r>
            <a:r>
              <a:rPr lang="en-US" sz="2500" dirty="0" err="1" smtClean="0"/>
              <a:t>misli</a:t>
            </a:r>
            <a:endParaRPr lang="en-US" sz="2500" dirty="0" smtClean="0"/>
          </a:p>
          <a:p>
            <a:pPr marL="514350" indent="-514350">
              <a:buNone/>
            </a:pPr>
            <a:r>
              <a:rPr lang="en-US" sz="2500" dirty="0" smtClean="0"/>
              <a:t>		2.   </a:t>
            </a:r>
            <a:r>
              <a:rPr lang="en-US" sz="2500" dirty="0" err="1" smtClean="0"/>
              <a:t>vrednovati</a:t>
            </a:r>
            <a:r>
              <a:rPr lang="en-US" sz="2500" dirty="0" smtClean="0"/>
              <a:t> </a:t>
            </a:r>
            <a:r>
              <a:rPr lang="en-US" sz="2500" dirty="0" err="1" smtClean="0"/>
              <a:t>i</a:t>
            </a:r>
            <a:r>
              <a:rPr lang="en-US" sz="2500" dirty="0" smtClean="0"/>
              <a:t> </a:t>
            </a:r>
            <a:r>
              <a:rPr lang="en-US" sz="2500" dirty="0" err="1" smtClean="0"/>
              <a:t>odgovoriti</a:t>
            </a:r>
            <a:r>
              <a:rPr lang="en-US" sz="2500" dirty="0" smtClean="0"/>
              <a:t> </a:t>
            </a:r>
            <a:r>
              <a:rPr lang="en-US" sz="2500" dirty="0" err="1" smtClean="0"/>
              <a:t>na</a:t>
            </a:r>
            <a:r>
              <a:rPr lang="en-US" sz="2500" dirty="0" smtClean="0"/>
              <a:t> </a:t>
            </a:r>
            <a:r>
              <a:rPr lang="en-US" sz="2500" dirty="0" err="1" smtClean="0"/>
              <a:t>automatske</a:t>
            </a:r>
            <a:r>
              <a:rPr lang="en-US" sz="2500" dirty="0" smtClean="0"/>
              <a:t> </a:t>
            </a:r>
            <a:r>
              <a:rPr lang="en-US" sz="2500" dirty="0" err="1" smtClean="0"/>
              <a:t>misli</a:t>
            </a:r>
            <a:endParaRPr lang="en-US" sz="2500" dirty="0" smtClean="0"/>
          </a:p>
          <a:p>
            <a:pPr marL="914400" lvl="1" indent="-514350">
              <a:buNone/>
            </a:pPr>
            <a:r>
              <a:rPr lang="en-US" sz="2500" dirty="0" smtClean="0"/>
              <a:t>	    	3. </a:t>
            </a:r>
            <a:r>
              <a:rPr lang="en-US" sz="2500" dirty="0" err="1" smtClean="0"/>
              <a:t>rješavati</a:t>
            </a:r>
            <a:r>
              <a:rPr lang="en-US" sz="2500" dirty="0" smtClean="0"/>
              <a:t> problem </a:t>
            </a:r>
            <a:r>
              <a:rPr lang="en-US" sz="2500" dirty="0" err="1" smtClean="0"/>
              <a:t>ako</a:t>
            </a:r>
            <a:r>
              <a:rPr lang="en-US" sz="2500" dirty="0" smtClean="0"/>
              <a:t> je </a:t>
            </a:r>
            <a:r>
              <a:rPr lang="en-US" sz="2500" dirty="0" err="1" smtClean="0"/>
              <a:t>misao</a:t>
            </a:r>
            <a:r>
              <a:rPr lang="en-US" sz="2500" dirty="0" smtClean="0"/>
              <a:t> </a:t>
            </a:r>
            <a:r>
              <a:rPr lang="en-US" sz="2500" dirty="0" err="1" smtClean="0"/>
              <a:t>točna</a:t>
            </a:r>
            <a:endParaRPr lang="en-US" sz="2500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539552" y="1700808"/>
            <a:ext cx="2736304" cy="1368152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MISAO:</a:t>
            </a:r>
          </a:p>
          <a:p>
            <a:pPr algn="ctr"/>
            <a:r>
              <a:rPr lang="en-US" sz="2000" b="1" dirty="0" smtClean="0"/>
              <a:t>“</a:t>
            </a:r>
            <a:r>
              <a:rPr lang="en-US" sz="2000" b="1" dirty="0" err="1" smtClean="0"/>
              <a:t>Nikad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neću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biti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kao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ostali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studenti</a:t>
            </a:r>
            <a:r>
              <a:rPr lang="en-US" sz="2000" b="1" dirty="0" smtClean="0"/>
              <a:t>.”</a:t>
            </a:r>
            <a:endParaRPr lang="en-US" sz="20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5580112" y="1700808"/>
            <a:ext cx="2304256" cy="1368152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OSJEĆAJ:</a:t>
            </a:r>
          </a:p>
          <a:p>
            <a:pPr algn="ctr"/>
            <a:r>
              <a:rPr lang="en-US" sz="2200" b="1" dirty="0" err="1"/>
              <a:t>tuga</a:t>
            </a:r>
            <a:endParaRPr lang="en-US" sz="2200" b="1" dirty="0"/>
          </a:p>
        </p:txBody>
      </p:sp>
      <p:sp>
        <p:nvSpPr>
          <p:cNvPr id="12" name="Right Arrow 11"/>
          <p:cNvSpPr/>
          <p:nvPr/>
        </p:nvSpPr>
        <p:spPr>
          <a:xfrm>
            <a:off x="3419872" y="2276872"/>
            <a:ext cx="2016224" cy="288032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Bent Arrow 7"/>
          <p:cNvSpPr/>
          <p:nvPr/>
        </p:nvSpPr>
        <p:spPr>
          <a:xfrm>
            <a:off x="827584" y="4437112"/>
            <a:ext cx="504056" cy="432048"/>
          </a:xfrm>
          <a:prstGeom prst="ben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  <a:scene3d>
            <a:camera prst="orthographicFront">
              <a:rot lat="0" lon="10799999" rev="107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Bent Arrow 14"/>
          <p:cNvSpPr/>
          <p:nvPr/>
        </p:nvSpPr>
        <p:spPr>
          <a:xfrm>
            <a:off x="1763688" y="4941168"/>
            <a:ext cx="504056" cy="432048"/>
          </a:xfrm>
          <a:prstGeom prst="ben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  <a:scene3d>
            <a:camera prst="orthographicFront">
              <a:rot lat="0" lon="10799999" rev="107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rgbClr val="00B050"/>
                </a:solidFill>
              </a:rPr>
              <a:t>OTKRIVANJE AUTOMATSKIH MISLI</a:t>
            </a:r>
            <a:endParaRPr lang="en-US" sz="3600" b="1" i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520" y="1052736"/>
            <a:ext cx="4244280" cy="5472608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lphaUcParenR"/>
            </a:pPr>
            <a:r>
              <a:rPr lang="en-US" b="1" dirty="0" err="1" smtClean="0">
                <a:solidFill>
                  <a:srgbClr val="C00000"/>
                </a:solidFill>
              </a:rPr>
              <a:t>koje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nastaju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seansi</a:t>
            </a:r>
            <a:r>
              <a:rPr lang="en-US" b="1" dirty="0" smtClean="0">
                <a:solidFill>
                  <a:srgbClr val="C00000"/>
                </a:solidFill>
              </a:rPr>
              <a:t>:</a:t>
            </a:r>
          </a:p>
          <a:p>
            <a:pPr lvl="1">
              <a:buFont typeface="Wingdings" pitchFamily="2" charset="2"/>
              <a:buChar char="Ø"/>
            </a:pPr>
            <a:r>
              <a:rPr lang="en-US" sz="2600" dirty="0" err="1" smtClean="0"/>
              <a:t>misli</a:t>
            </a:r>
            <a:r>
              <a:rPr lang="en-US" sz="2600" dirty="0" smtClean="0"/>
              <a:t> o </a:t>
            </a:r>
            <a:r>
              <a:rPr lang="en-US" sz="2600" dirty="0" err="1" smtClean="0"/>
              <a:t>samom</a:t>
            </a:r>
            <a:r>
              <a:rPr lang="en-US" sz="2600" dirty="0" smtClean="0"/>
              <a:t> </a:t>
            </a:r>
            <a:r>
              <a:rPr lang="en-US" sz="2600" dirty="0" err="1" smtClean="0"/>
              <a:t>pacijentu</a:t>
            </a:r>
            <a:r>
              <a:rPr lang="en-US" sz="2600" dirty="0"/>
              <a:t> </a:t>
            </a:r>
            <a:r>
              <a:rPr lang="en-US" sz="2600" dirty="0" smtClean="0"/>
              <a:t>(“</a:t>
            </a:r>
            <a:r>
              <a:rPr lang="en-US" i="1" dirty="0" err="1" smtClean="0"/>
              <a:t>Tako</a:t>
            </a:r>
            <a:r>
              <a:rPr lang="en-US" i="1" dirty="0" smtClean="0"/>
              <a:t> </a:t>
            </a:r>
            <a:r>
              <a:rPr lang="en-US" i="1" dirty="0" err="1" smtClean="0"/>
              <a:t>sam</a:t>
            </a:r>
            <a:r>
              <a:rPr lang="en-US" i="1" dirty="0" smtClean="0"/>
              <a:t> </a:t>
            </a:r>
            <a:r>
              <a:rPr lang="en-US" i="1" dirty="0" err="1" smtClean="0"/>
              <a:t>neuspješna</a:t>
            </a:r>
            <a:r>
              <a:rPr lang="en-US" i="1" dirty="0" smtClean="0"/>
              <a:t>”)</a:t>
            </a:r>
          </a:p>
          <a:p>
            <a:pPr lvl="1">
              <a:buFont typeface="Wingdings" pitchFamily="2" charset="2"/>
              <a:buChar char="Ø"/>
            </a:pPr>
            <a:endParaRPr lang="en-US" sz="1000" dirty="0" smtClean="0"/>
          </a:p>
          <a:p>
            <a:pPr lvl="1">
              <a:buFont typeface="Wingdings" pitchFamily="2" charset="2"/>
              <a:buChar char="Ø"/>
            </a:pPr>
            <a:r>
              <a:rPr lang="en-US" sz="2600" dirty="0" err="1"/>
              <a:t>misli</a:t>
            </a:r>
            <a:r>
              <a:rPr lang="en-US" sz="2600" dirty="0"/>
              <a:t> o </a:t>
            </a:r>
            <a:r>
              <a:rPr lang="en-US" sz="2600" dirty="0" err="1" smtClean="0"/>
              <a:t>terapeutu</a:t>
            </a:r>
            <a:r>
              <a:rPr lang="en-US" sz="2600" dirty="0"/>
              <a:t> (</a:t>
            </a:r>
            <a:r>
              <a:rPr lang="en-US" dirty="0" smtClean="0"/>
              <a:t>“</a:t>
            </a:r>
            <a:r>
              <a:rPr lang="en-US" i="1" dirty="0" smtClean="0"/>
              <a:t>On me ne </a:t>
            </a:r>
            <a:r>
              <a:rPr lang="en-US" i="1" dirty="0" err="1" smtClean="0"/>
              <a:t>razumije</a:t>
            </a:r>
            <a:r>
              <a:rPr lang="en-US" i="1" dirty="0" smtClean="0"/>
              <a:t>”)</a:t>
            </a:r>
          </a:p>
          <a:p>
            <a:pPr lvl="1">
              <a:buFont typeface="Wingdings" pitchFamily="2" charset="2"/>
              <a:buChar char="Ø"/>
            </a:pPr>
            <a:endParaRPr lang="en-US" sz="1000" dirty="0" smtClean="0"/>
          </a:p>
          <a:p>
            <a:pPr lvl="1">
              <a:buFont typeface="Wingdings" pitchFamily="2" charset="2"/>
              <a:buChar char="Ø"/>
            </a:pPr>
            <a:r>
              <a:rPr lang="en-US" sz="2600" dirty="0"/>
              <a:t>o </a:t>
            </a:r>
            <a:r>
              <a:rPr lang="en-US" sz="2600" dirty="0" err="1"/>
              <a:t>predmetu</a:t>
            </a:r>
            <a:r>
              <a:rPr lang="en-US" sz="2600" dirty="0"/>
              <a:t> </a:t>
            </a:r>
            <a:r>
              <a:rPr lang="en-US" sz="2600" dirty="0" err="1" smtClean="0"/>
              <a:t>razgovora</a:t>
            </a:r>
            <a:r>
              <a:rPr lang="en-US" sz="2600" dirty="0"/>
              <a:t> </a:t>
            </a:r>
            <a:r>
              <a:rPr lang="en-US" sz="2600" dirty="0" smtClean="0"/>
              <a:t>(</a:t>
            </a:r>
            <a:r>
              <a:rPr lang="en-US" dirty="0" smtClean="0"/>
              <a:t>“</a:t>
            </a:r>
            <a:r>
              <a:rPr lang="en-US" i="1" dirty="0" err="1" smtClean="0"/>
              <a:t>Nije</a:t>
            </a:r>
            <a:r>
              <a:rPr lang="en-US" i="1" dirty="0" smtClean="0"/>
              <a:t> </a:t>
            </a:r>
            <a:r>
              <a:rPr lang="en-US" i="1" dirty="0" err="1" smtClean="0"/>
              <a:t>pošteno</a:t>
            </a:r>
            <a:r>
              <a:rPr lang="en-US" i="1" dirty="0" smtClean="0"/>
              <a:t> </a:t>
            </a:r>
            <a:r>
              <a:rPr lang="en-US" i="1" dirty="0" err="1" smtClean="0"/>
              <a:t>da</a:t>
            </a:r>
            <a:r>
              <a:rPr lang="en-US" i="1" dirty="0" smtClean="0"/>
              <a:t> </a:t>
            </a:r>
            <a:r>
              <a:rPr lang="en-US" i="1" dirty="0" err="1" smtClean="0"/>
              <a:t>dobijem</a:t>
            </a:r>
            <a:r>
              <a:rPr lang="en-US" i="1" dirty="0" smtClean="0"/>
              <a:t> </a:t>
            </a:r>
            <a:r>
              <a:rPr lang="en-US" i="1" dirty="0" err="1" smtClean="0"/>
              <a:t>toliko</a:t>
            </a:r>
            <a:r>
              <a:rPr lang="en-US" i="1" dirty="0" smtClean="0"/>
              <a:t> </a:t>
            </a:r>
            <a:r>
              <a:rPr lang="en-US" i="1" dirty="0" err="1" smtClean="0"/>
              <a:t>zadaće</a:t>
            </a:r>
            <a:r>
              <a:rPr lang="en-US" i="1" dirty="0" smtClean="0"/>
              <a:t>”)</a:t>
            </a:r>
          </a:p>
          <a:p>
            <a:pPr lvl="1"/>
            <a:endParaRPr lang="en-US" sz="1400" dirty="0"/>
          </a:p>
          <a:p>
            <a:pPr>
              <a:buFontTx/>
              <a:buChar char="-"/>
            </a:pPr>
            <a:r>
              <a:rPr lang="en-US" sz="2600" dirty="0" err="1" smtClean="0"/>
              <a:t>povezane</a:t>
            </a:r>
            <a:r>
              <a:rPr lang="en-US" sz="2600" dirty="0" smtClean="0"/>
              <a:t> </a:t>
            </a:r>
            <a:r>
              <a:rPr lang="en-US" sz="2600" dirty="0" err="1" smtClean="0"/>
              <a:t>su</a:t>
            </a:r>
            <a:r>
              <a:rPr lang="en-US" sz="2600" dirty="0" smtClean="0"/>
              <a:t> s </a:t>
            </a:r>
            <a:r>
              <a:rPr lang="en-US" sz="2600" dirty="0" err="1" smtClean="0"/>
              <a:t>promjenama</a:t>
            </a:r>
            <a:r>
              <a:rPr lang="en-US" sz="2600" dirty="0" smtClean="0"/>
              <a:t> u </a:t>
            </a:r>
            <a:r>
              <a:rPr lang="en-US" sz="2600" dirty="0" err="1" smtClean="0"/>
              <a:t>emocijama</a:t>
            </a:r>
            <a:r>
              <a:rPr lang="en-US" sz="2600" dirty="0" smtClean="0"/>
              <a:t> </a:t>
            </a:r>
          </a:p>
          <a:p>
            <a:pPr>
              <a:buFontTx/>
              <a:buChar char="-"/>
            </a:pPr>
            <a:r>
              <a:rPr lang="en-US" sz="2600" dirty="0" err="1" smtClean="0"/>
              <a:t>obratiti</a:t>
            </a:r>
            <a:r>
              <a:rPr lang="en-US" sz="2600" dirty="0" smtClean="0"/>
              <a:t> </a:t>
            </a:r>
            <a:r>
              <a:rPr lang="en-US" sz="2600" dirty="0" err="1" smtClean="0"/>
              <a:t>pozornost</a:t>
            </a:r>
            <a:r>
              <a:rPr lang="en-US" sz="2600" dirty="0" smtClean="0"/>
              <a:t> </a:t>
            </a:r>
            <a:r>
              <a:rPr lang="en-US" sz="2600" dirty="0" err="1" smtClean="0"/>
              <a:t>na</a:t>
            </a:r>
            <a:r>
              <a:rPr lang="en-US" sz="2600" dirty="0" smtClean="0"/>
              <a:t> </a:t>
            </a:r>
            <a:r>
              <a:rPr lang="en-US" sz="2600" dirty="0" err="1" smtClean="0"/>
              <a:t>neverbalne</a:t>
            </a:r>
            <a:r>
              <a:rPr lang="en-US" sz="2600" dirty="0" smtClean="0"/>
              <a:t> (</a:t>
            </a:r>
            <a:r>
              <a:rPr lang="en-US" sz="2600" dirty="0" err="1" smtClean="0"/>
              <a:t>izraz</a:t>
            </a:r>
            <a:r>
              <a:rPr lang="en-US" sz="2600" dirty="0" smtClean="0"/>
              <a:t> </a:t>
            </a:r>
            <a:r>
              <a:rPr lang="en-US" sz="2600" dirty="0" err="1" smtClean="0"/>
              <a:t>lica</a:t>
            </a:r>
            <a:r>
              <a:rPr lang="en-US" sz="2600" dirty="0" smtClean="0"/>
              <a:t>, </a:t>
            </a:r>
            <a:r>
              <a:rPr lang="en-US" sz="2600" dirty="0" err="1" smtClean="0"/>
              <a:t>napinjanje</a:t>
            </a:r>
            <a:r>
              <a:rPr lang="en-US" sz="2600" dirty="0" smtClean="0"/>
              <a:t> </a:t>
            </a:r>
            <a:r>
              <a:rPr lang="en-US" sz="2600" dirty="0" err="1" smtClean="0"/>
              <a:t>mišića</a:t>
            </a:r>
            <a:r>
              <a:rPr lang="en-US" sz="2600" dirty="0" smtClean="0"/>
              <a:t>...) </a:t>
            </a:r>
            <a:r>
              <a:rPr lang="en-US" sz="2600" dirty="0" err="1" smtClean="0"/>
              <a:t>i</a:t>
            </a:r>
            <a:r>
              <a:rPr lang="en-US" sz="2600" dirty="0" smtClean="0"/>
              <a:t> </a:t>
            </a:r>
            <a:r>
              <a:rPr lang="en-US" sz="2600" dirty="0" err="1" smtClean="0"/>
              <a:t>verbalne</a:t>
            </a:r>
            <a:r>
              <a:rPr lang="en-US" sz="2600" dirty="0" smtClean="0"/>
              <a:t> </a:t>
            </a:r>
            <a:r>
              <a:rPr lang="en-US" sz="2600" dirty="0" err="1" smtClean="0"/>
              <a:t>znakove</a:t>
            </a:r>
            <a:r>
              <a:rPr lang="en-US" sz="2600" dirty="0" smtClean="0"/>
              <a:t> (ton, </a:t>
            </a:r>
            <a:r>
              <a:rPr lang="en-US" sz="2600" dirty="0" err="1" smtClean="0"/>
              <a:t>visina</a:t>
            </a:r>
            <a:r>
              <a:rPr lang="en-US" sz="2600" dirty="0" smtClean="0"/>
              <a:t> </a:t>
            </a:r>
            <a:r>
              <a:rPr lang="en-US" sz="2600" dirty="0" err="1" smtClean="0"/>
              <a:t>glasa</a:t>
            </a:r>
            <a:r>
              <a:rPr lang="en-US" sz="2600" dirty="0" smtClean="0"/>
              <a:t>...)</a:t>
            </a:r>
            <a:endParaRPr lang="en-US" sz="2600" dirty="0"/>
          </a:p>
          <a:p>
            <a:pPr>
              <a:buFontTx/>
              <a:buChar char="-"/>
            </a:pPr>
            <a:r>
              <a:rPr lang="en-US" sz="2600" dirty="0" err="1" smtClean="0"/>
              <a:t>mogu</a:t>
            </a:r>
            <a:r>
              <a:rPr lang="en-US" sz="2600" dirty="0" smtClean="0"/>
              <a:t> </a:t>
            </a:r>
            <a:r>
              <a:rPr lang="en-US" sz="2600" dirty="0" err="1" smtClean="0"/>
              <a:t>oslabiti</a:t>
            </a:r>
            <a:r>
              <a:rPr lang="en-US" sz="2600" dirty="0" smtClean="0"/>
              <a:t> </a:t>
            </a:r>
            <a:r>
              <a:rPr lang="en-US" sz="2600" dirty="0" err="1" smtClean="0"/>
              <a:t>pacijentovu</a:t>
            </a:r>
            <a:r>
              <a:rPr lang="en-US" sz="2600" dirty="0" smtClean="0"/>
              <a:t> </a:t>
            </a:r>
            <a:r>
              <a:rPr lang="en-US" sz="2600" dirty="0" err="1" smtClean="0"/>
              <a:t>motivaciju</a:t>
            </a:r>
            <a:r>
              <a:rPr lang="en-US" sz="2600" dirty="0" smtClean="0"/>
              <a:t> </a:t>
            </a:r>
            <a:r>
              <a:rPr lang="en-US" sz="2600" dirty="0" err="1" smtClean="0"/>
              <a:t>ili</a:t>
            </a:r>
            <a:r>
              <a:rPr lang="en-US" sz="2600" dirty="0" smtClean="0"/>
              <a:t> </a:t>
            </a:r>
            <a:r>
              <a:rPr lang="en-US" sz="2600" dirty="0" err="1" smtClean="0"/>
              <a:t>osjećaj</a:t>
            </a:r>
            <a:r>
              <a:rPr lang="en-US" sz="2600" dirty="0" smtClean="0"/>
              <a:t> </a:t>
            </a:r>
            <a:r>
              <a:rPr lang="en-US" sz="2600" dirty="0" err="1" smtClean="0"/>
              <a:t>valjanosti</a:t>
            </a:r>
            <a:r>
              <a:rPr lang="en-US" sz="2600" dirty="0" smtClean="0"/>
              <a:t> </a:t>
            </a:r>
            <a:r>
              <a:rPr lang="en-US" sz="2600" dirty="0" err="1" smtClean="0"/>
              <a:t>ili</a:t>
            </a:r>
            <a:r>
              <a:rPr lang="en-US" sz="2600" dirty="0" smtClean="0"/>
              <a:t> </a:t>
            </a:r>
            <a:r>
              <a:rPr lang="en-US" sz="2600" dirty="0" err="1" smtClean="0"/>
              <a:t>vrijednosti</a:t>
            </a:r>
            <a:r>
              <a:rPr lang="en-US" sz="2600" dirty="0" smtClean="0"/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052736"/>
            <a:ext cx="4244280" cy="54006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lphaUcParenR" startAt="2"/>
            </a:pPr>
            <a:r>
              <a:rPr lang="en-US" b="1" dirty="0" smtClean="0">
                <a:solidFill>
                  <a:srgbClr val="C00000"/>
                </a:solidFill>
              </a:rPr>
              <a:t>u </a:t>
            </a:r>
            <a:r>
              <a:rPr lang="en-US" b="1" dirty="0" err="1" smtClean="0">
                <a:solidFill>
                  <a:srgbClr val="C00000"/>
                </a:solidFill>
              </a:rPr>
              <a:t>specifičnim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situacijama</a:t>
            </a:r>
            <a:r>
              <a:rPr lang="en-US" b="1" dirty="0" smtClean="0">
                <a:solidFill>
                  <a:srgbClr val="C00000"/>
                </a:solidFill>
              </a:rPr>
              <a:t>: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</a:p>
          <a:p>
            <a:pPr lvl="1">
              <a:buFont typeface="Wingdings" pitchFamily="2" charset="2"/>
              <a:buChar char="Ø"/>
            </a:pPr>
            <a:r>
              <a:rPr lang="en-US" sz="2600" dirty="0" err="1" smtClean="0"/>
              <a:t>pomoću</a:t>
            </a:r>
            <a:r>
              <a:rPr lang="en-US" sz="2600" dirty="0" smtClean="0"/>
              <a:t> </a:t>
            </a:r>
            <a:r>
              <a:rPr lang="en-US" sz="2600" dirty="0" err="1"/>
              <a:t>imaginacije</a:t>
            </a:r>
            <a:r>
              <a:rPr lang="en-US" sz="2600" dirty="0"/>
              <a:t> (“</a:t>
            </a:r>
            <a:r>
              <a:rPr lang="en-US" sz="2600" dirty="0" err="1"/>
              <a:t>Zamislite</a:t>
            </a:r>
            <a:r>
              <a:rPr lang="en-US" sz="2600" dirty="0"/>
              <a:t> </a:t>
            </a:r>
            <a:r>
              <a:rPr lang="en-US" sz="2600" dirty="0" err="1"/>
              <a:t>da</a:t>
            </a:r>
            <a:r>
              <a:rPr lang="en-US" sz="2600" dirty="0"/>
              <a:t> </a:t>
            </a:r>
            <a:r>
              <a:rPr lang="en-US" sz="2600" dirty="0" err="1"/>
              <a:t>ste</a:t>
            </a:r>
            <a:r>
              <a:rPr lang="en-US" sz="2600" dirty="0"/>
              <a:t> </a:t>
            </a:r>
            <a:r>
              <a:rPr lang="en-US" sz="2600" dirty="0" err="1"/>
              <a:t>sada</a:t>
            </a:r>
            <a:r>
              <a:rPr lang="en-US" sz="2600" dirty="0"/>
              <a:t> </a:t>
            </a:r>
            <a:r>
              <a:rPr lang="en-US" sz="2600" dirty="0" err="1"/>
              <a:t>na</a:t>
            </a:r>
            <a:r>
              <a:rPr lang="en-US" sz="2600" dirty="0"/>
              <a:t>… </a:t>
            </a:r>
            <a:r>
              <a:rPr lang="en-US" sz="2600" dirty="0" err="1"/>
              <a:t>osjećate</a:t>
            </a:r>
            <a:r>
              <a:rPr lang="en-US" sz="2600" dirty="0"/>
              <a:t> se… </a:t>
            </a:r>
            <a:r>
              <a:rPr lang="en-US" sz="2600" dirty="0" err="1"/>
              <a:t>opišite</a:t>
            </a:r>
            <a:r>
              <a:rPr lang="en-US" sz="2600" dirty="0"/>
              <a:t> </a:t>
            </a:r>
            <a:r>
              <a:rPr lang="en-US" sz="2600" dirty="0" err="1"/>
              <a:t>što</a:t>
            </a:r>
            <a:r>
              <a:rPr lang="en-US" sz="2600" dirty="0"/>
              <a:t> </a:t>
            </a:r>
            <a:r>
              <a:rPr lang="en-US" sz="2600" dirty="0" err="1"/>
              <a:t>detaljnije</a:t>
            </a:r>
            <a:r>
              <a:rPr lang="en-US" sz="2600" dirty="0" smtClean="0"/>
              <a:t>…”)</a:t>
            </a:r>
          </a:p>
          <a:p>
            <a:pPr lvl="1">
              <a:buFont typeface="Wingdings" pitchFamily="2" charset="2"/>
              <a:buChar char="Ø"/>
            </a:pPr>
            <a:endParaRPr lang="en-US" sz="700" dirty="0"/>
          </a:p>
          <a:p>
            <a:pPr lvl="1">
              <a:buFont typeface="Wingdings" pitchFamily="2" charset="2"/>
              <a:buChar char="Ø"/>
            </a:pPr>
            <a:r>
              <a:rPr lang="en-US" sz="2600" dirty="0" err="1" smtClean="0"/>
              <a:t>igranjem</a:t>
            </a:r>
            <a:r>
              <a:rPr lang="en-US" sz="2600" dirty="0" smtClean="0"/>
              <a:t> </a:t>
            </a:r>
            <a:r>
              <a:rPr lang="en-US" sz="2600" dirty="0" err="1"/>
              <a:t>uloga</a:t>
            </a:r>
            <a:r>
              <a:rPr lang="en-US" sz="2600" dirty="0"/>
              <a:t> - </a:t>
            </a:r>
            <a:r>
              <a:rPr lang="en-US" sz="2600" dirty="0" err="1"/>
              <a:t>t</a:t>
            </a:r>
            <a:r>
              <a:rPr lang="en-US" sz="2600" dirty="0" err="1" smtClean="0"/>
              <a:t>erapeut</a:t>
            </a:r>
            <a:r>
              <a:rPr lang="en-US" sz="2600" dirty="0" smtClean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pacijent</a:t>
            </a:r>
            <a:r>
              <a:rPr lang="en-US" sz="2600" dirty="0"/>
              <a:t> </a:t>
            </a:r>
            <a:r>
              <a:rPr lang="en-US" sz="2600" dirty="0" err="1" smtClean="0"/>
              <a:t>glume</a:t>
            </a:r>
            <a:endParaRPr lang="en-US" sz="2600" dirty="0" smtClean="0"/>
          </a:p>
          <a:p>
            <a:pPr lvl="1">
              <a:buFont typeface="Wingdings" pitchFamily="2" charset="2"/>
              <a:buChar char="Ø"/>
            </a:pPr>
            <a:endParaRPr lang="en-US" sz="700" dirty="0" smtClean="0"/>
          </a:p>
          <a:p>
            <a:pPr lvl="1">
              <a:buFont typeface="Wingdings" pitchFamily="2" charset="2"/>
              <a:buChar char="Ø"/>
            </a:pPr>
            <a:r>
              <a:rPr lang="en-US" sz="2600" dirty="0" err="1" smtClean="0"/>
              <a:t>pretpostavljanjem</a:t>
            </a:r>
            <a:r>
              <a:rPr lang="en-US" sz="2600" dirty="0" smtClean="0"/>
              <a:t> </a:t>
            </a:r>
            <a:r>
              <a:rPr lang="en-US" sz="2600" dirty="0" err="1"/>
              <a:t>terapeut</a:t>
            </a:r>
            <a:r>
              <a:rPr lang="en-US" sz="2600" dirty="0"/>
              <a:t> </a:t>
            </a:r>
            <a:r>
              <a:rPr lang="en-US" sz="2600" dirty="0" err="1"/>
              <a:t>navodi</a:t>
            </a:r>
            <a:r>
              <a:rPr lang="en-US" sz="2600" dirty="0"/>
              <a:t> </a:t>
            </a:r>
            <a:r>
              <a:rPr lang="en-US" sz="2600" dirty="0" err="1"/>
              <a:t>neke</a:t>
            </a:r>
            <a:r>
              <a:rPr lang="en-US" sz="2600" dirty="0"/>
              <a:t> </a:t>
            </a:r>
            <a:r>
              <a:rPr lang="en-US" sz="2600" dirty="0" err="1" smtClean="0"/>
              <a:t>misli</a:t>
            </a:r>
            <a:endParaRPr lang="en-US" sz="2600" dirty="0" smtClean="0"/>
          </a:p>
          <a:p>
            <a:pPr lvl="1">
              <a:buNone/>
            </a:pPr>
            <a:endParaRPr lang="en-US" sz="2600" dirty="0"/>
          </a:p>
          <a:p>
            <a:pPr>
              <a:buNone/>
            </a:pPr>
            <a:endParaRPr lang="en-US" sz="3000" dirty="0" smtClean="0"/>
          </a:p>
        </p:txBody>
      </p:sp>
      <p:pic>
        <p:nvPicPr>
          <p:cNvPr id="5" name="Picture 4" descr="ne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6056" y="4086052"/>
            <a:ext cx="3727204" cy="27719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277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TEHNIKE ZA OTKRIVANJE </a:t>
            </a:r>
            <a:br>
              <a:rPr lang="en-US" sz="3600" dirty="0" smtClean="0"/>
            </a:br>
            <a:r>
              <a:rPr lang="en-US" sz="3600" dirty="0" smtClean="0"/>
              <a:t>AUTOMATSKIH MISLI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vi-VN" u="sng" dirty="0" smtClean="0"/>
              <a:t>Osnovno pitanje:</a:t>
            </a:r>
            <a:endParaRPr lang="en-US" u="sng" dirty="0" smtClean="0"/>
          </a:p>
          <a:p>
            <a:pPr>
              <a:buNone/>
            </a:pPr>
            <a:endParaRPr lang="vi-VN" sz="1400" u="sng" dirty="0" smtClean="0"/>
          </a:p>
          <a:p>
            <a:pPr>
              <a:buNone/>
            </a:pPr>
            <a:r>
              <a:rPr lang="vi-VN" b="1" i="1" dirty="0" smtClean="0"/>
              <a:t>            </a:t>
            </a:r>
            <a:r>
              <a:rPr lang="vi-VN" b="1" i="1" dirty="0" smtClean="0">
                <a:solidFill>
                  <a:srgbClr val="C00000"/>
                </a:solidFill>
              </a:rPr>
              <a:t>“Što vam je upravo </a:t>
            </a:r>
            <a:r>
              <a:rPr lang="en-US" b="1" i="1" dirty="0" smtClean="0">
                <a:solidFill>
                  <a:srgbClr val="C00000"/>
                </a:solidFill>
              </a:rPr>
              <a:t>s</a:t>
            </a:r>
            <a:r>
              <a:rPr lang="vi-VN" b="1" i="1" dirty="0" smtClean="0">
                <a:solidFill>
                  <a:srgbClr val="C00000"/>
                </a:solidFill>
              </a:rPr>
              <a:t>ada prošlo kroz glavu?”</a:t>
            </a:r>
          </a:p>
          <a:p>
            <a:endParaRPr lang="vi-VN" dirty="0" smtClean="0"/>
          </a:p>
          <a:p>
            <a:r>
              <a:rPr lang="vi-VN" dirty="0" smtClean="0"/>
              <a:t>Za identificiranje automatskih misli:</a:t>
            </a:r>
          </a:p>
          <a:p>
            <a:pPr marL="971550" lvl="1" indent="-514350">
              <a:buFont typeface="+mj-lt"/>
              <a:buAutoNum type="arabicPeriod"/>
            </a:pPr>
            <a:r>
              <a:rPr lang="vi-VN" dirty="0" smtClean="0"/>
              <a:t>Postaviti to pitanje u trenutku kada se za vrijeme seanse primijeti promjena u pacijentovu raspoloženju.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endParaRPr lang="vi-VN" sz="11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vi-VN" dirty="0" smtClean="0"/>
              <a:t>Postaviti to pitanje u trenutku kada dođe do promjena raspoloženja dok pacijent opisuje problemsku situaciju.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endParaRPr lang="vi-VN" sz="11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vi-VN" dirty="0" smtClean="0"/>
              <a:t>Ako je potrebno, tražiti od pacijenta da situaciju</a:t>
            </a:r>
            <a:r>
              <a:rPr lang="en-US" dirty="0" smtClean="0"/>
              <a:t> </a:t>
            </a:r>
            <a:r>
              <a:rPr lang="vi-VN" dirty="0" smtClean="0"/>
              <a:t>opiše sa što više detalja i u sadašnjem vremenu</a:t>
            </a:r>
            <a:r>
              <a:rPr lang="en-US" dirty="0" smtClean="0"/>
              <a:t> </a:t>
            </a:r>
            <a:r>
              <a:rPr lang="vi-VN" dirty="0" smtClean="0"/>
              <a:t>te tada postaviti navedeno pitanje.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endParaRPr lang="en-US" sz="10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vi-VN" dirty="0" smtClean="0"/>
              <a:t>Ako je potrebno, tražiti od pacijenta igranje</a:t>
            </a:r>
            <a:r>
              <a:rPr lang="en-US" dirty="0" smtClean="0"/>
              <a:t> </a:t>
            </a:r>
            <a:r>
              <a:rPr lang="vi-VN" dirty="0" smtClean="0"/>
              <a:t>uloga za konkretnu situaciju i zatim postaviti</a:t>
            </a:r>
            <a:r>
              <a:rPr lang="en-US" dirty="0" smtClean="0"/>
              <a:t> </a:t>
            </a:r>
            <a:r>
              <a:rPr lang="vi-VN" dirty="0" smtClean="0"/>
              <a:t>navedeno pitanje.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277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TEHNIKE ZA OTKRIVANJE </a:t>
            </a:r>
            <a:br>
              <a:rPr lang="en-US" sz="3600" dirty="0" smtClean="0"/>
            </a:br>
            <a:r>
              <a:rPr lang="en-US" sz="3600" dirty="0" smtClean="0"/>
              <a:t>AUTOMATSKIH MISLI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marL="971550" lvl="1" indent="-514350">
              <a:buNone/>
            </a:pPr>
            <a:r>
              <a:rPr lang="en-US" u="sng" dirty="0" smtClean="0"/>
              <a:t>D</a:t>
            </a:r>
            <a:r>
              <a:rPr lang="hr-HR" u="sng" dirty="0" smtClean="0"/>
              <a:t>odatna pitanja za otkrivanje automatskih misli:</a:t>
            </a:r>
            <a:endParaRPr lang="en-US" u="sng" dirty="0" smtClean="0"/>
          </a:p>
          <a:p>
            <a:pPr marL="971550" lvl="1" indent="-514350">
              <a:buFont typeface="+mj-lt"/>
              <a:buAutoNum type="arabicPeriod"/>
            </a:pPr>
            <a:endParaRPr lang="hr-HR" dirty="0" smtClean="0"/>
          </a:p>
          <a:p>
            <a:pPr marL="971550" lvl="1" indent="-514350">
              <a:buFont typeface="+mj-lt"/>
              <a:buAutoNum type="arabicPeriod"/>
            </a:pPr>
            <a:r>
              <a:rPr lang="hr-HR" dirty="0" smtClean="0"/>
              <a:t>Što pretpostavljate da ste mogli misliti?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hr-HR" dirty="0" smtClean="0"/>
              <a:t>Mislite li da ste mogli misliti o _____ ili _____?</a:t>
            </a:r>
            <a:r>
              <a:rPr lang="en-US" dirty="0" smtClean="0"/>
              <a:t> </a:t>
            </a:r>
            <a:r>
              <a:rPr lang="hr-HR" sz="2200" i="1" dirty="0" smtClean="0"/>
              <a:t>(</a:t>
            </a:r>
            <a:r>
              <a:rPr lang="en-US" sz="2200" i="1" dirty="0" smtClean="0"/>
              <a:t>t</a:t>
            </a:r>
            <a:r>
              <a:rPr lang="hr-HR" sz="2200" i="1" dirty="0" smtClean="0"/>
              <a:t>erapeut predlaže nekoliko vjerojatnih mogućnosti)</a:t>
            </a:r>
            <a:endParaRPr lang="en-US" sz="2200" i="1" dirty="0" smtClean="0"/>
          </a:p>
          <a:p>
            <a:pPr marL="971550" lvl="1" indent="-514350">
              <a:buFont typeface="+mj-lt"/>
              <a:buAutoNum type="arabicPeriod"/>
            </a:pPr>
            <a:r>
              <a:rPr lang="hr-HR" dirty="0" smtClean="0"/>
              <a:t>Jeste li zamislili nešto što se moglo dogoditi ili zapamtili nešto što se dogodilo?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dirty="0" smtClean="0"/>
              <a:t>Što vama znači ta situacija? (</a:t>
            </a:r>
            <a:r>
              <a:rPr lang="en-US" dirty="0" err="1" smtClean="0"/>
              <a:t>I</a:t>
            </a:r>
            <a:r>
              <a:rPr lang="hr-HR" dirty="0" smtClean="0"/>
              <a:t>li što o vama kaže?)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dirty="0" smtClean="0"/>
              <a:t>Jeste li pomislili ______?</a:t>
            </a:r>
            <a:r>
              <a:rPr lang="en-US" dirty="0" smtClean="0"/>
              <a:t> </a:t>
            </a:r>
          </a:p>
          <a:p>
            <a:pPr marL="971550" lvl="1" indent="-514350">
              <a:buNone/>
            </a:pPr>
            <a:r>
              <a:rPr lang="en-US" dirty="0" smtClean="0"/>
              <a:t>	</a:t>
            </a:r>
            <a:r>
              <a:rPr lang="hr-HR" sz="2200" i="1" dirty="0" smtClean="0"/>
              <a:t>(</a:t>
            </a:r>
            <a:r>
              <a:rPr lang="en-US" sz="2200" i="1" dirty="0" smtClean="0"/>
              <a:t>t</a:t>
            </a:r>
            <a:r>
              <a:rPr lang="hr-HR" sz="2200" i="1" dirty="0" smtClean="0"/>
              <a:t>erapeut predlaže misao suprotnu onoj koju očekuje)</a:t>
            </a:r>
            <a:endParaRPr lang="en-US" sz="2200" i="1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IDENTIFICIRANJE DODATNIH </a:t>
            </a:r>
            <a:br>
              <a:rPr lang="en-US" dirty="0" smtClean="0"/>
            </a:br>
            <a:r>
              <a:rPr lang="en-US" dirty="0" smtClean="0"/>
              <a:t>AUTOMATSKIH MISLI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568952" cy="5184576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važno</a:t>
            </a:r>
            <a:r>
              <a:rPr lang="en-US" sz="2400" dirty="0" smtClean="0"/>
              <a:t> </a:t>
            </a:r>
            <a:r>
              <a:rPr lang="en-US" sz="2400" dirty="0" err="1" smtClean="0"/>
              <a:t>osvijestiti</a:t>
            </a:r>
            <a:r>
              <a:rPr lang="en-US" sz="2400" dirty="0" smtClean="0"/>
              <a:t> </a:t>
            </a:r>
            <a:r>
              <a:rPr lang="en-US" sz="2400" dirty="0" err="1" smtClean="0"/>
              <a:t>koje</a:t>
            </a:r>
            <a:r>
              <a:rPr lang="en-US" sz="2400" dirty="0" smtClean="0"/>
              <a:t> </a:t>
            </a:r>
            <a:r>
              <a:rPr lang="en-US" sz="2400" dirty="0" err="1" smtClean="0"/>
              <a:t>su</a:t>
            </a:r>
            <a:r>
              <a:rPr lang="en-US" sz="2400" dirty="0" smtClean="0"/>
              <a:t> AM ne </a:t>
            </a:r>
            <a:r>
              <a:rPr lang="en-US" sz="2400" dirty="0" err="1" smtClean="0"/>
              <a:t>samo</a:t>
            </a:r>
            <a:r>
              <a:rPr lang="en-US" sz="2400" dirty="0" smtClean="0"/>
              <a:t> o </a:t>
            </a:r>
            <a:r>
              <a:rPr lang="en-US" sz="2400" dirty="0" err="1" smtClean="0"/>
              <a:t>situaciji</a:t>
            </a:r>
            <a:r>
              <a:rPr lang="en-US" sz="2400" dirty="0" smtClean="0"/>
              <a:t>, </a:t>
            </a:r>
            <a:r>
              <a:rPr lang="en-US" sz="2400" dirty="0" err="1" smtClean="0"/>
              <a:t>nego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o </a:t>
            </a:r>
            <a:r>
              <a:rPr lang="en-US" sz="2400" dirty="0" err="1" smtClean="0"/>
              <a:t>reakcijama</a:t>
            </a:r>
            <a:r>
              <a:rPr lang="en-US" sz="2400" dirty="0" smtClean="0"/>
              <a:t>  </a:t>
            </a:r>
            <a:r>
              <a:rPr lang="en-US" sz="2400" dirty="0" err="1" smtClean="0"/>
              <a:t>pacijenta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situaciju</a:t>
            </a:r>
            <a:endParaRPr lang="en-US" sz="2400" dirty="0" smtClean="0"/>
          </a:p>
          <a:p>
            <a:endParaRPr lang="en-US" sz="1200" dirty="0" smtClean="0"/>
          </a:p>
          <a:p>
            <a:r>
              <a:rPr lang="en-US" sz="2400" dirty="0" err="1" smtClean="0"/>
              <a:t>nastaviti</a:t>
            </a:r>
            <a:r>
              <a:rPr lang="en-US" sz="2400" dirty="0" smtClean="0"/>
              <a:t> s </a:t>
            </a:r>
            <a:r>
              <a:rPr lang="en-US" sz="2400" dirty="0" err="1" smtClean="0"/>
              <a:t>ispitivanjem</a:t>
            </a:r>
            <a:r>
              <a:rPr lang="en-US" sz="2400" dirty="0" smtClean="0"/>
              <a:t> </a:t>
            </a:r>
            <a:r>
              <a:rPr lang="en-US" sz="2400" dirty="0" err="1" smtClean="0"/>
              <a:t>nakon</a:t>
            </a:r>
            <a:r>
              <a:rPr lang="en-US" sz="2400" dirty="0" smtClean="0"/>
              <a:t> </a:t>
            </a:r>
            <a:r>
              <a:rPr lang="en-US" sz="2400" dirty="0" err="1" smtClean="0"/>
              <a:t>početne</a:t>
            </a:r>
            <a:r>
              <a:rPr lang="en-US" sz="2400" dirty="0" smtClean="0"/>
              <a:t> AM </a:t>
            </a:r>
            <a:r>
              <a:rPr lang="en-US" sz="2400" dirty="0" smtClean="0">
                <a:sym typeface="Symbol"/>
              </a:rPr>
              <a:t> </a:t>
            </a:r>
            <a:r>
              <a:rPr lang="hr-HR" sz="2400" dirty="0" smtClean="0"/>
              <a:t>druge važne misl</a:t>
            </a:r>
            <a:r>
              <a:rPr lang="en-US" sz="2400" dirty="0" err="1" smtClean="0"/>
              <a:t>i</a:t>
            </a:r>
            <a:endParaRPr lang="en-US" sz="2400" dirty="0" smtClean="0"/>
          </a:p>
          <a:p>
            <a:endParaRPr lang="en-US" sz="1200" dirty="0" smtClean="0"/>
          </a:p>
          <a:p>
            <a:r>
              <a:rPr lang="en-US" sz="2400" dirty="0" err="1" smtClean="0"/>
              <a:t>sekundarne</a:t>
            </a:r>
            <a:r>
              <a:rPr lang="en-US" sz="2400" dirty="0" smtClean="0"/>
              <a:t> </a:t>
            </a:r>
            <a:r>
              <a:rPr lang="en-US" sz="2400" dirty="0" err="1" smtClean="0"/>
              <a:t>emocionalne</a:t>
            </a:r>
            <a:r>
              <a:rPr lang="en-US" sz="2400" dirty="0" smtClean="0"/>
              <a:t> </a:t>
            </a:r>
            <a:r>
              <a:rPr lang="en-US" sz="2400" dirty="0" err="1" smtClean="0"/>
              <a:t>reakcije</a:t>
            </a:r>
            <a:r>
              <a:rPr lang="en-US" sz="2400" dirty="0" smtClean="0"/>
              <a:t> </a:t>
            </a:r>
            <a:r>
              <a:rPr lang="en-US" sz="2400" dirty="0" err="1" smtClean="0"/>
              <a:t>mogu</a:t>
            </a:r>
            <a:r>
              <a:rPr lang="en-US" sz="2400" dirty="0" smtClean="0"/>
              <a:t> </a:t>
            </a:r>
            <a:r>
              <a:rPr lang="en-US" sz="2400" dirty="0" err="1" smtClean="0"/>
              <a:t>biti</a:t>
            </a:r>
            <a:r>
              <a:rPr lang="en-US" sz="2400" dirty="0" smtClean="0"/>
              <a:t> </a:t>
            </a:r>
            <a:r>
              <a:rPr lang="en-US" sz="2400" dirty="0" err="1" smtClean="0"/>
              <a:t>prilično</a:t>
            </a:r>
            <a:r>
              <a:rPr lang="en-US" sz="2400" dirty="0" smtClean="0"/>
              <a:t> </a:t>
            </a:r>
            <a:r>
              <a:rPr lang="en-US" sz="2400" dirty="0" err="1" smtClean="0"/>
              <a:t>uznemirujuće</a:t>
            </a:r>
            <a:endParaRPr lang="en-US" sz="2400" dirty="0" smtClean="0"/>
          </a:p>
          <a:p>
            <a:endParaRPr lang="en-US" sz="1200" dirty="0" smtClean="0"/>
          </a:p>
          <a:p>
            <a:r>
              <a:rPr lang="en-US" sz="2400" dirty="0" err="1" smtClean="0"/>
              <a:t>koje</a:t>
            </a:r>
            <a:r>
              <a:rPr lang="en-US" sz="2400" dirty="0" smtClean="0"/>
              <a:t> </a:t>
            </a:r>
            <a:r>
              <a:rPr lang="en-US" sz="2400" dirty="0" err="1" smtClean="0"/>
              <a:t>su</a:t>
            </a:r>
            <a:r>
              <a:rPr lang="en-US" sz="2400" dirty="0" smtClean="0"/>
              <a:t> AM bile </a:t>
            </a:r>
            <a:r>
              <a:rPr lang="en-US" sz="2400" dirty="0" err="1" smtClean="0"/>
              <a:t>prisutne</a:t>
            </a:r>
            <a:r>
              <a:rPr lang="en-US" sz="2400" dirty="0" smtClean="0"/>
              <a:t> </a:t>
            </a:r>
            <a:r>
              <a:rPr lang="en-US" sz="2400" dirty="0" err="1" smtClean="0"/>
              <a:t>kada</a:t>
            </a:r>
            <a:r>
              <a:rPr lang="en-US" sz="2400" dirty="0" smtClean="0"/>
              <a:t> je </a:t>
            </a:r>
            <a:r>
              <a:rPr lang="en-US" sz="2400" dirty="0" err="1" smtClean="0"/>
              <a:t>pacijent</a:t>
            </a:r>
            <a:r>
              <a:rPr lang="en-US" sz="2400" dirty="0" smtClean="0"/>
              <a:t> bio </a:t>
            </a:r>
            <a:r>
              <a:rPr lang="en-US" sz="2400" dirty="0" err="1" smtClean="0"/>
              <a:t>najuznemireniji</a:t>
            </a:r>
            <a:r>
              <a:rPr lang="en-US" sz="2400" dirty="0" smtClean="0"/>
              <a:t>:</a:t>
            </a:r>
          </a:p>
          <a:p>
            <a:pPr lvl="2">
              <a:buFontTx/>
              <a:buChar char="-"/>
            </a:pPr>
            <a:r>
              <a:rPr lang="en-US" dirty="0" err="1" smtClean="0">
                <a:solidFill>
                  <a:srgbClr val="FF0000"/>
                </a:solidFill>
              </a:rPr>
              <a:t>anticipirajući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situaciju</a:t>
            </a:r>
            <a:r>
              <a:rPr lang="en-US" dirty="0" smtClean="0"/>
              <a:t>: </a:t>
            </a:r>
            <a:r>
              <a:rPr lang="en-US" i="1" dirty="0" smtClean="0"/>
              <a:t>”</a:t>
            </a:r>
            <a:r>
              <a:rPr lang="en-US" i="1" dirty="0" err="1" smtClean="0"/>
              <a:t>Što</a:t>
            </a:r>
            <a:r>
              <a:rPr lang="en-US" i="1" dirty="0" smtClean="0"/>
              <a:t> </a:t>
            </a:r>
            <a:r>
              <a:rPr lang="en-US" i="1" dirty="0" err="1" smtClean="0"/>
              <a:t>ako</a:t>
            </a:r>
            <a:r>
              <a:rPr lang="en-US" i="1" dirty="0" smtClean="0"/>
              <a:t> </a:t>
            </a:r>
            <a:r>
              <a:rPr lang="en-US" i="1" dirty="0" err="1" smtClean="0"/>
              <a:t>bude</a:t>
            </a:r>
            <a:r>
              <a:rPr lang="en-US" i="1" dirty="0" smtClean="0"/>
              <a:t> </a:t>
            </a:r>
            <a:r>
              <a:rPr lang="en-US" i="1" dirty="0" err="1" smtClean="0"/>
              <a:t>vikao</a:t>
            </a:r>
            <a:r>
              <a:rPr lang="en-US" i="1" dirty="0" smtClean="0"/>
              <a:t> </a:t>
            </a:r>
            <a:r>
              <a:rPr lang="en-US" i="1" dirty="0" err="1" smtClean="0"/>
              <a:t>na</a:t>
            </a:r>
            <a:r>
              <a:rPr lang="en-US" i="1" dirty="0" smtClean="0"/>
              <a:t> </a:t>
            </a:r>
            <a:r>
              <a:rPr lang="en-US" i="1" dirty="0" err="1" smtClean="0"/>
              <a:t>mene</a:t>
            </a:r>
            <a:r>
              <a:rPr lang="en-US" i="1" dirty="0" smtClean="0"/>
              <a:t>?”</a:t>
            </a:r>
          </a:p>
          <a:p>
            <a:pPr lvl="2">
              <a:buFontTx/>
              <a:buChar char="-"/>
            </a:pPr>
            <a:r>
              <a:rPr lang="en-US" dirty="0" err="1" smtClean="0">
                <a:solidFill>
                  <a:srgbClr val="FF0000"/>
                </a:solidFill>
              </a:rPr>
              <a:t>za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vrijeme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situacije</a:t>
            </a:r>
            <a:r>
              <a:rPr lang="en-US" dirty="0" smtClean="0"/>
              <a:t>: </a:t>
            </a:r>
            <a:r>
              <a:rPr lang="en-US" i="1" dirty="0" smtClean="0"/>
              <a:t>“</a:t>
            </a:r>
            <a:r>
              <a:rPr lang="en-US" i="1" dirty="0" err="1" smtClean="0"/>
              <a:t>Svi</a:t>
            </a:r>
            <a:r>
              <a:rPr lang="en-US" i="1" dirty="0" smtClean="0"/>
              <a:t> vide </a:t>
            </a:r>
            <a:r>
              <a:rPr lang="en-US" i="1" dirty="0" err="1" smtClean="0"/>
              <a:t>moju</a:t>
            </a:r>
            <a:r>
              <a:rPr lang="en-US" i="1" dirty="0" smtClean="0"/>
              <a:t> </a:t>
            </a:r>
            <a:r>
              <a:rPr lang="en-US" i="1" dirty="0" err="1" smtClean="0"/>
              <a:t>tremu</a:t>
            </a:r>
            <a:r>
              <a:rPr lang="en-US" i="1" dirty="0" smtClean="0"/>
              <a:t>!”</a:t>
            </a:r>
          </a:p>
          <a:p>
            <a:pPr lvl="2">
              <a:buFontTx/>
              <a:buChar char="-"/>
            </a:pPr>
            <a:r>
              <a:rPr lang="en-US" dirty="0" err="1" smtClean="0">
                <a:solidFill>
                  <a:srgbClr val="FF0000"/>
                </a:solidFill>
              </a:rPr>
              <a:t>poslije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situacije</a:t>
            </a:r>
            <a:r>
              <a:rPr lang="en-US" dirty="0" smtClean="0"/>
              <a:t>: </a:t>
            </a:r>
            <a:r>
              <a:rPr lang="en-US" i="1" dirty="0" smtClean="0"/>
              <a:t>“</a:t>
            </a:r>
            <a:r>
              <a:rPr lang="en-US" i="1" dirty="0" err="1" smtClean="0"/>
              <a:t>Ništa</a:t>
            </a:r>
            <a:r>
              <a:rPr lang="en-US" i="1" dirty="0" smtClean="0"/>
              <a:t> ne </a:t>
            </a:r>
            <a:r>
              <a:rPr lang="en-US" i="1" dirty="0" err="1" smtClean="0"/>
              <a:t>napravim</a:t>
            </a:r>
            <a:r>
              <a:rPr lang="en-US" i="1" dirty="0" smtClean="0"/>
              <a:t> </a:t>
            </a:r>
            <a:r>
              <a:rPr lang="en-US" i="1" dirty="0" err="1" smtClean="0"/>
              <a:t>kako</a:t>
            </a:r>
            <a:r>
              <a:rPr lang="en-US" i="1" dirty="0" smtClean="0"/>
              <a:t> </a:t>
            </a:r>
            <a:r>
              <a:rPr lang="en-US" i="1" dirty="0" err="1" smtClean="0"/>
              <a:t>treba</a:t>
            </a:r>
            <a:r>
              <a:rPr lang="en-US" i="1" dirty="0" smtClean="0"/>
              <a:t>… ”	</a:t>
            </a:r>
          </a:p>
          <a:p>
            <a:endParaRPr lang="en-US" sz="28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1096</Words>
  <Application>Microsoft Office PowerPoint</Application>
  <PresentationFormat>On-screen Show (4:3)</PresentationFormat>
  <Paragraphs>199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IDENTIFIKACIJA  AUTOMATSKIH  MISLI</vt:lpstr>
      <vt:lpstr>Slide 2</vt:lpstr>
      <vt:lpstr>TIPOVI AUTOMATSKIH MISLI</vt:lpstr>
      <vt:lpstr>OBJAŠNJAVANJE AUTOMATSKIH MISLI PACIJENTIMA</vt:lpstr>
      <vt:lpstr>OBJAŠNJAVANJE AUTOMATSKIH MISLI PACIJENTIMA</vt:lpstr>
      <vt:lpstr>OTKRIVANJE AUTOMATSKIH MISLI</vt:lpstr>
      <vt:lpstr>TEHNIKE ZA OTKRIVANJE  AUTOMATSKIH MISLI</vt:lpstr>
      <vt:lpstr>TEHNIKE ZA OTKRIVANJE  AUTOMATSKIH MISLI</vt:lpstr>
      <vt:lpstr>IDENTIFICIRANJE DODATNIH  AUTOMATSKIH MISLI</vt:lpstr>
      <vt:lpstr>IDENTIFICIRANJE PROBLEMATIČNE SITUACIJE</vt:lpstr>
      <vt:lpstr>Razlika između: </vt:lpstr>
      <vt:lpstr>IMENOVANJE AUTOMATSKIH MISLI  UGRAĐENIH U GOVOR</vt:lpstr>
      <vt:lpstr>MIJENJANJE MISLI IZNESENIH U TELEGRAFSKOM OBLIKU ILI U OBLIKU PITANJA</vt:lpstr>
      <vt:lpstr>Slide 14</vt:lpstr>
      <vt:lpstr>PODUČAVANJE PACIJENTA IDENTIFIKACIJI AUTOMATSKIH MISLI</vt:lpstr>
      <vt:lpstr>LITERATURA: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someone</dc:creator>
  <cp:lastModifiedBy>someone</cp:lastModifiedBy>
  <cp:revision>201</cp:revision>
  <dcterms:created xsi:type="dcterms:W3CDTF">2019-01-20T15:11:32Z</dcterms:created>
  <dcterms:modified xsi:type="dcterms:W3CDTF">2019-02-09T08:32:22Z</dcterms:modified>
</cp:coreProperties>
</file>