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0" r:id="rId4"/>
    <p:sldId id="258" r:id="rId5"/>
    <p:sldId id="259" r:id="rId6"/>
    <p:sldId id="269" r:id="rId7"/>
    <p:sldId id="260" r:id="rId8"/>
    <p:sldId id="261" r:id="rId9"/>
    <p:sldId id="262" r:id="rId10"/>
    <p:sldId id="263" r:id="rId11"/>
    <p:sldId id="264" r:id="rId12"/>
    <p:sldId id="272" r:id="rId13"/>
    <p:sldId id="265" r:id="rId14"/>
    <p:sldId id="266" r:id="rId15"/>
    <p:sldId id="267" r:id="rId16"/>
    <p:sldId id="268" r:id="rId17"/>
    <p:sldId id="271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758748146149548"/>
          <c:y val="2.732481993393535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STVARNA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Posao/ intelektualna strana</c:v>
                </c:pt>
                <c:pt idx="1">
                  <c:v>Tjelesne aktivnosti</c:v>
                </c:pt>
                <c:pt idx="2">
                  <c:v>Kućanstvo</c:v>
                </c:pt>
                <c:pt idx="3">
                  <c:v>Kulturne aktivnosti</c:v>
                </c:pt>
                <c:pt idx="4">
                  <c:v>Ostali interesi</c:v>
                </c:pt>
                <c:pt idx="5">
                  <c:v>Zabava</c:v>
                </c:pt>
                <c:pt idx="6">
                  <c:v>Prijatelji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</c:v>
                </c:pt>
                <c:pt idx="1">
                  <c:v>0.5</c:v>
                </c:pt>
                <c:pt idx="2">
                  <c:v>0.5</c:v>
                </c:pt>
                <c:pt idx="3">
                  <c:v>0.5</c:v>
                </c:pt>
                <c:pt idx="4">
                  <c:v>0.5</c:v>
                </c:pt>
                <c:pt idx="5">
                  <c:v>1.5</c:v>
                </c:pt>
                <c:pt idx="6">
                  <c:v>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803710507261646"/>
          <c:y val="0.12014447889628425"/>
          <c:w val="0.34052268001968033"/>
          <c:h val="0.84153844017331403"/>
        </c:manualLayout>
      </c:layout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IDEALNA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Posao/ intelektulana strana</c:v>
                </c:pt>
                <c:pt idx="1">
                  <c:v>Tjelesne aktivnosti</c:v>
                </c:pt>
                <c:pt idx="2">
                  <c:v>Kućanstvo</c:v>
                </c:pt>
                <c:pt idx="3">
                  <c:v>Kulturne aktivnosti</c:v>
                </c:pt>
                <c:pt idx="4">
                  <c:v>Ostali interesi </c:v>
                </c:pt>
                <c:pt idx="5">
                  <c:v>Zabava</c:v>
                </c:pt>
                <c:pt idx="6">
                  <c:v>Prijatelji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0.8</c:v>
                </c:pt>
                <c:pt idx="5">
                  <c:v>1.3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100151772213632"/>
          <c:y val="0.11533190301259788"/>
          <c:w val="0.33926903602047981"/>
          <c:h val="0.88466801748659318"/>
        </c:manualLayout>
      </c:layout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 err="1">
                <a:solidFill>
                  <a:schemeClr val="tx2"/>
                </a:solidFill>
              </a:rPr>
              <a:t>Uzročnost</a:t>
            </a:r>
            <a:endParaRPr lang="en-US" sz="2400" dirty="0">
              <a:solidFill>
                <a:schemeClr val="tx2"/>
              </a:solidFill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Uzročnost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Profesor nije dobro objasnio</c:v>
                </c:pt>
                <c:pt idx="1">
                  <c:v>Test je bio težak</c:v>
                </c:pt>
                <c:pt idx="2">
                  <c:v>Loša sreća</c:v>
                </c:pt>
                <c:pt idx="3">
                  <c:v>Posuđene bilješke s predavanja</c:v>
                </c:pt>
                <c:pt idx="4">
                  <c:v>Neka područja nisu obuhvaćena predavanjima</c:v>
                </c:pt>
                <c:pt idx="5">
                  <c:v>Depresija i anksioznost smanjuju koncentraciju</c:v>
                </c:pt>
                <c:pt idx="6">
                  <c:v>Neadekvatnost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</c:v>
                </c:pt>
                <c:pt idx="1">
                  <c:v>0.7</c:v>
                </c:pt>
                <c:pt idx="2">
                  <c:v>0.7</c:v>
                </c:pt>
                <c:pt idx="3">
                  <c:v>0.8</c:v>
                </c:pt>
                <c:pt idx="4">
                  <c:v>1</c:v>
                </c:pt>
                <c:pt idx="5">
                  <c:v>1</c:v>
                </c:pt>
                <c:pt idx="6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5D75A4-FBE2-40AD-8FB0-F702EED0B31A}" type="datetimeFigureOut">
              <a:rPr lang="hr-HR" smtClean="0"/>
              <a:t>20.2.2019.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7FDBED-159E-4718-A66A-26178A95AAE7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fKOV3vLeR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Ostale BKT tehnike</a:t>
            </a:r>
            <a:endParaRPr lang="hr-HR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464790"/>
          </a:xfrm>
        </p:spPr>
        <p:txBody>
          <a:bodyPr>
            <a:normAutofit fontScale="25000" lnSpcReduction="20000"/>
          </a:bodyPr>
          <a:lstStyle/>
          <a:p>
            <a:endParaRPr lang="hr-HR" sz="1800" dirty="0" smtClean="0"/>
          </a:p>
          <a:p>
            <a:r>
              <a:rPr lang="hr-HR" sz="8000" dirty="0" smtClean="0"/>
              <a:t>Tena Mesić</a:t>
            </a:r>
            <a:endParaRPr lang="hr-HR" sz="8000" dirty="0"/>
          </a:p>
          <a:p>
            <a:endParaRPr lang="hr-HR" sz="1800" dirty="0" smtClean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9723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„PITA” TEHNIKA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Grafički prikaz ideja – prilikom određivanja ciljeva, određivanje odgovornosti za </a:t>
            </a:r>
            <a:r>
              <a:rPr lang="hr-HR" dirty="0" smtClean="0"/>
              <a:t>posljedice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Određivanje </a:t>
            </a:r>
            <a:r>
              <a:rPr lang="hr-HR" dirty="0" smtClean="0"/>
              <a:t>ciljeva  - teškoće u određivanju problema i onoga što želimo promijeniti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Istraživanje </a:t>
            </a:r>
            <a:r>
              <a:rPr lang="hr-HR" dirty="0" smtClean="0"/>
              <a:t>doprinosa različitih čimbenika koji uzrokuju teškoće </a:t>
            </a:r>
            <a:r>
              <a:rPr lang="hr-HR" dirty="0" smtClean="0"/>
              <a:t>- </a:t>
            </a:r>
            <a:r>
              <a:rPr lang="hr-HR" dirty="0" smtClean="0"/>
              <a:t>uvid uzroka trenutnih poteškoća  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- </a:t>
            </a:r>
            <a:r>
              <a:rPr lang="hr-HR" dirty="0" smtClean="0"/>
              <a:t>disfunkcionalna </a:t>
            </a:r>
            <a:r>
              <a:rPr lang="hr-HR" dirty="0" smtClean="0"/>
              <a:t>osobina „Ja sam 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</a:t>
            </a:r>
            <a:r>
              <a:rPr lang="hr-HR" dirty="0" smtClean="0"/>
              <a:t>neadekvatna</a:t>
            </a:r>
            <a:r>
              <a:rPr lang="hr-HR" dirty="0" smtClean="0"/>
              <a:t>” procijenjuje se posljednja kako 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</a:t>
            </a:r>
            <a:r>
              <a:rPr lang="hr-HR" dirty="0" smtClean="0"/>
              <a:t>bi </a:t>
            </a:r>
            <a:r>
              <a:rPr lang="hr-HR" dirty="0" smtClean="0"/>
              <a:t>se razmotrila sva ostala objašnjenja</a:t>
            </a:r>
          </a:p>
        </p:txBody>
      </p:sp>
    </p:spTree>
    <p:extLst>
      <p:ext uri="{BB962C8B-B14F-4D97-AF65-F5344CB8AC3E}">
        <p14:creationId xmlns:p14="http://schemas.microsoft.com/office/powerpoint/2010/main" val="15650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1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82027184"/>
              </p:ext>
            </p:extLst>
          </p:nvPr>
        </p:nvGraphicFramePr>
        <p:xfrm>
          <a:off x="107504" y="1268760"/>
          <a:ext cx="432048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3593894"/>
              </p:ext>
            </p:extLst>
          </p:nvPr>
        </p:nvGraphicFramePr>
        <p:xfrm>
          <a:off x="4572000" y="1340768"/>
          <a:ext cx="424847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43808" y="476672"/>
            <a:ext cx="295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solidFill>
                  <a:schemeClr val="tx2"/>
                </a:solidFill>
              </a:rPr>
              <a:t>Određivanje ciljeva</a:t>
            </a:r>
            <a:endParaRPr lang="hr-HR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28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2761307"/>
              </p:ext>
            </p:extLst>
          </p:nvPr>
        </p:nvGraphicFramePr>
        <p:xfrm>
          <a:off x="467544" y="620688"/>
          <a:ext cx="8229600" cy="5535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6620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FUNKCIONALNE USPOREDBE ZABILJEŠKI O SEBI I POZITIVNIH IZJAVA O SEBI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Pacijenti s psihijatrijskim poremećajima – negativna sklonost u procesiranju informacija</a:t>
            </a:r>
          </a:p>
          <a:p>
            <a:r>
              <a:rPr lang="hr-HR" dirty="0" smtClean="0"/>
              <a:t>Posebno kod evaluacije sebe</a:t>
            </a:r>
          </a:p>
          <a:p>
            <a:r>
              <a:rPr lang="hr-HR" dirty="0" smtClean="0"/>
              <a:t>Zamjećuju negativno, ignoriraju ili zaboravljaju pozitivno</a:t>
            </a:r>
            <a:endParaRPr lang="hr-HR" dirty="0"/>
          </a:p>
          <a:p>
            <a:r>
              <a:rPr lang="hr-HR" dirty="0" smtClean="0"/>
              <a:t>Usporedba sa prijašnjim stanjem ili drugima koji nemaju psihijatrijskih problema</a:t>
            </a:r>
          </a:p>
          <a:p>
            <a:r>
              <a:rPr lang="hr-HR" dirty="0" smtClean="0"/>
              <a:t>Održava i pogoršava teškoće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791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Mijenjanje samousporedbe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Terapeut pomaže pacijentima kako bi uvidili da su selektivna negativna pažnja i usporedbe disfunkcionalne</a:t>
            </a:r>
          </a:p>
          <a:p>
            <a:r>
              <a:rPr lang="hr-HR" dirty="0" smtClean="0"/>
              <a:t>Podučavanje u stvaranju funkcionalnijih usporedbi i održavanju pozitivnih izjava o sebi</a:t>
            </a:r>
          </a:p>
          <a:p>
            <a:r>
              <a:rPr lang="hr-HR" dirty="0" smtClean="0"/>
              <a:t>Moguće AM u kojima uspoređuju sebe s onim što bi trebali biti ili s onim što su bili prije bolesti – usmjeravanje pažnje na napredak u odnosu na najgore razdoblje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367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Pozitivne izjave o sebi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Dnevne liste pozitivnih stvari koje pacijent radi ili pojedinosti koje zaslužuju pohvalu</a:t>
            </a:r>
          </a:p>
          <a:p>
            <a:r>
              <a:rPr lang="hr-HR" dirty="0" smtClean="0"/>
              <a:t>Popunjavanje poz.izjava o sebi u ranoj fazi terapije – pomoć u pripremi za kasnije otkrivanje poz. podataka za obrazac bazičnog vjerovanja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75268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4824"/>
            <a:ext cx="7325597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828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2708920"/>
            <a:ext cx="8229600" cy="3425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800" dirty="0" smtClean="0"/>
              <a:t>HVALA NA PAŽNJI!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947790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DONOŠENJE ODLUKE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Izlistavanje prednosti i nedostataka svakog izbora</a:t>
            </a:r>
          </a:p>
          <a:p>
            <a:r>
              <a:rPr lang="hr-HR" dirty="0" smtClean="0"/>
              <a:t>Razvijanje sustava vrednovanja svake tvrdnje </a:t>
            </a:r>
          </a:p>
          <a:p>
            <a:pPr lvl="1"/>
            <a:r>
              <a:rPr lang="hr-HR" dirty="0" smtClean="0"/>
              <a:t>po važnosti od 0 do 10 	</a:t>
            </a:r>
          </a:p>
          <a:p>
            <a:pPr lvl="1"/>
            <a:r>
              <a:rPr lang="hr-HR" dirty="0" smtClean="0"/>
              <a:t>zaokružiti najvažnije</a:t>
            </a:r>
          </a:p>
          <a:p>
            <a:r>
              <a:rPr lang="hr-HR" dirty="0" smtClean="0"/>
              <a:t>Donošenje zaključka o najboljoj opciji</a:t>
            </a:r>
          </a:p>
          <a:p>
            <a:r>
              <a:rPr lang="hr-HR" dirty="0" smtClean="0"/>
              <a:t>Na kraju - pokušati povećati vjerojatnost ponovnog korištenja tehnike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8559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04777746"/>
              </p:ext>
            </p:extLst>
          </p:nvPr>
        </p:nvGraphicFramePr>
        <p:xfrm>
          <a:off x="539552" y="1916832"/>
          <a:ext cx="8229600" cy="3073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39128">
                <a:tc>
                  <a:txBody>
                    <a:bodyPr/>
                    <a:lstStyle/>
                    <a:p>
                      <a:r>
                        <a:rPr lang="hr-HR" dirty="0" smtClean="0"/>
                        <a:t>Prednosti posla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Nedostaci posla</a:t>
                      </a:r>
                      <a:endParaRPr lang="hr-HR" dirty="0"/>
                    </a:p>
                  </a:txBody>
                  <a:tcPr/>
                </a:tc>
              </a:tr>
              <a:tr h="439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dirty="0" smtClean="0"/>
                        <a:t>1. Zarada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1. Teško je pronaći posao</a:t>
                      </a:r>
                      <a:endParaRPr lang="hr-HR" dirty="0"/>
                    </a:p>
                  </a:txBody>
                  <a:tcPr/>
                </a:tc>
              </a:tr>
              <a:tr h="439128">
                <a:tc>
                  <a:txBody>
                    <a:bodyPr/>
                    <a:lstStyle/>
                    <a:p>
                      <a:r>
                        <a:rPr lang="hr-HR" dirty="0" smtClean="0"/>
                        <a:t>2. Učenje novih vještina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2. Manje slobodnog vremena</a:t>
                      </a:r>
                      <a:endParaRPr lang="hr-HR" dirty="0"/>
                    </a:p>
                  </a:txBody>
                  <a:tcPr/>
                </a:tc>
              </a:tr>
              <a:tr h="439128">
                <a:tc>
                  <a:txBody>
                    <a:bodyPr/>
                    <a:lstStyle/>
                    <a:p>
                      <a:r>
                        <a:rPr lang="hr-HR" dirty="0" smtClean="0"/>
                        <a:t>3. Odmor od onoga što sam radila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3. Možda mi se ne svidi</a:t>
                      </a:r>
                      <a:endParaRPr lang="hr-HR" dirty="0"/>
                    </a:p>
                  </a:txBody>
                  <a:tcPr/>
                </a:tc>
              </a:tr>
              <a:tr h="439128">
                <a:tc>
                  <a:txBody>
                    <a:bodyPr/>
                    <a:lstStyle/>
                    <a:p>
                      <a:r>
                        <a:rPr lang="hr-HR" dirty="0" smtClean="0"/>
                        <a:t>4. Sretanje</a:t>
                      </a:r>
                      <a:r>
                        <a:rPr lang="hr-HR" baseline="0" dirty="0" smtClean="0"/>
                        <a:t> različitih ljudi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9128">
                <a:tc>
                  <a:txBody>
                    <a:bodyPr/>
                    <a:lstStyle/>
                    <a:p>
                      <a:r>
                        <a:rPr lang="hr-HR" dirty="0" smtClean="0"/>
                        <a:t>5. Osjećaj veće produktivnosti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9128">
                <a:tc>
                  <a:txBody>
                    <a:bodyPr/>
                    <a:lstStyle/>
                    <a:p>
                      <a:r>
                        <a:rPr lang="hr-HR" dirty="0" smtClean="0"/>
                        <a:t>6. Dobro za ponovni početak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94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KARTICE ZA SUOČAVANJE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Veličine 3 x 5 cm – drži ih se u blizini i čita po dogovoru i potrebi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Tri oblika:</a:t>
            </a:r>
          </a:p>
          <a:p>
            <a:pPr marL="788670" lvl="1" indent="-514350">
              <a:buAutoNum type="arabicPeriod"/>
            </a:pPr>
            <a:r>
              <a:rPr lang="hr-HR" sz="2500" dirty="0" smtClean="0"/>
              <a:t>Automatska misao – adaptivni odgovor</a:t>
            </a:r>
          </a:p>
          <a:p>
            <a:pPr marL="788670" lvl="1" indent="-514350">
              <a:buAutoNum type="arabicPeriod"/>
            </a:pPr>
            <a:r>
              <a:rPr lang="hr-HR" sz="2500" dirty="0" smtClean="0"/>
              <a:t>Strategije suočavanja</a:t>
            </a:r>
          </a:p>
          <a:p>
            <a:pPr marL="788670" lvl="1" indent="-514350">
              <a:buAutoNum type="arabicPeriod"/>
            </a:pPr>
            <a:r>
              <a:rPr lang="hr-HR" sz="2500" dirty="0" smtClean="0"/>
              <a:t>Upute za aktiviranje pacijenta</a:t>
            </a:r>
          </a:p>
          <a:p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7254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1. Automatska misao – adaptivni odgovor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hr-HR" dirty="0" smtClean="0"/>
              <a:t>Nemogućnost vrednovanja uznemirujuće misli a distrakcija i refokusiranje nije poželjno</a:t>
            </a:r>
          </a:p>
          <a:p>
            <a:endParaRPr lang="hr-HR" dirty="0" smtClean="0"/>
          </a:p>
          <a:p>
            <a:r>
              <a:rPr lang="hr-HR" dirty="0" smtClean="0"/>
              <a:t>Redovito čitati karticu kako bi se povećala vjerojatnost integriranja u mišljenje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3462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60847"/>
            <a:ext cx="4104456" cy="299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060848"/>
            <a:ext cx="4164013" cy="299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32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Strategije suočavanja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Nabraja tehnike koje će pacijent pokušati izvesti kada se nađe u teškoj situaciji</a:t>
            </a:r>
          </a:p>
          <a:p>
            <a:r>
              <a:rPr lang="hr-HR" dirty="0" smtClean="0"/>
              <a:t>Terapeut traži od pacijenta mišljenje što bi mogao, a zatim daje svoje prijedloge</a:t>
            </a:r>
          </a:p>
          <a:p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2374032" y="3861048"/>
            <a:ext cx="4248472" cy="2411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Strategije kada sam anksiozna</a:t>
            </a:r>
          </a:p>
          <a:p>
            <a:pPr algn="ctr"/>
            <a:endParaRPr lang="hr-HR" b="1" dirty="0" smtClean="0"/>
          </a:p>
          <a:p>
            <a:pPr marL="342900" indent="-342900" algn="ctr">
              <a:buAutoNum type="arabicPeriod"/>
            </a:pPr>
            <a:r>
              <a:rPr lang="hr-HR" dirty="0" smtClean="0"/>
              <a:t>Raditi vježbe disanja</a:t>
            </a:r>
          </a:p>
          <a:p>
            <a:pPr marL="342900" indent="-342900" algn="ctr">
              <a:buAutoNum type="arabicPeriod"/>
            </a:pPr>
            <a:r>
              <a:rPr lang="hr-HR" dirty="0" smtClean="0"/>
              <a:t>Čitati karticu za suočavanje</a:t>
            </a:r>
          </a:p>
          <a:p>
            <a:pPr marL="342900" indent="-342900" algn="ctr">
              <a:buAutoNum type="arabicPeriod"/>
            </a:pPr>
            <a:r>
              <a:rPr lang="hr-HR" dirty="0" smtClean="0"/>
              <a:t>Nazvati prijatelja</a:t>
            </a:r>
          </a:p>
          <a:p>
            <a:pPr marL="342900" indent="-342900" algn="ctr">
              <a:buAutoNum type="arabicPeriod"/>
            </a:pPr>
            <a:r>
              <a:rPr lang="hr-HR" dirty="0" smtClean="0"/>
              <a:t>Otići u šetnju ili na trčanje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86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3. Upute za aktiviranje pacijenta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 slučaju nemotiviranosti pacijenta</a:t>
            </a:r>
          </a:p>
          <a:p>
            <a:r>
              <a:rPr lang="hr-HR" dirty="0" smtClean="0"/>
              <a:t>Sastavlja se u suradnji s pacijentom – pomaže u aktivaciji</a:t>
            </a: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1331640" y="2636912"/>
            <a:ext cx="6192688" cy="3528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Kada želim od profesora tražiti pomoć</a:t>
            </a:r>
          </a:p>
          <a:p>
            <a:pPr algn="ctr"/>
            <a:endParaRPr lang="hr-HR" b="1" dirty="0" smtClean="0"/>
          </a:p>
          <a:p>
            <a:pPr marL="342900" indent="-342900">
              <a:buAutoNum type="arabicPeriod"/>
            </a:pPr>
            <a:r>
              <a:rPr lang="hr-HR" dirty="0" smtClean="0"/>
              <a:t>Podsjetiti se da to nije ništa strašno. Najgore što se može dogoditi je da bude grub.</a:t>
            </a:r>
          </a:p>
          <a:p>
            <a:pPr marL="342900" indent="-342900">
              <a:buAutoNum type="arabicPeriod"/>
            </a:pPr>
            <a:r>
              <a:rPr lang="hr-HR" dirty="0" smtClean="0"/>
              <a:t>Zapamtiti kako je ovo bio eksperiment. Čak i ako ovaj puta ne uspije, to je za mene dodatna vježba</a:t>
            </a:r>
          </a:p>
          <a:p>
            <a:pPr marL="342900" indent="-342900">
              <a:buAutoNum type="arabicPeriod"/>
            </a:pPr>
            <a:r>
              <a:rPr lang="hr-HR" dirty="0" smtClean="0"/>
              <a:t>Ako je grub, to vjerojatno sa mnom nema veze. Mogao ga je netko drugi naljutiti.</a:t>
            </a:r>
          </a:p>
          <a:p>
            <a:pPr marL="342900" indent="-342900">
              <a:buAutoNum type="arabicPeriod"/>
            </a:pPr>
            <a:r>
              <a:rPr lang="hr-HR" dirty="0" smtClean="0"/>
              <a:t>Što ako mi i ne želi pomoći? To je njogov neuspijeh kao profesora, a ne moj kao studenta. To znači da svoj posao ne radi kako treba.</a:t>
            </a:r>
          </a:p>
          <a:p>
            <a:pPr marL="342900" indent="-342900">
              <a:buAutoNum type="arabicPeriod"/>
            </a:pPr>
            <a:r>
              <a:rPr lang="hr-HR" dirty="0"/>
              <a:t> </a:t>
            </a:r>
            <a:r>
              <a:rPr lang="hr-HR" dirty="0" smtClean="0"/>
              <a:t>Trebam otići pokucati na njegova vrata. Zapamti, u najgorem slučaju, to je dobra vježba.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99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IGRANJE ULOGA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Višestruka primjena – identifikacija AM, razvijanje racionalnog odgovora, mijenjanje posredujućih i bazičnih vjerovanja, uvježbavanje soc. </a:t>
            </a:r>
            <a:r>
              <a:rPr lang="hr-HR" dirty="0"/>
              <a:t>v</a:t>
            </a:r>
            <a:r>
              <a:rPr lang="hr-HR" dirty="0" smtClean="0"/>
              <a:t>ještina</a:t>
            </a:r>
          </a:p>
          <a:p>
            <a:r>
              <a:rPr lang="hr-HR" dirty="0" smtClean="0"/>
              <a:t>Prije podučavanja soc. </a:t>
            </a:r>
            <a:r>
              <a:rPr lang="hr-HR" dirty="0"/>
              <a:t>v</a:t>
            </a:r>
            <a:r>
              <a:rPr lang="hr-HR" dirty="0" smtClean="0"/>
              <a:t>ještina – procjena razine posjedujućih vještina</a:t>
            </a:r>
          </a:p>
          <a:p>
            <a:r>
              <a:rPr lang="hr-HR" dirty="0" smtClean="0"/>
              <a:t>Način procijene vještina – izricanje pozitivne posljedice: „Da ste sa sigurnošću znali kako će asistent s vama rado razgovarati, što biste rekli?”</a:t>
            </a:r>
          </a:p>
          <a:p>
            <a:r>
              <a:rPr lang="hr-HR" dirty="0" smtClean="0"/>
              <a:t>Dokaz da se radi o disfunkcionalnom vjerovanju a ne deficitu vještina – korištenje tih vještina u drugom kontekstu</a:t>
            </a:r>
          </a:p>
          <a:p>
            <a:r>
              <a:rPr lang="hr-HR" dirty="0">
                <a:hlinkClick r:id="rId2"/>
              </a:rPr>
              <a:t>https://www.youtube.com/watch?v=DfKOV3vLeR0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673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181</TotalTime>
  <Words>612</Words>
  <Application>Microsoft Office PowerPoint</Application>
  <PresentationFormat>On-screen Show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Origin</vt:lpstr>
      <vt:lpstr>Ostale BKT tehnike</vt:lpstr>
      <vt:lpstr>DONOŠENJE ODLUKE</vt:lpstr>
      <vt:lpstr>PowerPoint Presentation</vt:lpstr>
      <vt:lpstr>KARTICE ZA SUOČAVANJE</vt:lpstr>
      <vt:lpstr>1. Automatska misao – adaptivni odgovor</vt:lpstr>
      <vt:lpstr>PowerPoint Presentation</vt:lpstr>
      <vt:lpstr>2. Strategije suočavanja</vt:lpstr>
      <vt:lpstr>3. Upute za aktiviranje pacijenta</vt:lpstr>
      <vt:lpstr>IGRANJE ULOGA</vt:lpstr>
      <vt:lpstr>„PITA” TEHNIKA</vt:lpstr>
      <vt:lpstr>PowerPoint Presentation</vt:lpstr>
      <vt:lpstr>PowerPoint Presentation</vt:lpstr>
      <vt:lpstr>FUNKCIONALNE USPOREDBE ZABILJEŠKI O SEBI I POZITIVNIH IZJAVA O SEBI</vt:lpstr>
      <vt:lpstr>Mijenjanje samousporedbe</vt:lpstr>
      <vt:lpstr>Pozitivne izjave o sebi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Ostale BKT tehnike</dc:title>
  <dc:creator>MES</dc:creator>
  <cp:lastModifiedBy>MES</cp:lastModifiedBy>
  <cp:revision>25</cp:revision>
  <dcterms:created xsi:type="dcterms:W3CDTF">2019-02-05T20:57:37Z</dcterms:created>
  <dcterms:modified xsi:type="dcterms:W3CDTF">2019-02-20T08:47:49Z</dcterms:modified>
</cp:coreProperties>
</file>