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9" r:id="rId3"/>
    <p:sldId id="275" r:id="rId4"/>
    <p:sldId id="284" r:id="rId5"/>
    <p:sldId id="285" r:id="rId6"/>
    <p:sldId id="286" r:id="rId7"/>
    <p:sldId id="287" r:id="rId8"/>
    <p:sldId id="293" r:id="rId9"/>
    <p:sldId id="289" r:id="rId10"/>
    <p:sldId id="290" r:id="rId11"/>
    <p:sldId id="291" r:id="rId12"/>
    <p:sldId id="292" r:id="rId13"/>
    <p:sldId id="283" r:id="rId14"/>
    <p:sldId id="280" r:id="rId15"/>
    <p:sldId id="282" r:id="rId16"/>
    <p:sldId id="274" r:id="rId17"/>
    <p:sldId id="278" r:id="rId18"/>
    <p:sldId id="276" r:id="rId19"/>
    <p:sldId id="288" r:id="rId20"/>
    <p:sldId id="264" r:id="rId21"/>
    <p:sldId id="279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4279" autoAdjust="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1/28/2019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72" y="1196752"/>
            <a:ext cx="11593288" cy="3024336"/>
          </a:xfrm>
        </p:spPr>
        <p:txBody>
          <a:bodyPr/>
          <a:lstStyle/>
          <a:p>
            <a:pPr algn="ctr"/>
            <a:r>
              <a:rPr lang="hr-HR" sz="6000" noProof="0" dirty="0"/>
              <a:t>PROBLEM-SOLVING TEHNIKE (PST)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8758" y="4926414"/>
            <a:ext cx="8229600" cy="720080"/>
          </a:xfrm>
        </p:spPr>
        <p:txBody>
          <a:bodyPr/>
          <a:lstStyle/>
          <a:p>
            <a:pPr algn="r"/>
            <a:r>
              <a:rPr lang="hr-HR" noProof="0" dirty="0">
                <a:solidFill>
                  <a:schemeClr val="tx1">
                    <a:lumMod val="50000"/>
                  </a:schemeClr>
                </a:solidFill>
              </a:rPr>
              <a:t>Vedrana </a:t>
            </a:r>
            <a:r>
              <a:rPr lang="hr-HR" noProof="0" dirty="0" err="1">
                <a:solidFill>
                  <a:schemeClr val="tx1">
                    <a:lumMod val="50000"/>
                  </a:schemeClr>
                </a:solidFill>
              </a:rPr>
              <a:t>Palavra</a:t>
            </a:r>
            <a:endParaRPr lang="hr-HR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BB505-C350-457F-943F-1088C1EC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548680"/>
            <a:ext cx="11233248" cy="5616624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(3) PS SUOČAVANJE </a:t>
            </a:r>
            <a:r>
              <a:rPr lang="hr-HR" noProof="0" dirty="0"/>
              <a:t>(najvažniji koncept modela) – proces koji integrira sve kognitivne procjene i strategije suočavanja unutar socijalnog PS okvira. </a:t>
            </a:r>
          </a:p>
          <a:p>
            <a:r>
              <a:rPr lang="hr-HR" noProof="0" dirty="0"/>
              <a:t>Osoba koja uspješno primjenjuje PS suočavanje: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Percipira stresni događaj kao izazov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Vjeruje da je sposobna uspješno riješiti problem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Definira problem i postavlja realni cilj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Osmišljava više mogućih rješenja ili načina suočavanja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Odabire najbolje rješenje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Učinkovito implementira rješenje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Pozorno motri i evaluira ishod</a:t>
            </a:r>
          </a:p>
          <a:p>
            <a:r>
              <a:rPr lang="hr-HR" noProof="0" dirty="0"/>
              <a:t>PS orijentiran na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problem </a:t>
            </a:r>
            <a:r>
              <a:rPr lang="hr-HR" noProof="0" dirty="0"/>
              <a:t>(mijenjanje situacije - situacija promjenjiva) i/ili na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emocije</a:t>
            </a:r>
            <a:r>
              <a:rPr lang="hr-HR" noProof="0" dirty="0"/>
              <a:t> (smanjenje intenziteta ili modifikacija emocija – situacija nepromjenjiva).</a:t>
            </a:r>
          </a:p>
          <a:p>
            <a:r>
              <a:rPr lang="hr-HR" noProof="0" dirty="0"/>
              <a:t>Konačni ishod PS je povećati dobrobit i adaptivne načine suočavanja i reducirati negativni utjecaj stresa na dobrobit i prilagodbu. </a:t>
            </a:r>
          </a:p>
        </p:txBody>
      </p:sp>
    </p:spTree>
    <p:extLst>
      <p:ext uri="{BB962C8B-B14F-4D97-AF65-F5344CB8AC3E}">
        <p14:creationId xmlns:p14="http://schemas.microsoft.com/office/powerpoint/2010/main" val="20019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8FC6-DA58-49BE-A302-F367F2CC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188640"/>
            <a:ext cx="11521280" cy="864096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Prikaz modela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421D-EA11-4DEE-B3F0-B2329C26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268760"/>
            <a:ext cx="10717834" cy="5112568"/>
          </a:xfrm>
        </p:spPr>
        <p:txBody>
          <a:bodyPr>
            <a:normAutofit lnSpcReduction="10000"/>
          </a:bodyPr>
          <a:lstStyle/>
          <a:p>
            <a:r>
              <a:rPr lang="hr-HR" noProof="0" dirty="0"/>
              <a:t>Veliki </a:t>
            </a:r>
            <a:r>
              <a:rPr lang="hr-HR" dirty="0"/>
              <a:t>negativni</a:t>
            </a:r>
            <a:r>
              <a:rPr lang="hr-HR" noProof="0" dirty="0"/>
              <a:t> događaji i svakodnevni problemi utječu jedni na druge, imaju direktan negativni efekt na dobrobit i indirektni negativni efekt na PS.</a:t>
            </a:r>
          </a:p>
          <a:p>
            <a:r>
              <a:rPr lang="hr-HR" noProof="0" dirty="0"/>
              <a:t>PS ima ulogu medijatora i moderatora u odnosu između stresnih životnih događaja i dobrobiti.</a:t>
            </a:r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1. hipoteza – ABC model</a:t>
            </a:r>
            <a:r>
              <a:rPr lang="hr-HR" noProof="0" dirty="0"/>
              <a:t>: stresni životni događaji dovode do: </a:t>
            </a:r>
          </a:p>
          <a:p>
            <a:pPr marL="279082" lvl="1" indent="0">
              <a:buNone/>
            </a:pPr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hr-HR" noProof="0" dirty="0"/>
              <a:t> –prilika za PS suočavanje</a:t>
            </a:r>
          </a:p>
          <a:p>
            <a:pPr marL="279082" lvl="1" indent="0">
              <a:buNone/>
            </a:pPr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hr-HR" noProof="0" dirty="0"/>
              <a:t> – koje imaju osobne i socijalne posljedice </a:t>
            </a:r>
          </a:p>
          <a:p>
            <a:pPr marL="279082" lvl="1" indent="0">
              <a:buNone/>
            </a:pPr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hr-HR" noProof="0" dirty="0"/>
              <a:t> – koje utječu na dobrobit </a:t>
            </a:r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2. medijacijska hipoteza </a:t>
            </a:r>
            <a:r>
              <a:rPr lang="hr-HR" noProof="0" dirty="0"/>
              <a:t>- pretpostavka je da PS predstavlja medijacijsku varijablu u uzročno posljedičnoj vezi: </a:t>
            </a:r>
          </a:p>
          <a:p>
            <a:pPr marL="0" indent="0">
              <a:buNone/>
            </a:pPr>
            <a:r>
              <a:rPr lang="hr-HR" noProof="0" dirty="0"/>
              <a:t>stresni životni događaji                          sposobnost rješavanja problema                        dobrobit</a:t>
            </a:r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Moderatorska hipoteza</a:t>
            </a:r>
            <a:r>
              <a:rPr lang="hr-HR" noProof="0" dirty="0"/>
              <a:t>: stresni životni događaji u interakciji sa PS sposobnosti utječu na dobrobit. Loša sposobnost PS povećava negativni utjecaj stresnih životnih događaja na dobrobit, dobra PS sposobnost djeluje kao </a:t>
            </a:r>
            <a:r>
              <a:rPr lang="hr-HR" noProof="0" dirty="0" err="1"/>
              <a:t>buffer</a:t>
            </a:r>
            <a:r>
              <a:rPr lang="hr-HR" noProof="0" dirty="0"/>
              <a:t>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8CBB532-72F6-4485-9DFB-9CD4A3249E3C}"/>
              </a:ext>
            </a:extLst>
          </p:cNvPr>
          <p:cNvSpPr/>
          <p:nvPr/>
        </p:nvSpPr>
        <p:spPr>
          <a:xfrm>
            <a:off x="3358108" y="4725144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neg </a:t>
            </a:r>
            <a:r>
              <a:rPr lang="en-GB" sz="1500" dirty="0" err="1"/>
              <a:t>utjecaj</a:t>
            </a:r>
            <a:endParaRPr lang="en-GB" sz="15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269184-8A62-41F1-BC03-1A72DFC591B4}"/>
              </a:ext>
            </a:extLst>
          </p:cNvPr>
          <p:cNvSpPr/>
          <p:nvPr/>
        </p:nvSpPr>
        <p:spPr>
          <a:xfrm>
            <a:off x="8398668" y="4749951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neg </a:t>
            </a:r>
            <a:r>
              <a:rPr lang="en-GB" sz="1500" dirty="0" err="1"/>
              <a:t>utjecaj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5620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FF60C-91B7-4FAF-B8BE-0DD1B771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88640"/>
            <a:ext cx="11017224" cy="2664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Model pretpostavlja:</a:t>
            </a:r>
          </a:p>
          <a:p>
            <a:pPr marL="0" indent="0">
              <a:buNone/>
            </a:pPr>
            <a:endParaRPr lang="hr-HR" noProof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r-HR" noProof="0" dirty="0"/>
              <a:t>Recipročan odnos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svakodnevnih problema </a:t>
            </a:r>
            <a:r>
              <a:rPr lang="hr-HR" noProof="0" dirty="0"/>
              <a:t>i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PS-a.</a:t>
            </a:r>
            <a:endParaRPr lang="hr-HR" noProof="0" dirty="0"/>
          </a:p>
          <a:p>
            <a:pPr marL="0" indent="0">
              <a:spcBef>
                <a:spcPts val="0"/>
              </a:spcBef>
              <a:buNone/>
            </a:pPr>
            <a:r>
              <a:rPr lang="hr-HR" noProof="0" dirty="0"/>
              <a:t>(neefikasno PS povezano s većim brojem svakodnevnih problema) </a:t>
            </a:r>
          </a:p>
          <a:p>
            <a:pPr marL="0" indent="0">
              <a:spcBef>
                <a:spcPts val="0"/>
              </a:spcBef>
              <a:buNone/>
            </a:pPr>
            <a:endParaRPr lang="hr-HR" noProof="0" dirty="0"/>
          </a:p>
          <a:p>
            <a:pPr>
              <a:spcBef>
                <a:spcPts val="0"/>
              </a:spcBef>
            </a:pPr>
            <a:r>
              <a:rPr lang="hr-HR" noProof="0" dirty="0"/>
              <a:t>Recipročan odnos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stresnih životnih događaja </a:t>
            </a:r>
            <a:r>
              <a:rPr lang="hr-HR" noProof="0" dirty="0"/>
              <a:t>i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dobrobiti.</a:t>
            </a:r>
            <a:endParaRPr lang="hr-HR" noProof="0" dirty="0"/>
          </a:p>
          <a:p>
            <a:pPr marL="0" indent="0">
              <a:spcBef>
                <a:spcPts val="0"/>
              </a:spcBef>
              <a:buNone/>
            </a:pPr>
            <a:r>
              <a:rPr lang="hr-HR" noProof="0" dirty="0"/>
              <a:t>(dobrobit je povezana sa stresnim životnim događajima u budućnosti)</a:t>
            </a:r>
          </a:p>
          <a:p>
            <a:r>
              <a:rPr lang="hr-HR" noProof="0" dirty="0"/>
              <a:t>Ishodi koji rezultiraju negativnom prilagodbom (anksioznost, depresija, narušeno </a:t>
            </a:r>
            <a:r>
              <a:rPr lang="hr-HR" noProof="0" dirty="0" err="1"/>
              <a:t>soc</a:t>
            </a:r>
            <a:r>
              <a:rPr lang="hr-HR" noProof="0" dirty="0"/>
              <a:t>. funk.) vjerojatno će rezultirati povećanjem svakodnevnih problema i velikih negativnih događaja i obrnuto.</a:t>
            </a:r>
          </a:p>
          <a:p>
            <a:endParaRPr lang="hr-HR" noProof="0" dirty="0"/>
          </a:p>
          <a:p>
            <a:pPr marL="0" indent="0">
              <a:buNone/>
            </a:pPr>
            <a:endParaRPr lang="hr-HR" noProof="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A3DF6F-2AF3-4256-B3E9-471327A7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2944376"/>
            <a:ext cx="6192688" cy="37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23D9-6F6B-4381-BE44-4CE82852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88640"/>
            <a:ext cx="10933858" cy="936104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PS MODULI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FAB6-7353-4B9B-9320-2C8551B1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340768"/>
            <a:ext cx="10357794" cy="4679032"/>
          </a:xfrm>
        </p:spPr>
        <p:txBody>
          <a:bodyPr/>
          <a:lstStyle/>
          <a:p>
            <a:r>
              <a:rPr lang="hr-HR" noProof="0" dirty="0"/>
              <a:t>Fokusirani na različite aspekte i komponente sposobnosti rješavanja problema.</a:t>
            </a:r>
          </a:p>
          <a:p>
            <a:r>
              <a:rPr lang="hr-HR" noProof="0" dirty="0"/>
              <a:t>Prilagodba: klijentu kao pojedincu, njegovim terapijskim ciljevima, snagama i slabostima u rješavanju problema. </a:t>
            </a:r>
          </a:p>
          <a:p>
            <a:endParaRPr lang="hr-HR" noProof="0" dirty="0"/>
          </a:p>
          <a:p>
            <a:pPr marL="0" indent="0">
              <a:buNone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CILJEVI MODULA: </a:t>
            </a:r>
          </a:p>
          <a:p>
            <a:pPr marL="457200" indent="-457200">
              <a:buAutoNum type="arabicPeriod"/>
            </a:pPr>
            <a:r>
              <a:rPr lang="hr-HR" noProof="0" dirty="0"/>
              <a:t>Osnaživanje pozitivne orijentacije na problem</a:t>
            </a:r>
          </a:p>
          <a:p>
            <a:pPr marL="457200" indent="-457200">
              <a:buAutoNum type="arabicPeriod"/>
            </a:pPr>
            <a:r>
              <a:rPr lang="hr-HR" noProof="0" dirty="0"/>
              <a:t>Smanjenje negativne orijentacije na problem</a:t>
            </a:r>
          </a:p>
          <a:p>
            <a:pPr marL="457200" indent="-457200">
              <a:buAutoNum type="arabicPeriod"/>
            </a:pPr>
            <a:r>
              <a:rPr lang="hr-HR" noProof="0" dirty="0"/>
              <a:t>Poticanje vještina racionalnog rješavanja problema </a:t>
            </a:r>
          </a:p>
          <a:p>
            <a:pPr marL="457200" indent="-457200">
              <a:buAutoNum type="arabicPeriod"/>
            </a:pPr>
            <a:r>
              <a:rPr lang="hr-HR" noProof="0" dirty="0"/>
              <a:t>Smanjenje tendencije izbjegavanja rješavanja problema </a:t>
            </a:r>
          </a:p>
          <a:p>
            <a:pPr marL="457200" indent="-457200">
              <a:buAutoNum type="arabicPeriod"/>
            </a:pPr>
            <a:r>
              <a:rPr lang="hr-HR" noProof="0" dirty="0"/>
              <a:t>Minimiziranje impulzivnosti u rješavanju problema </a:t>
            </a:r>
          </a:p>
        </p:txBody>
      </p:sp>
    </p:spTree>
    <p:extLst>
      <p:ext uri="{BB962C8B-B14F-4D97-AF65-F5344CB8AC3E}">
        <p14:creationId xmlns:p14="http://schemas.microsoft.com/office/powerpoint/2010/main" val="75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BE53-1F3E-44BB-9FF0-54CDB2D1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56" y="0"/>
            <a:ext cx="9601200" cy="714028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PST MODULI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BD05CA9-80E0-42DE-A888-2BC497D22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220455"/>
              </p:ext>
            </p:extLst>
          </p:nvPr>
        </p:nvGraphicFramePr>
        <p:xfrm>
          <a:off x="550852" y="714028"/>
          <a:ext cx="11280752" cy="57176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9331">
                  <a:extLst>
                    <a:ext uri="{9D8B030D-6E8A-4147-A177-3AD203B41FA5}">
                      <a16:colId xmlns:a16="http://schemas.microsoft.com/office/drawing/2014/main" val="3343701905"/>
                    </a:ext>
                  </a:extLst>
                </a:gridCol>
                <a:gridCol w="2961156">
                  <a:extLst>
                    <a:ext uri="{9D8B030D-6E8A-4147-A177-3AD203B41FA5}">
                      <a16:colId xmlns:a16="http://schemas.microsoft.com/office/drawing/2014/main" val="1322696176"/>
                    </a:ext>
                  </a:extLst>
                </a:gridCol>
                <a:gridCol w="7770265">
                  <a:extLst>
                    <a:ext uri="{9D8B030D-6E8A-4147-A177-3AD203B41FA5}">
                      <a16:colId xmlns:a16="http://schemas.microsoft.com/office/drawing/2014/main" val="4206358245"/>
                    </a:ext>
                  </a:extLst>
                </a:gridCol>
              </a:tblGrid>
              <a:tr h="358250"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KLJUČNI CILJEVI I AKTIVNOSTI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01340"/>
                  </a:ext>
                </a:extLst>
              </a:tr>
              <a:tr h="47700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Inicijalno strukturiranje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Uspostavljanje </a:t>
                      </a:r>
                      <a:r>
                        <a:rPr lang="hr-HR" dirty="0" err="1"/>
                        <a:t>poz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terapijskog odnosa; upoznavanje s </a:t>
                      </a:r>
                      <a:r>
                        <a:rPr lang="hr-HR" dirty="0" err="1"/>
                        <a:t>racionalom</a:t>
                      </a:r>
                      <a:r>
                        <a:rPr lang="hr-HR" dirty="0"/>
                        <a:t> PST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74542"/>
                  </a:ext>
                </a:extLst>
              </a:tr>
              <a:tr h="626938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Procjena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Procjena jakih i slabih strana klijenta u PS (intervju/upitnik); identifikacija stresnih događaja, emocionalnog odg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distorzij</a:t>
                      </a:r>
                      <a:r>
                        <a:rPr lang="en-GB" dirty="0"/>
                        <a:t>a</a:t>
                      </a:r>
                      <a:r>
                        <a:rPr lang="hr-HR" dirty="0"/>
                        <a:t>, stil</a:t>
                      </a:r>
                      <a:r>
                        <a:rPr lang="en-GB" dirty="0"/>
                        <a:t>a</a:t>
                      </a:r>
                      <a:r>
                        <a:rPr lang="hr-HR" dirty="0"/>
                        <a:t> rješavanja problema.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45177"/>
                  </a:ext>
                </a:extLst>
              </a:tr>
              <a:tr h="895626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Prepreke u efikasnom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Osvještavanje ograničenja u PS</a:t>
                      </a:r>
                      <a:r>
                        <a:rPr lang="en-GB" dirty="0"/>
                        <a:t> i</a:t>
                      </a:r>
                      <a:r>
                        <a:rPr lang="hr-HR" dirty="0"/>
                        <a:t> rješavanje ograničenja</a:t>
                      </a:r>
                      <a:r>
                        <a:rPr lang="en-GB" dirty="0"/>
                        <a:t>: </a:t>
                      </a:r>
                      <a:r>
                        <a:rPr lang="hr-HR" dirty="0"/>
                        <a:t>1. popis ideja, </a:t>
                      </a:r>
                      <a:r>
                        <a:rPr lang="en-GB" dirty="0"/>
                        <a:t>2. </a:t>
                      </a:r>
                      <a:r>
                        <a:rPr lang="hr-HR" dirty="0"/>
                        <a:t>vizualizacija implementacije rješenja, </a:t>
                      </a:r>
                      <a:r>
                        <a:rPr lang="en-GB" dirty="0"/>
                        <a:t>3. </a:t>
                      </a:r>
                      <a:r>
                        <a:rPr lang="hr-HR" dirty="0"/>
                        <a:t>razlaganje problema u jednostavnije komponente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5866"/>
                  </a:ext>
                </a:extLst>
              </a:tr>
              <a:tr h="677768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problema: poticanje </a:t>
                      </a:r>
                      <a:r>
                        <a:rPr lang="hr-HR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samoefikasnosti</a:t>
                      </a:r>
                      <a:endParaRPr lang="hr-HR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Poticati pozitivnu orijentaciju na probleme i </a:t>
                      </a:r>
                      <a:r>
                        <a:rPr lang="hr-HR" dirty="0" err="1"/>
                        <a:t>samoefikasnost</a:t>
                      </a:r>
                      <a:r>
                        <a:rPr lang="hr-HR" dirty="0"/>
                        <a:t> (vizualizacija rješavanja problema)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22969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 identifikacija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Razvijati sposobnost prepoznavanja problema (znakovi: emocije, </a:t>
                      </a:r>
                      <a:r>
                        <a:rPr lang="hr-HR" dirty="0" err="1"/>
                        <a:t>disfunkcionalno</a:t>
                      </a:r>
                      <a:r>
                        <a:rPr lang="hr-HR" dirty="0"/>
                        <a:t> ponašanje, </a:t>
                      </a:r>
                      <a:r>
                        <a:rPr lang="en-GB" dirty="0"/>
                        <a:t>N</a:t>
                      </a:r>
                      <a:r>
                        <a:rPr lang="hr-HR" dirty="0"/>
                        <a:t>AM)</a:t>
                      </a:r>
                      <a:r>
                        <a:rPr lang="en-GB" dirty="0"/>
                        <a:t>; “</a:t>
                      </a:r>
                      <a:r>
                        <a:rPr lang="en-GB" dirty="0" err="1"/>
                        <a:t>normalizacija</a:t>
                      </a:r>
                      <a:r>
                        <a:rPr lang="en-GB" dirty="0"/>
                        <a:t> problema”.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409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 promatranje problema kao</a:t>
                      </a:r>
                      <a:r>
                        <a:rPr lang="en-GB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izazova</a:t>
                      </a:r>
                      <a:endParaRPr lang="hr-HR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Razvijati sposobnost prepoznavanja i modifikacije negativnog mišljenja, </a:t>
                      </a:r>
                      <a:r>
                        <a:rPr lang="hr-HR" dirty="0" err="1"/>
                        <a:t>disfunkcionalnih</a:t>
                      </a:r>
                      <a:r>
                        <a:rPr lang="hr-HR" dirty="0"/>
                        <a:t> stavova i distorzija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  <a:p>
                      <a:r>
                        <a:rPr lang="hr-HR" dirty="0"/>
                        <a:t>Tehnika: vražjeg odvjetnika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2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 korištenje i kontrola emocija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1. Korištenje emocija za prepoznavanje problema</a:t>
                      </a:r>
                      <a:r>
                        <a:rPr lang="en-GB" dirty="0"/>
                        <a:t>;</a:t>
                      </a:r>
                      <a:r>
                        <a:rPr lang="hr-HR" dirty="0"/>
                        <a:t> 2. </a:t>
                      </a:r>
                      <a:r>
                        <a:rPr lang="en-GB" dirty="0"/>
                        <a:t>U</a:t>
                      </a:r>
                      <a:r>
                        <a:rPr lang="hr-HR" dirty="0" err="1"/>
                        <a:t>pravljanje</a:t>
                      </a:r>
                      <a:r>
                        <a:rPr lang="hr-HR" dirty="0"/>
                        <a:t> neugodnim emocijama (kog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restrukturacija</a:t>
                      </a:r>
                      <a:r>
                        <a:rPr lang="hr-HR" dirty="0"/>
                        <a:t>, </a:t>
                      </a:r>
                      <a:r>
                        <a:rPr lang="en-GB" dirty="0"/>
                        <a:t>reframing, </a:t>
                      </a:r>
                      <a:r>
                        <a:rPr lang="hr-HR" dirty="0"/>
                        <a:t>tehnike relaksacije)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3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115083-A7E9-441D-9FB0-1A7545484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681930"/>
              </p:ext>
            </p:extLst>
          </p:nvPr>
        </p:nvGraphicFramePr>
        <p:xfrm>
          <a:off x="189756" y="420538"/>
          <a:ext cx="11305255" cy="58167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5312">
                  <a:extLst>
                    <a:ext uri="{9D8B030D-6E8A-4147-A177-3AD203B41FA5}">
                      <a16:colId xmlns:a16="http://schemas.microsoft.com/office/drawing/2014/main" val="498322418"/>
                    </a:ext>
                  </a:extLst>
                </a:gridCol>
                <a:gridCol w="2533040">
                  <a:extLst>
                    <a:ext uri="{9D8B030D-6E8A-4147-A177-3AD203B41FA5}">
                      <a16:colId xmlns:a16="http://schemas.microsoft.com/office/drawing/2014/main" val="3018998940"/>
                    </a:ext>
                  </a:extLst>
                </a:gridCol>
                <a:gridCol w="8136903">
                  <a:extLst>
                    <a:ext uri="{9D8B030D-6E8A-4147-A177-3AD203B41FA5}">
                      <a16:colId xmlns:a16="http://schemas.microsoft.com/office/drawing/2014/main" val="1418375743"/>
                    </a:ext>
                  </a:extLst>
                </a:gridCol>
              </a:tblGrid>
              <a:tr h="51509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KLJUČNI CILJEVI I AKTIVNOSTI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26984"/>
                  </a:ext>
                </a:extLst>
              </a:tr>
              <a:tr h="88906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</a:t>
                      </a:r>
                      <a:endParaRPr lang="en-GB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STOP AND THINK!</a:t>
                      </a:r>
                      <a:endParaRPr lang="hr-HR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Tehnika semafora: sprječavanje izbjegavanje problema ili impulzivnog reagiranja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840402"/>
                  </a:ext>
                </a:extLst>
              </a:tr>
              <a:tr h="88906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Definicija i formulacija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Razvijanje sposobnosti razumijevanja problema (zašto ta situacija predstavlja problem) i postavljanja realnih ciljeva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6065"/>
                  </a:ext>
                </a:extLst>
              </a:tr>
              <a:tr h="515092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Generiranje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Razvijati sposobnost osmišljavanja širokog raspona potencijalnih rješenja – </a:t>
                      </a:r>
                      <a:r>
                        <a:rPr lang="hr-HR" dirty="0" err="1"/>
                        <a:t>brainstorm-ing</a:t>
                      </a:r>
                      <a:r>
                        <a:rPr lang="hr-HR" dirty="0"/>
                        <a:t> tehnike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54101"/>
                  </a:ext>
                </a:extLst>
              </a:tr>
              <a:tr h="515092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Donošenje odluka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Razvijanje sposobnosti donošenja odluka: uspješnije predviđanje posljedica izabranog ponašanja, provođenje analize dobiti i troška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75702"/>
                  </a:ext>
                </a:extLst>
              </a:tr>
              <a:tr h="88906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Implementacija i verifikacija rješenja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Razvijati sposobnost: uspješnog provođenja plana PS, nadgledanja ishoda; evaluacije uspješnosti, primjene </a:t>
                      </a:r>
                      <a:r>
                        <a:rPr lang="hr-HR" dirty="0" err="1"/>
                        <a:t>samopotkrepljenja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192864"/>
                  </a:ext>
                </a:extLst>
              </a:tr>
              <a:tr h="515092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Vođeno uvježbavanje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Maksimiziranje primjene stavova i vještina PS i njihove generalizacije </a:t>
                      </a:r>
                      <a:r>
                        <a:rPr lang="en-GB" dirty="0"/>
                        <a:t>n</a:t>
                      </a:r>
                      <a:r>
                        <a:rPr lang="hr-HR" dirty="0"/>
                        <a:t>a buduće problemske situacije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818762"/>
                  </a:ext>
                </a:extLst>
              </a:tr>
              <a:tr h="68891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Brzo rješavanje problema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ADAPT tehnika za brzu primjenu cjelokupnog modula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3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6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01" y="689268"/>
            <a:ext cx="3779440" cy="1085850"/>
          </a:xfrm>
        </p:spPr>
        <p:txBody>
          <a:bodyPr/>
          <a:lstStyle/>
          <a:p>
            <a:r>
              <a:rPr lang="hr-HR" noProof="0" dirty="0"/>
              <a:t>DODATNE STRATEGIJE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E334027-3B91-4B21-84EE-2C6AFA6E8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241538"/>
              </p:ext>
            </p:extLst>
          </p:nvPr>
        </p:nvGraphicFramePr>
        <p:xfrm>
          <a:off x="4506808" y="555576"/>
          <a:ext cx="7344816" cy="5927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9772">
                  <a:extLst>
                    <a:ext uri="{9D8B030D-6E8A-4147-A177-3AD203B41FA5}">
                      <a16:colId xmlns:a16="http://schemas.microsoft.com/office/drawing/2014/main" val="2597758653"/>
                    </a:ext>
                  </a:extLst>
                </a:gridCol>
                <a:gridCol w="4245044">
                  <a:extLst>
                    <a:ext uri="{9D8B030D-6E8A-4147-A177-3AD203B41FA5}">
                      <a16:colId xmlns:a16="http://schemas.microsoft.com/office/drawing/2014/main" val="3437691131"/>
                    </a:ext>
                  </a:extLst>
                </a:gridCol>
              </a:tblGrid>
              <a:tr h="610733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Didaktičke </a:t>
                      </a:r>
                      <a:r>
                        <a:rPr lang="hr-HR" sz="20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instrukcije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hr-HR" sz="2000" dirty="0"/>
                        <a:t>odučavanje različitih principa PS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904"/>
                  </a:ext>
                </a:extLst>
              </a:tr>
              <a:tr h="886098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Trening/</a:t>
                      </a:r>
                      <a:r>
                        <a:rPr lang="hr-HR" sz="2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Coaching</a:t>
                      </a:r>
                      <a:endParaRPr lang="hr-HR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Poticanje mogućih alternativa za 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50678"/>
                  </a:ext>
                </a:extLst>
              </a:tr>
              <a:tr h="886098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3.Modeliranje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Demonstriranje različitih načina primjene principa 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99856"/>
                  </a:ext>
                </a:extLst>
              </a:tr>
              <a:tr h="886098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4. Oblikovanje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Progresivno uvježbavanje sve težih koraka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17956"/>
                  </a:ext>
                </a:extLst>
              </a:tr>
              <a:tr h="886098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5. Uvježbavanje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Uvježbavanje primjene PS vježbi u stvarnom životu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85497"/>
                  </a:ext>
                </a:extLst>
              </a:tr>
              <a:tr h="886098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6. Povratna informacija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Ispravljanje i korekcija prema potrebi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52978"/>
                  </a:ext>
                </a:extLst>
              </a:tr>
              <a:tr h="886098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7. Pozitivno potkrepljenje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Pohvala </a:t>
                      </a:r>
                      <a:r>
                        <a:rPr lang="hr-HR" sz="2000" dirty="0" err="1"/>
                        <a:t>klijentovog</a:t>
                      </a:r>
                      <a:r>
                        <a:rPr lang="hr-HR" sz="2000" dirty="0"/>
                        <a:t> truda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4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FFB85A-0578-4F45-8FAE-6E28390C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788" y="404664"/>
            <a:ext cx="4645152" cy="762000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POTICATI U TERAPIJI: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CFBAED-89D5-4346-B9AE-E7BFC6A18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1166664"/>
            <a:ext cx="5616624" cy="52672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noProof="0" dirty="0"/>
              <a:t>Izgradnju pozitivnog terapijskog odnosa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Optimističan pristup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Aktivno sudjelovanje 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Relevantnost PST za klijenta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Domaće zadaće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Provjeru domaćih zadaća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Implementaciju rješenja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Ciljeve usmjerene na problem i emocije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Korištenje dodatnih materijala za klijente</a:t>
            </a:r>
          </a:p>
          <a:p>
            <a:pPr marL="457200" indent="-457200">
              <a:buFont typeface="+mj-lt"/>
              <a:buAutoNum type="arabicPeriod"/>
            </a:pPr>
            <a:r>
              <a:rPr lang="hr-HR" noProof="0" dirty="0"/>
              <a:t>Procjenu jakih i slabih strana klijenta u rješavanju problema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389918-94F4-4016-B7CD-4A7C4B303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2484" y="404664"/>
            <a:ext cx="4645152" cy="762000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IZBJEGAVATI U TERAPIJI: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3C0B7-184D-4ADC-8D03-44DF6F835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2668" y="1166664"/>
            <a:ext cx="4645152" cy="5286672"/>
          </a:xfrm>
        </p:spPr>
        <p:txBody>
          <a:bodyPr>
            <a:normAutofit/>
          </a:bodyPr>
          <a:lstStyle/>
          <a:p>
            <a:r>
              <a:rPr lang="hr-HR" noProof="0" dirty="0"/>
              <a:t>Prezentirati PST na mehanički način (ne individualizirani pristup)</a:t>
            </a:r>
          </a:p>
          <a:p>
            <a:r>
              <a:rPr lang="hr-HR" noProof="0" dirty="0"/>
              <a:t>Fokusiranje samo na površne probleme</a:t>
            </a:r>
          </a:p>
        </p:txBody>
      </p:sp>
    </p:spTree>
    <p:extLst>
      <p:ext uri="{BB962C8B-B14F-4D97-AF65-F5344CB8AC3E}">
        <p14:creationId xmlns:p14="http://schemas.microsoft.com/office/powerpoint/2010/main" val="33377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B8C2-AEE4-4502-9347-4602C38B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-609042"/>
            <a:ext cx="11377264" cy="1218084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PRIRUČNIK ZA KLIJENTE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0AEF-E573-410E-B422-DFD4F1F8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39" y="927351"/>
            <a:ext cx="11163573" cy="432048"/>
          </a:xfrm>
        </p:spPr>
        <p:txBody>
          <a:bodyPr/>
          <a:lstStyle/>
          <a:p>
            <a:r>
              <a:rPr lang="hr-HR" noProof="0" dirty="0"/>
              <a:t>ADAPT tehnika služi kao podsjetnik na 5 koraka PS:</a:t>
            </a:r>
          </a:p>
          <a:p>
            <a:endParaRPr lang="hr-HR" noProof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4CBED8-FF3B-46AA-A223-EAAC7E819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79300"/>
              </p:ext>
            </p:extLst>
          </p:nvPr>
        </p:nvGraphicFramePr>
        <p:xfrm>
          <a:off x="331439" y="1484784"/>
          <a:ext cx="11014891" cy="5088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1651">
                  <a:extLst>
                    <a:ext uri="{9D8B030D-6E8A-4147-A177-3AD203B41FA5}">
                      <a16:colId xmlns:a16="http://schemas.microsoft.com/office/drawing/2014/main" val="3212358697"/>
                    </a:ext>
                  </a:extLst>
                </a:gridCol>
                <a:gridCol w="7983240">
                  <a:extLst>
                    <a:ext uri="{9D8B030D-6E8A-4147-A177-3AD203B41FA5}">
                      <a16:colId xmlns:a16="http://schemas.microsoft.com/office/drawing/2014/main" val="1920709806"/>
                    </a:ext>
                  </a:extLst>
                </a:gridCol>
              </a:tblGrid>
              <a:tr h="877163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 – ATTITUDE </a:t>
                      </a:r>
                    </a:p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(stav)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Zauzimanje pozitivnog i optimističnog stava prema problemu i vlastitim sposobnostima rješavanja problema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68261"/>
                  </a:ext>
                </a:extLst>
              </a:tr>
              <a:tr h="61401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 – DEFINE </a:t>
                      </a:r>
                    </a:p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(definiranje)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Definiranje problema (u konkretnim terminima) i mogućih prepreka, specificiranje realističnog cilja (u konkretnim terminima)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3664"/>
                  </a:ext>
                </a:extLst>
              </a:tr>
              <a:tr h="373007"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67355"/>
                  </a:ext>
                </a:extLst>
              </a:tr>
              <a:tr h="61401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A-ALTERNATIVES </a:t>
                      </a:r>
                    </a:p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(alternative)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Osmišljavanje što više mogućih načina rješavanja problema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733161"/>
                  </a:ext>
                </a:extLst>
              </a:tr>
              <a:tr h="373007"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38021"/>
                  </a:ext>
                </a:extLst>
              </a:tr>
              <a:tr h="877163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P-PREDICT</a:t>
                      </a:r>
                    </a:p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(predvidi)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Predviđanje </a:t>
                      </a:r>
                      <a:r>
                        <a:rPr lang="hr-HR" dirty="0" err="1"/>
                        <a:t>poz</a:t>
                      </a:r>
                      <a:r>
                        <a:rPr lang="hr-HR" dirty="0"/>
                        <a:t>. i </a:t>
                      </a:r>
                      <a:r>
                        <a:rPr lang="hr-HR" dirty="0" err="1"/>
                        <a:t>neg</a:t>
                      </a:r>
                      <a:r>
                        <a:rPr lang="hr-HR" dirty="0"/>
                        <a:t>. posljedica svake alternative i biranje </a:t>
                      </a:r>
                      <a:r>
                        <a:rPr lang="hr-HR" dirty="0" err="1"/>
                        <a:t>najefikasnij</a:t>
                      </a:r>
                      <a:r>
                        <a:rPr lang="en-GB" dirty="0"/>
                        <a:t>e</a:t>
                      </a:r>
                      <a:r>
                        <a:rPr lang="hr-HR" dirty="0"/>
                        <a:t> (maksimiziranje dobiti i minimiziranje troška)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9516"/>
                  </a:ext>
                </a:extLst>
              </a:tr>
              <a:tr h="934791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T-TRY OUT</a:t>
                      </a:r>
                    </a:p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(isprobaj)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Is</a:t>
                      </a:r>
                      <a:r>
                        <a:rPr lang="en-GB" dirty="0" err="1"/>
                        <a:t>probavanje</a:t>
                      </a:r>
                      <a:r>
                        <a:rPr lang="hr-HR" dirty="0"/>
                        <a:t> rješenja u stvarnom životu. </a:t>
                      </a:r>
                      <a:endParaRPr lang="en-GB" dirty="0"/>
                    </a:p>
                    <a:p>
                      <a:r>
                        <a:rPr lang="hr-HR" dirty="0"/>
                        <a:t>Ako su rezultati zadovoljavajući – </a:t>
                      </a:r>
                      <a:r>
                        <a:rPr lang="hr-HR" dirty="0" err="1"/>
                        <a:t>samopotkrepljenje</a:t>
                      </a:r>
                      <a:r>
                        <a:rPr lang="hr-HR" dirty="0"/>
                        <a:t>, ako nisu – vraćanje na korak 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393400"/>
                  </a:ext>
                </a:extLst>
              </a:tr>
              <a:tr h="37300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86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569D-2D64-4D29-ACCB-12D7675C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266700"/>
            <a:ext cx="9601200" cy="786036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EMPIRIJSKI DOKAZI ZA PST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957337-7F8F-4478-8F16-223D4F465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986933"/>
              </p:ext>
            </p:extLst>
          </p:nvPr>
        </p:nvGraphicFramePr>
        <p:xfrm>
          <a:off x="549796" y="1216395"/>
          <a:ext cx="10574338" cy="27179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87169">
                  <a:extLst>
                    <a:ext uri="{9D8B030D-6E8A-4147-A177-3AD203B41FA5}">
                      <a16:colId xmlns:a16="http://schemas.microsoft.com/office/drawing/2014/main" val="246536696"/>
                    </a:ext>
                  </a:extLst>
                </a:gridCol>
                <a:gridCol w="5287169">
                  <a:extLst>
                    <a:ext uri="{9D8B030D-6E8A-4147-A177-3AD203B41FA5}">
                      <a16:colId xmlns:a16="http://schemas.microsoft.com/office/drawing/2014/main" val="2119867352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r>
                        <a:rPr lang="hr-HR" dirty="0"/>
                        <a:t>SPOSOBNOST RJEŠAVANJA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DEFICITI U RJEŠAVANJU PROBLEMA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7221"/>
                  </a:ext>
                </a:extLst>
              </a:tr>
              <a:tr h="364808">
                <a:tc>
                  <a:txBody>
                    <a:bodyPr/>
                    <a:lstStyle/>
                    <a:p>
                      <a:r>
                        <a:rPr lang="hr-HR" dirty="0"/>
                        <a:t>Pozitivno povezana s</a:t>
                      </a:r>
                      <a:r>
                        <a:rPr lang="en-GB" dirty="0"/>
                        <a:t>:</a:t>
                      </a:r>
                      <a:endParaRPr lang="hr-H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Adaptivnim strategijama suočavanja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Ponašajnim kompetencijama (socijalne vještine, akademski uspjeh, efikasnost na radnom mjestu)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Pozitivnim psihološkim funkcioniranje</a:t>
                      </a:r>
                      <a:r>
                        <a:rPr lang="en-GB" dirty="0"/>
                        <a:t>m</a:t>
                      </a:r>
                      <a:r>
                        <a:rPr lang="hr-HR" dirty="0"/>
                        <a:t> (samopoštovanje, osjećaj kontrole, zadovoljstvo kvalitetom života)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Pozitivno povezani s</a:t>
                      </a:r>
                      <a:r>
                        <a:rPr lang="en-GB" dirty="0"/>
                        <a:t>:</a:t>
                      </a:r>
                      <a:endParaRPr lang="hr-H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Psihološkim stresom, depresijom, suicidalnim </a:t>
                      </a:r>
                      <a:r>
                        <a:rPr lang="hr-HR" dirty="0" err="1"/>
                        <a:t>ideacijama</a:t>
                      </a:r>
                      <a:r>
                        <a:rPr lang="hr-HR" dirty="0"/>
                        <a:t>, anksioznosti, zloupotrebom sredstava ovisnosti, kršenjem zakona, zdravstvenim problemima i drugim destruktivnim ponašanjima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767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5C36B7-BBAE-4599-BF8F-236255E2A691}"/>
              </a:ext>
            </a:extLst>
          </p:cNvPr>
          <p:cNvSpPr txBox="1"/>
          <p:nvPr/>
        </p:nvSpPr>
        <p:spPr>
          <a:xfrm>
            <a:off x="549796" y="4653136"/>
            <a:ext cx="10574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Rezultati potvrđeni na uzorcima širokog raspona dobi, nacionalnosti, kliničkim i ne kliničkim grupama s različitom simptomatologijom.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PS korisna intervencija za poremećaje u kojima stres i deficiti u suočavanju imaju važnu ulogu.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Istraživanja konzistentna s pretpostavkama modela</a:t>
            </a:r>
            <a:r>
              <a:rPr lang="en-GB" dirty="0"/>
              <a:t>.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2A82A-EB65-4859-A3FA-0B8C8D291CF6}"/>
              </a:ext>
            </a:extLst>
          </p:cNvPr>
          <p:cNvSpPr txBox="1"/>
          <p:nvPr/>
        </p:nvSpPr>
        <p:spPr>
          <a:xfrm>
            <a:off x="549796" y="3933925"/>
            <a:ext cx="8240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chemeClr val="bg2">
                    <a:lumMod val="50000"/>
                  </a:schemeClr>
                </a:solidFill>
              </a:rPr>
              <a:t>*Pregled literature </a:t>
            </a:r>
            <a:r>
              <a:rPr lang="hr-HR" sz="1500" dirty="0" err="1">
                <a:solidFill>
                  <a:schemeClr val="bg2">
                    <a:lumMod val="50000"/>
                  </a:schemeClr>
                </a:solidFill>
              </a:rPr>
              <a:t>Chang</a:t>
            </a:r>
            <a:r>
              <a:rPr lang="hr-HR" sz="1500" dirty="0">
                <a:solidFill>
                  <a:schemeClr val="bg2">
                    <a:lumMod val="50000"/>
                  </a:schemeClr>
                </a:solidFill>
              </a:rPr>
              <a:t>, D’Zurilla i </a:t>
            </a:r>
            <a:r>
              <a:rPr lang="hr-HR" sz="1500" dirty="0" err="1">
                <a:solidFill>
                  <a:schemeClr val="bg2">
                    <a:lumMod val="50000"/>
                  </a:schemeClr>
                </a:solidFill>
              </a:rPr>
              <a:t>Sanna</a:t>
            </a:r>
            <a:r>
              <a:rPr lang="hr-HR" sz="1500" dirty="0">
                <a:solidFill>
                  <a:schemeClr val="bg2">
                    <a:lumMod val="50000"/>
                  </a:schemeClr>
                </a:solidFill>
              </a:rPr>
              <a:t>, 2004; D’Zurilla i </a:t>
            </a:r>
            <a:r>
              <a:rPr lang="hr-HR" sz="1500" dirty="0" err="1">
                <a:solidFill>
                  <a:schemeClr val="bg2">
                    <a:lumMod val="50000"/>
                  </a:schemeClr>
                </a:solidFill>
              </a:rPr>
              <a:t>Nezu</a:t>
            </a:r>
            <a:r>
              <a:rPr lang="hr-HR" sz="1500" dirty="0">
                <a:solidFill>
                  <a:schemeClr val="bg2">
                    <a:lumMod val="50000"/>
                  </a:schemeClr>
                </a:solidFill>
              </a:rPr>
              <a:t>, 2007; </a:t>
            </a:r>
            <a:r>
              <a:rPr lang="hr-HR" sz="1500" dirty="0" err="1">
                <a:solidFill>
                  <a:schemeClr val="bg2">
                    <a:lumMod val="50000"/>
                  </a:schemeClr>
                </a:solidFill>
              </a:rPr>
              <a:t>Nezu</a:t>
            </a:r>
            <a:r>
              <a:rPr lang="hr-HR" sz="1500" dirty="0">
                <a:solidFill>
                  <a:schemeClr val="bg2">
                    <a:lumMod val="50000"/>
                  </a:schemeClr>
                </a:solidFill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37345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7828" y="404664"/>
            <a:ext cx="11089232" cy="6048672"/>
          </a:xfrm>
        </p:spPr>
        <p:txBody>
          <a:bodyPr>
            <a:normAutofit/>
          </a:bodyPr>
          <a:lstStyle/>
          <a:p>
            <a:r>
              <a:rPr lang="hr-HR" noProof="0" dirty="0">
                <a:latin typeface="Palatino Linotype" panose="02040502050505030304" pitchFamily="18" charset="0"/>
              </a:rPr>
              <a:t>PST uvode </a:t>
            </a:r>
            <a:r>
              <a:rPr lang="hr-HR" noProof="0" dirty="0" err="1">
                <a:latin typeface="Palatino Linotype" panose="02040502050505030304" pitchFamily="18" charset="0"/>
              </a:rPr>
              <a:t>D’Zurilla</a:t>
            </a:r>
            <a:r>
              <a:rPr lang="hr-HR" noProof="0" dirty="0">
                <a:latin typeface="Palatino Linotype" panose="02040502050505030304" pitchFamily="18" charset="0"/>
              </a:rPr>
              <a:t> i Goldfried 1970-ih, a </a:t>
            </a:r>
            <a:r>
              <a:rPr lang="hr-HR" noProof="0" dirty="0" err="1">
                <a:latin typeface="Palatino Linotype" panose="02040502050505030304" pitchFamily="18" charset="0"/>
              </a:rPr>
              <a:t>D’Zurilla</a:t>
            </a:r>
            <a:r>
              <a:rPr lang="hr-HR" noProof="0" dirty="0">
                <a:latin typeface="Palatino Linotype" panose="02040502050505030304" pitchFamily="18" charset="0"/>
              </a:rPr>
              <a:t>, </a:t>
            </a:r>
            <a:r>
              <a:rPr lang="hr-HR" noProof="0" dirty="0" err="1">
                <a:latin typeface="Palatino Linotype" panose="02040502050505030304" pitchFamily="18" charset="0"/>
              </a:rPr>
              <a:t>Nezu</a:t>
            </a:r>
            <a:r>
              <a:rPr lang="hr-HR" noProof="0" dirty="0">
                <a:latin typeface="Palatino Linotype" panose="02040502050505030304" pitchFamily="18" charset="0"/>
              </a:rPr>
              <a:t> i sur. nastavljaju razvijati pristup. </a:t>
            </a:r>
          </a:p>
          <a:p>
            <a:r>
              <a:rPr lang="hr-HR" noProof="0" dirty="0">
                <a:latin typeface="Palatino Linotype" panose="02040502050505030304" pitchFamily="18" charset="0"/>
              </a:rPr>
              <a:t>Intervencije usmjerene na trening stavova i vještina vezanih uz rješavanje problema.</a:t>
            </a:r>
          </a:p>
          <a:p>
            <a:pPr marL="0" indent="0">
              <a:buNone/>
            </a:pPr>
            <a:endParaRPr lang="hr-HR" noProof="0" dirty="0">
              <a:latin typeface="Palatino Linotype" panose="02040502050505030304" pitchFamily="18" charset="0"/>
            </a:endParaRPr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CILJEVI: </a:t>
            </a:r>
          </a:p>
          <a:p>
            <a:pPr lvl="1"/>
            <a:r>
              <a:rPr lang="hr-HR" noProof="0" dirty="0"/>
              <a:t>Smanjenje psihopatoloških simptoma</a:t>
            </a:r>
          </a:p>
          <a:p>
            <a:pPr lvl="1"/>
            <a:r>
              <a:rPr lang="hr-HR" noProof="0" dirty="0"/>
              <a:t>Poboljšanje psihološkog funkcioniranja i sprječavanje povrata simptoma</a:t>
            </a:r>
          </a:p>
          <a:p>
            <a:pPr lvl="1"/>
            <a:r>
              <a:rPr lang="hr-HR" noProof="0" dirty="0"/>
              <a:t>Poboljšanje kvalitete života </a:t>
            </a:r>
          </a:p>
          <a:p>
            <a:pPr marL="279082" lvl="1" indent="0">
              <a:buNone/>
            </a:pPr>
            <a:endParaRPr lang="hr-HR" noProof="0" dirty="0"/>
          </a:p>
          <a:p>
            <a:pPr marL="279082" lvl="1" indent="0">
              <a:buNone/>
            </a:pPr>
            <a:endParaRPr lang="hr-HR" noProof="0" dirty="0"/>
          </a:p>
          <a:p>
            <a:pPr algn="just"/>
            <a:r>
              <a:rPr lang="hr-HR" noProof="0" dirty="0"/>
              <a:t>Primjenjive za rad s različitim populacijama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(djeca, adolescenti, odrasli i stariji odrasli)</a:t>
            </a:r>
            <a:r>
              <a:rPr lang="hr-HR" noProof="0" dirty="0"/>
              <a:t> i različitim vrstama kliničkih problema (npr.):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shizofrenija, depresija, anksiozni poremećaj, suicidalne misli, ovisnost, problemi s prekomjernom težinom i </a:t>
            </a:r>
            <a:r>
              <a:rPr lang="hr-HR" noProof="0" dirty="0" err="1">
                <a:solidFill>
                  <a:schemeClr val="bg2">
                    <a:lumMod val="50000"/>
                  </a:schemeClr>
                </a:solidFill>
              </a:rPr>
              <a:t>interpersonalnim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 odnosima, tjelesna oboljenja (kronične bolesti).</a:t>
            </a:r>
          </a:p>
          <a:p>
            <a:endParaRPr lang="hr-HR" noProof="0" dirty="0">
              <a:solidFill>
                <a:schemeClr val="bg2">
                  <a:lumMod val="50000"/>
                </a:schemeClr>
              </a:solidFill>
            </a:endParaRPr>
          </a:p>
          <a:p>
            <a:endParaRPr lang="hr-HR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34BA-C998-43EC-96F9-8054E53B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/>
              <a:t>D’Zurilla</a:t>
            </a:r>
            <a:r>
              <a:rPr lang="hr-HR" noProof="0" dirty="0"/>
              <a:t>, T. J. i </a:t>
            </a:r>
            <a:r>
              <a:rPr lang="hr-HR" noProof="0" dirty="0" err="1"/>
              <a:t>Nezu</a:t>
            </a:r>
            <a:r>
              <a:rPr lang="hr-HR" noProof="0" dirty="0"/>
              <a:t> A. M. (2010). Problem-</a:t>
            </a:r>
            <a:r>
              <a:rPr lang="hr-HR" noProof="0" dirty="0" err="1"/>
              <a:t>Solving</a:t>
            </a:r>
            <a:r>
              <a:rPr lang="hr-HR" noProof="0" dirty="0"/>
              <a:t> </a:t>
            </a:r>
            <a:r>
              <a:rPr lang="hr-HR" noProof="0" dirty="0" err="1"/>
              <a:t>Therapy</a:t>
            </a:r>
            <a:r>
              <a:rPr lang="hr-HR" noProof="0" dirty="0"/>
              <a:t>. U: K. S. </a:t>
            </a:r>
            <a:r>
              <a:rPr lang="hr-HR" noProof="0" dirty="0" err="1"/>
              <a:t>Dobson</a:t>
            </a:r>
            <a:r>
              <a:rPr lang="hr-HR" noProof="0" dirty="0"/>
              <a:t> (</a:t>
            </a:r>
            <a:r>
              <a:rPr lang="hr-HR" noProof="0" dirty="0" err="1"/>
              <a:t>ur</a:t>
            </a:r>
            <a:r>
              <a:rPr lang="hr-HR" noProof="0" dirty="0"/>
              <a:t>), </a:t>
            </a:r>
            <a:r>
              <a:rPr lang="hr-HR" noProof="0" dirty="0" err="1"/>
              <a:t>Handbook</a:t>
            </a:r>
            <a:r>
              <a:rPr lang="hr-HR" noProof="0" dirty="0"/>
              <a:t> </a:t>
            </a:r>
            <a:r>
              <a:rPr lang="hr-HR" noProof="0" dirty="0" err="1"/>
              <a:t>of</a:t>
            </a:r>
            <a:r>
              <a:rPr lang="hr-HR" noProof="0" dirty="0"/>
              <a:t> </a:t>
            </a:r>
            <a:r>
              <a:rPr lang="hr-HR" noProof="0" dirty="0" err="1"/>
              <a:t>Cognitive-Behavioural</a:t>
            </a:r>
            <a:r>
              <a:rPr lang="hr-HR" noProof="0" dirty="0"/>
              <a:t> </a:t>
            </a:r>
            <a:r>
              <a:rPr lang="hr-HR" noProof="0" dirty="0" err="1"/>
              <a:t>Therapies</a:t>
            </a:r>
            <a:r>
              <a:rPr lang="hr-HR" noProof="0" dirty="0"/>
              <a:t> (197-225). New York: </a:t>
            </a:r>
            <a:r>
              <a:rPr lang="hr-HR" noProof="0" dirty="0" err="1"/>
              <a:t>The</a:t>
            </a:r>
            <a:r>
              <a:rPr lang="hr-HR" noProof="0" dirty="0"/>
              <a:t> </a:t>
            </a:r>
            <a:r>
              <a:rPr lang="hr-HR" noProof="0" dirty="0" err="1"/>
              <a:t>Guildford</a:t>
            </a:r>
            <a:r>
              <a:rPr lang="hr-HR" noProof="0" dirty="0"/>
              <a:t> Press.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F726C-59F7-44B5-A348-593231E3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764704"/>
            <a:ext cx="9601200" cy="5255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b="1" noProof="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000" b="1" noProof="0" dirty="0">
                <a:solidFill>
                  <a:schemeClr val="bg2">
                    <a:lumMod val="50000"/>
                  </a:schemeClr>
                </a:solidFill>
              </a:rPr>
              <a:t>PITANJA?</a:t>
            </a:r>
          </a:p>
          <a:p>
            <a:pPr marL="0" indent="0" algn="ctr">
              <a:buNone/>
            </a:pPr>
            <a:endParaRPr lang="hr-HR" sz="4000" b="1" noProof="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4000" b="1" noProof="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4000" b="1" noProof="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000" b="1" noProof="0" dirty="0">
                <a:solidFill>
                  <a:schemeClr val="bg2">
                    <a:lumMod val="50000"/>
                  </a:schemeClr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28188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E74D-69CB-4129-AC96-40D3B9E6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0"/>
            <a:ext cx="9601200" cy="1143000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TEORIJSKA OSNOVA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E580-02FE-4759-9C95-C68FB063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333500"/>
            <a:ext cx="9601200" cy="4191000"/>
          </a:xfrm>
        </p:spPr>
        <p:txBody>
          <a:bodyPr/>
          <a:lstStyle/>
          <a:p>
            <a:r>
              <a:rPr lang="hr-HR" noProof="0" dirty="0"/>
              <a:t>PST pomažu osobama da se na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efikasniji način </a:t>
            </a:r>
            <a:r>
              <a:rPr lang="hr-HR" noProof="0" dirty="0"/>
              <a:t>nose s problemima.</a:t>
            </a:r>
          </a:p>
          <a:p>
            <a:pPr lvl="1"/>
            <a:r>
              <a:rPr lang="hr-HR" noProof="0" dirty="0"/>
              <a:t>Poboljšanje situacije (npr. rješavanje konflikta, postizanje cilj i sl.).</a:t>
            </a:r>
          </a:p>
          <a:p>
            <a:pPr lvl="1"/>
            <a:r>
              <a:rPr lang="hr-HR" noProof="0" dirty="0"/>
              <a:t>Smanjenje emocionalnog stresa prouzrokovanog problemskom situacijom (npr. prihvaćanje, tolerancija, smanjenje fizičkih simptoma napetosti i sl.).</a:t>
            </a:r>
          </a:p>
          <a:p>
            <a:pPr marL="279082" lvl="1" indent="0">
              <a:buNone/>
            </a:pPr>
            <a:endParaRPr lang="hr-HR" noProof="0" dirty="0"/>
          </a:p>
          <a:p>
            <a:r>
              <a:rPr lang="hr-HR" noProof="0" dirty="0"/>
              <a:t>Teorija PST se zasniva na dva konceptualno povezana modela:</a:t>
            </a:r>
          </a:p>
          <a:p>
            <a:pPr marL="621982" lvl="1" indent="-342900"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Socijalni model PS-a </a:t>
            </a:r>
            <a:r>
              <a:rPr lang="hr-HR" noProof="0" dirty="0"/>
              <a:t>(</a:t>
            </a:r>
            <a:r>
              <a:rPr lang="hr-HR" noProof="0" dirty="0" err="1"/>
              <a:t>The</a:t>
            </a:r>
            <a:r>
              <a:rPr lang="hr-HR" noProof="0" dirty="0"/>
              <a:t> </a:t>
            </a:r>
            <a:r>
              <a:rPr lang="hr-HR" noProof="0" dirty="0" err="1"/>
              <a:t>Social</a:t>
            </a:r>
            <a:r>
              <a:rPr lang="hr-HR" noProof="0" dirty="0"/>
              <a:t> Problem </a:t>
            </a:r>
            <a:r>
              <a:rPr lang="hr-HR" noProof="0" dirty="0" err="1"/>
              <a:t>Solving</a:t>
            </a:r>
            <a:r>
              <a:rPr lang="hr-HR" noProof="0" dirty="0"/>
              <a:t> Model)</a:t>
            </a:r>
          </a:p>
          <a:p>
            <a:pPr marL="621982" lvl="1" indent="-342900">
              <a:buFont typeface="+mj-lt"/>
              <a:buAutoNum type="arabicPeriod"/>
            </a:pP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Relacijski/PS model stresa i dobrobiti </a:t>
            </a:r>
            <a:r>
              <a:rPr lang="hr-HR" noProof="0" dirty="0"/>
              <a:t>(</a:t>
            </a:r>
            <a:r>
              <a:rPr lang="hr-HR" noProof="0" dirty="0" err="1"/>
              <a:t>The</a:t>
            </a:r>
            <a:r>
              <a:rPr lang="hr-HR" noProof="0" dirty="0"/>
              <a:t> </a:t>
            </a:r>
            <a:r>
              <a:rPr lang="hr-HR" noProof="0" dirty="0" err="1"/>
              <a:t>Relational</a:t>
            </a:r>
            <a:r>
              <a:rPr lang="hr-HR" noProof="0" dirty="0"/>
              <a:t>/Problem </a:t>
            </a:r>
            <a:r>
              <a:rPr lang="hr-HR" noProof="0" dirty="0" err="1"/>
              <a:t>Solving</a:t>
            </a:r>
            <a:r>
              <a:rPr lang="hr-HR" noProof="0" dirty="0"/>
              <a:t> Model </a:t>
            </a:r>
            <a:r>
              <a:rPr lang="hr-HR" noProof="0" dirty="0" err="1"/>
              <a:t>of</a:t>
            </a:r>
            <a:r>
              <a:rPr lang="hr-HR" noProof="0" dirty="0"/>
              <a:t> </a:t>
            </a:r>
            <a:r>
              <a:rPr lang="hr-HR" noProof="0" dirty="0" err="1"/>
              <a:t>Stress</a:t>
            </a:r>
            <a:r>
              <a:rPr lang="hr-HR" noProof="0" dirty="0"/>
              <a:t> </a:t>
            </a:r>
            <a:r>
              <a:rPr lang="hr-HR" noProof="0" dirty="0" err="1"/>
              <a:t>and</a:t>
            </a:r>
            <a:r>
              <a:rPr lang="hr-HR" noProof="0" dirty="0"/>
              <a:t> </a:t>
            </a:r>
            <a:r>
              <a:rPr lang="hr-HR" noProof="0" dirty="0" err="1"/>
              <a:t>Well</a:t>
            </a:r>
            <a:r>
              <a:rPr lang="hr-HR" noProof="0" dirty="0"/>
              <a:t> </a:t>
            </a:r>
            <a:r>
              <a:rPr lang="hr-HR" noProof="0" dirty="0" err="1"/>
              <a:t>Being</a:t>
            </a:r>
            <a:r>
              <a:rPr lang="hr-HR" noProof="0" dirty="0"/>
              <a:t>)</a:t>
            </a:r>
          </a:p>
          <a:p>
            <a:pPr marL="0" indent="0">
              <a:buNone/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932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A903-140F-4CCB-BF60-4E0AE9D7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190128"/>
            <a:ext cx="10645826" cy="648072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1. SOCIJALNI MODEL PS-a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64163-DDD1-41D6-9B08-78BA67B6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052736"/>
            <a:ext cx="11737304" cy="5615136"/>
          </a:xfrm>
        </p:spPr>
        <p:txBody>
          <a:bodyPr>
            <a:normAutofit fontScale="92500" lnSpcReduction="10000"/>
          </a:bodyPr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SOCIJALNI PS – </a:t>
            </a:r>
            <a:r>
              <a:rPr lang="hr-HR" noProof="0" dirty="0" err="1"/>
              <a:t>samousmjeravajući</a:t>
            </a:r>
            <a:r>
              <a:rPr lang="hr-HR" noProof="0" dirty="0"/>
              <a:t> kog-bih proces putem kojeg se pokušava identificirati efikasno rješenje za specifične probleme u svakodnevnom životu s ciljem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rješavanja problemske situacije </a:t>
            </a:r>
            <a:r>
              <a:rPr lang="hr-HR" noProof="0" dirty="0"/>
              <a:t>ili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smanjenja/modifikacije neugodnih emocija.</a:t>
            </a:r>
          </a:p>
          <a:p>
            <a:pPr lvl="1"/>
            <a:r>
              <a:rPr lang="hr-HR" noProof="0" dirty="0"/>
              <a:t>Problemi: različite situacije (npr. financije), </a:t>
            </a:r>
            <a:r>
              <a:rPr lang="hr-HR" noProof="0" dirty="0" err="1"/>
              <a:t>intrapersonalni</a:t>
            </a:r>
            <a:r>
              <a:rPr lang="hr-HR" noProof="0" dirty="0"/>
              <a:t> (kog., </a:t>
            </a:r>
            <a:r>
              <a:rPr lang="hr-HR" noProof="0" dirty="0" err="1"/>
              <a:t>emoc</a:t>
            </a:r>
            <a:r>
              <a:rPr lang="hr-HR" noProof="0" dirty="0"/>
              <a:t>., ponašajni, zdrav.), </a:t>
            </a:r>
            <a:r>
              <a:rPr lang="hr-HR" noProof="0" dirty="0" err="1"/>
              <a:t>interpersonalni</a:t>
            </a:r>
            <a:r>
              <a:rPr lang="hr-HR" noProof="0" dirty="0"/>
              <a:t> (konflikti).</a:t>
            </a:r>
          </a:p>
          <a:p>
            <a:pPr marL="279082" lvl="1" indent="0">
              <a:buNone/>
            </a:pPr>
            <a:endParaRPr lang="hr-HR" noProof="0" dirty="0"/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PROBLEM – </a:t>
            </a:r>
            <a:r>
              <a:rPr lang="hr-HR" noProof="0" dirty="0"/>
              <a:t>nerazmjer između situacije koja zahtijeva adaptivni odgovor (npr. za postizanje određenog cilja) i dostupnosti adaptivnog odgovora ili strategije suočavanja.</a:t>
            </a:r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b="1" noProof="0" dirty="0">
              <a:solidFill>
                <a:schemeClr val="bg2">
                  <a:lumMod val="50000"/>
                </a:schemeClr>
              </a:solidFill>
            </a:endParaRPr>
          </a:p>
          <a:p>
            <a:endParaRPr lang="hr-HR" b="1" noProof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RJEŠENJE – </a:t>
            </a:r>
            <a:r>
              <a:rPr lang="hr-HR" noProof="0" dirty="0"/>
              <a:t>odgovor/strategija suočavanja ili obrazac odgovora koji predstavlja ishod procesa PS specifične situacije.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F798EC-2D75-49CC-BAA8-D8FE13B16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82768"/>
              </p:ext>
            </p:extLst>
          </p:nvPr>
        </p:nvGraphicFramePr>
        <p:xfrm>
          <a:off x="576550" y="3573016"/>
          <a:ext cx="10479420" cy="1737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57822">
                  <a:extLst>
                    <a:ext uri="{9D8B030D-6E8A-4147-A177-3AD203B41FA5}">
                      <a16:colId xmlns:a16="http://schemas.microsoft.com/office/drawing/2014/main" val="3943492346"/>
                    </a:ext>
                  </a:extLst>
                </a:gridCol>
                <a:gridCol w="5321598">
                  <a:extLst>
                    <a:ext uri="{9D8B030D-6E8A-4147-A177-3AD203B41FA5}">
                      <a16:colId xmlns:a16="http://schemas.microsoft.com/office/drawing/2014/main" val="3006694469"/>
                    </a:ext>
                  </a:extLst>
                </a:gridCol>
              </a:tblGrid>
              <a:tr h="259665">
                <a:tc>
                  <a:txBody>
                    <a:bodyPr/>
                    <a:lstStyle/>
                    <a:p>
                      <a:r>
                        <a:rPr lang="hr-HR" sz="1500" dirty="0"/>
                        <a:t>Zahtjevi situacije</a:t>
                      </a:r>
                      <a:endParaRPr lang="hr-HR" sz="15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Trajanje problema</a:t>
                      </a:r>
                      <a:endParaRPr lang="hr-H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3924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500" dirty="0"/>
                        <a:t>Nametnuti iz okoline (poslovni, očekivanja partnera)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500" dirty="0"/>
                        <a:t>Jedinstven događaj ograničenog trajanja (</a:t>
                      </a:r>
                      <a:r>
                        <a:rPr lang="en-GB" sz="1500" dirty="0" err="1"/>
                        <a:t>npr</a:t>
                      </a:r>
                      <a:r>
                        <a:rPr lang="en-GB" sz="1500" dirty="0"/>
                        <a:t>. </a:t>
                      </a:r>
                      <a:r>
                        <a:rPr lang="hr-HR" sz="1500" dirty="0"/>
                        <a:t>akutna bolest)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207055"/>
                  </a:ext>
                </a:extLst>
              </a:tr>
              <a:tr h="2596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500" dirty="0"/>
                        <a:t>Unutar osobe (osobni ciljevi, potrebe)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500" dirty="0"/>
                        <a:t>Niz povezanih događaja (</a:t>
                      </a:r>
                      <a:r>
                        <a:rPr lang="en-GB" sz="1500" dirty="0" err="1"/>
                        <a:t>npr</a:t>
                      </a:r>
                      <a:r>
                        <a:rPr lang="en-GB" sz="1500" dirty="0"/>
                        <a:t>. </a:t>
                      </a:r>
                      <a:r>
                        <a:rPr lang="hr-HR" sz="1500" dirty="0"/>
                        <a:t>ponovljeni zahtjevi na radnom mjestu)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913561"/>
                  </a:ext>
                </a:extLst>
              </a:tr>
              <a:tr h="259665">
                <a:tc>
                  <a:txBody>
                    <a:bodyPr/>
                    <a:lstStyle/>
                    <a:p>
                      <a:endParaRPr lang="hr-HR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500" dirty="0"/>
                        <a:t>Kronični (</a:t>
                      </a:r>
                      <a:r>
                        <a:rPr lang="en-GB" sz="1500" dirty="0" err="1"/>
                        <a:t>npr</a:t>
                      </a:r>
                      <a:r>
                        <a:rPr lang="en-GB" sz="1500" dirty="0"/>
                        <a:t>. </a:t>
                      </a:r>
                      <a:r>
                        <a:rPr lang="hr-HR" sz="1500" dirty="0"/>
                        <a:t>kronična bolest, osjećaj usamljenosti)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60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3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96A-351C-4465-BC7C-BD03D71A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404664"/>
            <a:ext cx="11305256" cy="6120680"/>
          </a:xfrm>
        </p:spPr>
        <p:txBody>
          <a:bodyPr/>
          <a:lstStyle/>
          <a:p>
            <a:r>
              <a:rPr lang="hr-HR" sz="2400" b="1" noProof="0" dirty="0">
                <a:solidFill>
                  <a:schemeClr val="bg2">
                    <a:lumMod val="50000"/>
                  </a:schemeClr>
                </a:solidFill>
              </a:rPr>
              <a:t>GLAVNE DIMENZIJE PS</a:t>
            </a:r>
          </a:p>
          <a:p>
            <a:r>
              <a:rPr lang="hr-HR" noProof="0" dirty="0"/>
              <a:t>Sposobnost rješavanja problema se sastoji od dva, donekle, nezavisna procesa: </a:t>
            </a:r>
          </a:p>
          <a:p>
            <a:pPr lvl="1"/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Orijentacija na problem</a:t>
            </a:r>
          </a:p>
          <a:p>
            <a:pPr lvl="1"/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Stil rješavanja problema</a:t>
            </a:r>
          </a:p>
          <a:p>
            <a:pPr marL="279082" lvl="1" indent="0">
              <a:buNone/>
            </a:pPr>
            <a:endParaRPr lang="hr-HR" noProof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ORIJENTACIJA NA PROBLEM – </a:t>
            </a:r>
            <a:r>
              <a:rPr lang="hr-HR" noProof="0" dirty="0"/>
              <a:t>stabilan set kog-bih shema pojedinca koje se odnose na svjesnost i procjenu problema te vlastitih sposobnosti rješavanja problema.</a:t>
            </a:r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pPr marL="0" indent="0">
              <a:buNone/>
            </a:pPr>
            <a:endParaRPr lang="hr-HR" noProof="0" dirty="0"/>
          </a:p>
          <a:p>
            <a:pPr marL="0" indent="0" algn="ctr">
              <a:buNone/>
            </a:pPr>
            <a:r>
              <a:rPr lang="hr-HR" noProof="0" dirty="0"/>
              <a:t>RJEŠAVANJE PROBLEMA ≠ IMPLEMENTACIJA RJEŠENJA </a:t>
            </a:r>
          </a:p>
          <a:p>
            <a:pPr marL="0" indent="0">
              <a:buNone/>
            </a:pPr>
            <a:endParaRPr lang="hr-HR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08BDD5-B6B3-41A0-918A-A29C82080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13469"/>
              </p:ext>
            </p:extLst>
          </p:nvPr>
        </p:nvGraphicFramePr>
        <p:xfrm>
          <a:off x="477789" y="3212976"/>
          <a:ext cx="11305255" cy="2103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36158">
                  <a:extLst>
                    <a:ext uri="{9D8B030D-6E8A-4147-A177-3AD203B41FA5}">
                      <a16:colId xmlns:a16="http://schemas.microsoft.com/office/drawing/2014/main" val="3384170638"/>
                    </a:ext>
                  </a:extLst>
                </a:gridCol>
                <a:gridCol w="5669097">
                  <a:extLst>
                    <a:ext uri="{9D8B030D-6E8A-4147-A177-3AD203B41FA5}">
                      <a16:colId xmlns:a16="http://schemas.microsoft.com/office/drawing/2014/main" val="1729893677"/>
                    </a:ext>
                  </a:extLst>
                </a:gridCol>
              </a:tblGrid>
              <a:tr h="350648">
                <a:tc>
                  <a:txBody>
                    <a:bodyPr/>
                    <a:lstStyle/>
                    <a:p>
                      <a:r>
                        <a:rPr lang="hr-HR" dirty="0"/>
                        <a:t>POZITIVNA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NEGATIVNA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91408"/>
                  </a:ext>
                </a:extLst>
              </a:tr>
              <a:tr h="16655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Procjena problema kao izazova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Vjerovanje da je problem rješiv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Vjerovanje u vlastitu sposobnost 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Vjerovanje da uspješno PS zahtijeva vrijeme, trud i upornost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Posvećenost rješavanju problema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Procjena problema kao značajne prijetnje </a:t>
                      </a:r>
                      <a:r>
                        <a:rPr lang="hr-HR" dirty="0" err="1"/>
                        <a:t>psih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soc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, bih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i zdrav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dobrobiti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Sumnja u vlastitu sposobnost 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Značajna emocionalna uznemirenost pri suočavanju s problemom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82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43567-9055-4513-A1B2-AC42E297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749" y="332656"/>
            <a:ext cx="4176464" cy="5687144"/>
          </a:xfrm>
        </p:spPr>
        <p:txBody>
          <a:bodyPr>
            <a:normAutofit lnSpcReduction="10000"/>
          </a:bodyPr>
          <a:lstStyle/>
          <a:p>
            <a:r>
              <a:rPr lang="hr-HR" sz="2000" b="1" noProof="0" dirty="0">
                <a:solidFill>
                  <a:schemeClr val="bg1"/>
                </a:solidFill>
              </a:rPr>
              <a:t>GLAVNE DIMENZIJE PS (2)</a:t>
            </a:r>
          </a:p>
          <a:p>
            <a:endParaRPr lang="hr-HR" sz="2000" noProof="0" dirty="0">
              <a:solidFill>
                <a:schemeClr val="bg2">
                  <a:lumMod val="50000"/>
                </a:schemeClr>
              </a:solidFill>
            </a:endParaRPr>
          </a:p>
          <a:p>
            <a:endParaRPr lang="hr-HR" sz="2000" noProof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noProof="0" dirty="0">
                <a:solidFill>
                  <a:schemeClr val="bg1"/>
                </a:solidFill>
              </a:rPr>
              <a:t>STIL RJEŠAVANJA PROBLEMA </a:t>
            </a:r>
          </a:p>
          <a:p>
            <a:r>
              <a:rPr lang="hr-HR" sz="2000" noProof="0" dirty="0"/>
              <a:t>način na koji osoba pokušava razumjeti probleme i pronaći učinkovito rješenje ili način suočavanja. </a:t>
            </a:r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r>
              <a:rPr lang="hr-HR" noProof="0" dirty="0"/>
              <a:t>*</a:t>
            </a:r>
            <a:r>
              <a:rPr lang="hr-HR" noProof="0" dirty="0" err="1"/>
              <a:t>Social</a:t>
            </a:r>
            <a:r>
              <a:rPr lang="hr-HR" noProof="0" dirty="0"/>
              <a:t> Problem-</a:t>
            </a:r>
            <a:r>
              <a:rPr lang="hr-HR" noProof="0" dirty="0" err="1"/>
              <a:t>Solving</a:t>
            </a:r>
            <a:r>
              <a:rPr lang="hr-HR" noProof="0" dirty="0"/>
              <a:t> </a:t>
            </a:r>
            <a:r>
              <a:rPr lang="hr-HR" noProof="0" dirty="0" err="1"/>
              <a:t>Inventory</a:t>
            </a:r>
            <a:r>
              <a:rPr lang="hr-HR" noProof="0" dirty="0"/>
              <a:t> – </a:t>
            </a:r>
            <a:r>
              <a:rPr lang="hr-HR" noProof="0" dirty="0" err="1"/>
              <a:t>Revised</a:t>
            </a:r>
            <a:r>
              <a:rPr lang="hr-HR" noProof="0" dirty="0"/>
              <a:t> (SPSI-R; </a:t>
            </a:r>
            <a:r>
              <a:rPr lang="hr-HR" noProof="0" dirty="0" err="1"/>
              <a:t>D’Zurilla</a:t>
            </a:r>
            <a:r>
              <a:rPr lang="hr-HR" noProof="0" dirty="0"/>
              <a:t> i sur., 2002).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D4DC5B-16B8-408D-8B17-DFB7EC70C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08196"/>
              </p:ext>
            </p:extLst>
          </p:nvPr>
        </p:nvGraphicFramePr>
        <p:xfrm>
          <a:off x="4510236" y="332656"/>
          <a:ext cx="7560840" cy="6234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025">
                  <a:extLst>
                    <a:ext uri="{9D8B030D-6E8A-4147-A177-3AD203B41FA5}">
                      <a16:colId xmlns:a16="http://schemas.microsoft.com/office/drawing/2014/main" val="134426428"/>
                    </a:ext>
                  </a:extLst>
                </a:gridCol>
                <a:gridCol w="5550815">
                  <a:extLst>
                    <a:ext uri="{9D8B030D-6E8A-4147-A177-3AD203B41FA5}">
                      <a16:colId xmlns:a16="http://schemas.microsoft.com/office/drawing/2014/main" val="1744398916"/>
                    </a:ext>
                  </a:extLst>
                </a:gridCol>
              </a:tblGrid>
              <a:tr h="2971277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RACIONALNI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Funkcionalni stil rješavanja problema koji uključuje racionalnu i sistematičnu primjenu 4 najvažnije vještine rješavanja problema: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Definicija problema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Osmišljavanje različitih alternativnih rješenja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Donošenje odluke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Implementacija i verifikacija ishoda</a:t>
                      </a:r>
                      <a:endParaRPr lang="hr-HR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911641"/>
                  </a:ext>
                </a:extLst>
              </a:tr>
              <a:tr h="1565227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IMPULZIVNI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Disfunkcionalni stil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koji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uključuje</a:t>
                      </a:r>
                      <a:r>
                        <a:rPr lang="hr-HR" dirty="0"/>
                        <a:t> ograničen</a:t>
                      </a:r>
                      <a:r>
                        <a:rPr lang="en-GB" dirty="0"/>
                        <a:t>e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impulzivn</a:t>
                      </a:r>
                      <a:r>
                        <a:rPr lang="en-GB" dirty="0"/>
                        <a:t>e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nemarn</a:t>
                      </a:r>
                      <a:r>
                        <a:rPr lang="en-GB" dirty="0"/>
                        <a:t>e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nagl</a:t>
                      </a:r>
                      <a:r>
                        <a:rPr lang="en-GB" dirty="0"/>
                        <a:t>e</a:t>
                      </a:r>
                      <a:r>
                        <a:rPr lang="hr-HR" dirty="0"/>
                        <a:t> i nepotpun</a:t>
                      </a:r>
                      <a:r>
                        <a:rPr lang="en-GB" dirty="0"/>
                        <a:t>e</a:t>
                      </a:r>
                      <a:r>
                        <a:rPr lang="hr-HR" dirty="0"/>
                        <a:t> pokušaj</a:t>
                      </a:r>
                      <a:r>
                        <a:rPr lang="en-GB" dirty="0"/>
                        <a:t>e</a:t>
                      </a:r>
                      <a:r>
                        <a:rPr lang="hr-HR" dirty="0"/>
                        <a:t> PS. Obično se impulzivno bira prva ideja.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71671"/>
                  </a:ext>
                </a:extLst>
              </a:tr>
              <a:tr h="1697873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IZBJEGAVAJUĆI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Disfunkcionalni stil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koji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uključuje</a:t>
                      </a:r>
                      <a:r>
                        <a:rPr lang="en-GB" dirty="0"/>
                        <a:t> </a:t>
                      </a:r>
                      <a:r>
                        <a:rPr lang="hr-HR" dirty="0" err="1"/>
                        <a:t>prokrastinacij</a:t>
                      </a:r>
                      <a:r>
                        <a:rPr lang="en-GB" dirty="0"/>
                        <a:t>u</a:t>
                      </a:r>
                      <a:r>
                        <a:rPr lang="hr-HR" dirty="0"/>
                        <a:t>, pasivnost i ovisnost. </a:t>
                      </a:r>
                    </a:p>
                    <a:p>
                      <a:r>
                        <a:rPr lang="hr-HR" dirty="0"/>
                        <a:t>Osoba izbjegava problem, odgađa njegovo rješavanje, prebacuju odgovornost na druge.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2401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3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441-28B9-4052-B1FC-7BDB97C2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-345936"/>
            <a:ext cx="11089232" cy="1184136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2. RELACIJSKI / PS MODEL STRESA I DOBROBITI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9B95-FC05-420A-88C5-B99A1E8A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333500"/>
            <a:ext cx="11521280" cy="5047828"/>
          </a:xfrm>
        </p:spPr>
        <p:txBody>
          <a:bodyPr/>
          <a:lstStyle/>
          <a:p>
            <a:r>
              <a:rPr lang="hr-HR" noProof="0" dirty="0"/>
              <a:t>Integracija relacijskog modela stresa (R. </a:t>
            </a:r>
            <a:r>
              <a:rPr lang="hr-HR" noProof="0" dirty="0" err="1"/>
              <a:t>Lazarus</a:t>
            </a:r>
            <a:r>
              <a:rPr lang="hr-HR" noProof="0" dirty="0"/>
              <a:t>) i socijalnog modela.</a:t>
            </a:r>
          </a:p>
          <a:p>
            <a:pPr marL="0" indent="0">
              <a:buNone/>
            </a:pPr>
            <a:endParaRPr lang="hr-HR" noProof="0" dirty="0"/>
          </a:p>
          <a:p>
            <a:r>
              <a:rPr lang="hr-HR" noProof="0" dirty="0"/>
              <a:t>Stres predstavlja recipročan odnos: </a:t>
            </a:r>
          </a:p>
          <a:p>
            <a:pPr lvl="1"/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(1) stresnih životnih događaja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(2) emocionalnog stresa/dobrobiti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(3) PS suočavanja</a:t>
            </a:r>
          </a:p>
          <a:p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8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DCB2-3A34-4585-916F-AFD3B8CD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476672"/>
            <a:ext cx="10357794" cy="5543128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(1) STRESNI ŽIVOTNI DOGAĐAJI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hr-HR" dirty="0"/>
              <a:t>životni događaji ili iskustva koja od osobe zahtijevaju prilagodbu (osobnu, socijalnu, fizičku). </a:t>
            </a:r>
          </a:p>
          <a:p>
            <a:r>
              <a:rPr lang="hr-HR" dirty="0"/>
              <a:t>Dvije vrste stresnih životnih događaja: </a:t>
            </a:r>
          </a:p>
          <a:p>
            <a:pPr marL="621982" lvl="1" indent="-342900">
              <a:buFont typeface="+mj-lt"/>
              <a:buAutoNum type="arabicPeriod"/>
            </a:pPr>
            <a:r>
              <a:rPr lang="hr-HR" dirty="0"/>
              <a:t>Veliki negativni događaji (razvod, smrt voljene osobe, gubitak posla, teška bolest i sl.)</a:t>
            </a:r>
          </a:p>
          <a:p>
            <a:pPr marL="621982" lvl="1" indent="-342900">
              <a:buFont typeface="+mj-lt"/>
              <a:buAutoNum type="arabicPeriod"/>
            </a:pPr>
            <a:r>
              <a:rPr lang="hr-HR" dirty="0"/>
              <a:t>Svakodnevni problemi (</a:t>
            </a:r>
            <a:r>
              <a:rPr lang="hr-HR" dirty="0" err="1"/>
              <a:t>ograničeniji</a:t>
            </a:r>
            <a:r>
              <a:rPr lang="hr-HR" dirty="0"/>
              <a:t> i specifičniji)</a:t>
            </a:r>
          </a:p>
          <a:p>
            <a:pPr marL="621982" lvl="1" indent="-342900">
              <a:buFont typeface="+mj-lt"/>
              <a:buAutoNum type="arabicPeriod"/>
            </a:pPr>
            <a:endParaRPr lang="hr-HR" dirty="0"/>
          </a:p>
          <a:p>
            <a:pPr lvl="1"/>
            <a:r>
              <a:rPr lang="hr-HR" dirty="0"/>
              <a:t>Uglavnom su uzročno posljedično povezani.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24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8491-0716-45BC-A56F-31C951DAB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476672"/>
            <a:ext cx="10945216" cy="5688632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(2) EMOCIONALNI STRES </a:t>
            </a:r>
            <a:r>
              <a:rPr lang="hr-HR" noProof="0" dirty="0"/>
              <a:t>– neposredni emocionalni odgovor koji osoba ima na stresne životne događaje:</a:t>
            </a:r>
            <a:endParaRPr lang="hr-HR" b="1" noProof="0" dirty="0">
              <a:solidFill>
                <a:schemeClr val="bg2">
                  <a:lumMod val="50000"/>
                </a:schemeClr>
              </a:solidFill>
            </a:endParaRPr>
          </a:p>
          <a:p>
            <a:pPr marL="621982" lvl="1" indent="-342900">
              <a:buFont typeface="+mj-lt"/>
              <a:buAutoNum type="arabicPeriod"/>
            </a:pPr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Negativan </a:t>
            </a:r>
            <a:r>
              <a:rPr lang="hr-HR" noProof="0" dirty="0"/>
              <a:t>(anksioznost, ljutnja, depresija)</a:t>
            </a:r>
          </a:p>
          <a:p>
            <a:pPr marL="621982" lvl="1" indent="-342900">
              <a:buFont typeface="+mj-lt"/>
              <a:buAutoNum type="arabicPeriod"/>
            </a:pPr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Pozitivan </a:t>
            </a:r>
            <a:r>
              <a:rPr lang="hr-HR" noProof="0" dirty="0"/>
              <a:t>(nada, olakšanje, sreća)</a:t>
            </a:r>
          </a:p>
          <a:p>
            <a:pPr marL="621982" lvl="1" indent="-342900">
              <a:buFont typeface="+mj-lt"/>
              <a:buAutoNum type="arabicPeriod"/>
            </a:pPr>
            <a:endParaRPr lang="hr-HR" noProof="0" dirty="0"/>
          </a:p>
          <a:p>
            <a:endParaRPr lang="hr-HR" noProof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8A1710-5C62-465C-8563-9CC4619BB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55575"/>
              </p:ext>
            </p:extLst>
          </p:nvPr>
        </p:nvGraphicFramePr>
        <p:xfrm>
          <a:off x="621804" y="2204864"/>
          <a:ext cx="10945216" cy="23042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3140189039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1417850878"/>
                    </a:ext>
                  </a:extLst>
                </a:gridCol>
              </a:tblGrid>
              <a:tr h="463791">
                <a:tc>
                  <a:txBody>
                    <a:bodyPr/>
                    <a:lstStyle/>
                    <a:p>
                      <a:r>
                        <a:rPr lang="hr-HR" dirty="0"/>
                        <a:t>Negativne emocije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Pozitivne emocije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32444"/>
                  </a:ext>
                </a:extLst>
              </a:tr>
              <a:tr h="18404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Procjena stresnih događaja kao </a:t>
                      </a:r>
                      <a:r>
                        <a:rPr lang="hr-HR" dirty="0" err="1"/>
                        <a:t>ugrožavajućih</a:t>
                      </a:r>
                      <a:r>
                        <a:rPr lang="hr-HR" dirty="0"/>
                        <a:t> za dobrobit pojedinca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Sumnja u sposobnost uspješnog suočavanja s problemom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Korištenje neučinkovitih strategija suočavanja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dirty="0"/>
                        <a:t>Procjena stresnog događaja kao izazova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dirty="0"/>
                        <a:t>Vjerovanje u sposobnost uspješnog suočavanja s problemom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dirty="0"/>
                        <a:t>Korištenje efikasnih strategija suočavanja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63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1212</TotalTime>
  <Words>1890</Words>
  <Application>Microsoft Office PowerPoint</Application>
  <PresentationFormat>Custom</PresentationFormat>
  <Paragraphs>273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Palatino Linotype</vt:lpstr>
      <vt:lpstr>Watercolor_16x9</vt:lpstr>
      <vt:lpstr>PROBLEM-SOLVING TEHNIKE (PST)</vt:lpstr>
      <vt:lpstr>PowerPoint Presentation</vt:lpstr>
      <vt:lpstr>TEORIJSKA OSNOVA </vt:lpstr>
      <vt:lpstr>1. SOCIJALNI MODEL PS-a</vt:lpstr>
      <vt:lpstr>PowerPoint Presentation</vt:lpstr>
      <vt:lpstr>PowerPoint Presentation</vt:lpstr>
      <vt:lpstr>2. RELACIJSKI / PS MODEL STRESA I DOBROBITI</vt:lpstr>
      <vt:lpstr>PowerPoint Presentation</vt:lpstr>
      <vt:lpstr>PowerPoint Presentation</vt:lpstr>
      <vt:lpstr>PowerPoint Presentation</vt:lpstr>
      <vt:lpstr>Prikaz modela </vt:lpstr>
      <vt:lpstr>PowerPoint Presentation</vt:lpstr>
      <vt:lpstr>PS MODULI</vt:lpstr>
      <vt:lpstr>PST MODULI</vt:lpstr>
      <vt:lpstr>PowerPoint Presentation</vt:lpstr>
      <vt:lpstr>DODATNE STRATEGIJE </vt:lpstr>
      <vt:lpstr>PowerPoint Presentation</vt:lpstr>
      <vt:lpstr>PRIRUČNIK ZA KLIJENTE </vt:lpstr>
      <vt:lpstr>EMPIRIJSKI DOKAZI ZA PST</vt:lpstr>
      <vt:lpstr>LITERATURA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PROBLEM-SOLVING TEHNIKE</dc:title>
  <dc:creator>Vedrana Palavra</dc:creator>
  <cp:lastModifiedBy>Vedrana Palavra</cp:lastModifiedBy>
  <cp:revision>82</cp:revision>
  <dcterms:created xsi:type="dcterms:W3CDTF">2019-01-13T17:01:55Z</dcterms:created>
  <dcterms:modified xsi:type="dcterms:W3CDTF">2019-01-28T21:36:46Z</dcterms:modified>
</cp:coreProperties>
</file>