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22" r:id="rId1"/>
  </p:sldMasterIdLst>
  <p:notesMasterIdLst>
    <p:notesMasterId r:id="rId15"/>
  </p:notesMasterIdLst>
  <p:sldIdLst>
    <p:sldId id="256" r:id="rId2"/>
    <p:sldId id="257" r:id="rId3"/>
    <p:sldId id="261" r:id="rId4"/>
    <p:sldId id="258" r:id="rId5"/>
    <p:sldId id="259" r:id="rId6"/>
    <p:sldId id="260" r:id="rId7"/>
    <p:sldId id="263" r:id="rId8"/>
    <p:sldId id="265" r:id="rId9"/>
    <p:sldId id="264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FFCC"/>
    <a:srgbClr val="CCCCFF"/>
    <a:srgbClr val="FFCCFF"/>
    <a:srgbClr val="FFFF99"/>
    <a:srgbClr val="C0C0C0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37BCD-A48D-4FC2-84F4-CD711F7AA46F}" type="datetimeFigureOut">
              <a:rPr lang="hr-HR" smtClean="0"/>
              <a:t>13.2.2019.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6E6CDA-9256-4ADB-9865-31167828E82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20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6E6CDA-9256-4ADB-9865-31167828E824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8556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5D2E-F83C-4AF5-AD88-1A5BB071B106}" type="datetime1">
              <a:rPr lang="hr-HR" smtClean="0"/>
              <a:t>13.2.2019.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82410633-36A6-415B-B646-A202CF754C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0056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4E6E7-3076-4350-A223-6BD8462C6921}" type="datetime1">
              <a:rPr lang="hr-HR" smtClean="0"/>
              <a:t>13.2.2019.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65085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77B3D-7636-4D76-9708-0E3AE0B18156}" type="datetime1">
              <a:rPr lang="hr-HR" smtClean="0"/>
              <a:t>13.2.2019.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6669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21D6-C67B-4A33-ABD2-99B1C2BAD933}" type="datetime1">
              <a:rPr lang="hr-HR" smtClean="0"/>
              <a:t>13.2.2019.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74070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756AD44-7FCC-48F5-B243-D42F5E9487CC}" type="datetime1">
              <a:rPr lang="hr-HR" smtClean="0"/>
              <a:t>13.2.2019.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hr-H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82410633-36A6-415B-B646-A202CF754C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2255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937D-2D63-4977-9ABA-DBA24CC51307}" type="datetime1">
              <a:rPr lang="hr-HR" smtClean="0"/>
              <a:t>13.2.2019.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7282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1411-C8E2-4B20-92C1-239542B36C4C}" type="datetime1">
              <a:rPr lang="hr-HR" smtClean="0"/>
              <a:t>13.2.2019.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413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E6FA3-B434-4C50-B923-467575D94490}" type="datetime1">
              <a:rPr lang="hr-HR" smtClean="0"/>
              <a:t>13.2.2019.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0734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CAD5-A603-4EDD-A159-0D7211D82FFC}" type="datetime1">
              <a:rPr lang="hr-HR" smtClean="0"/>
              <a:t>13.2.2019.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51853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8F5F3-CB8B-46C8-B612-0A19C9F48159}" type="datetime1">
              <a:rPr lang="hr-HR" smtClean="0"/>
              <a:t>13.2.2019.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754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22E1-8F7A-4586-9D37-15E19AA3ECD1}" type="datetime1">
              <a:rPr lang="hr-HR" smtClean="0"/>
              <a:t>13.2.2019.</a:t>
            </a:fld>
            <a:endParaRPr lang="hr-H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8391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CB185B1-B932-44C3-9856-A278DA7C6622}" type="datetime1">
              <a:rPr lang="hr-HR" smtClean="0"/>
              <a:t>13.2.2019.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82410633-36A6-415B-B646-A202CF754C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37294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0250" y="1493949"/>
            <a:ext cx="8036178" cy="1745519"/>
          </a:xfrm>
        </p:spPr>
        <p:txBody>
          <a:bodyPr/>
          <a:lstStyle/>
          <a:p>
            <a:pPr algn="ctr"/>
            <a:r>
              <a:rPr lang="hr-HR" sz="4000" b="1" dirty="0" smtClean="0"/>
              <a:t>ZAVRŠETAK TERAPIJE I PREVENCIJA POVRATA SIMPTOMA</a:t>
            </a:r>
            <a:endParaRPr lang="hr-HR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9492" y="3220581"/>
            <a:ext cx="7766936" cy="109689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Kristina Boban, mag. psihologije</a:t>
            </a:r>
          </a:p>
          <a:p>
            <a:pPr algn="ctr"/>
            <a:r>
              <a:rPr lang="hr-HR" dirty="0">
                <a:solidFill>
                  <a:schemeClr val="tx1"/>
                </a:solidFill>
              </a:rPr>
              <a:t>Praktikum iz bihevioralno – kognitivnih terapija II</a:t>
            </a:r>
          </a:p>
          <a:p>
            <a:pPr algn="ctr"/>
            <a:r>
              <a:rPr lang="hr-HR" dirty="0">
                <a:solidFill>
                  <a:schemeClr val="tx1"/>
                </a:solidFill>
              </a:rPr>
              <a:t>Split, </a:t>
            </a:r>
            <a:r>
              <a:rPr lang="hr-HR" dirty="0" smtClean="0">
                <a:solidFill>
                  <a:schemeClr val="tx1"/>
                </a:solidFill>
              </a:rPr>
              <a:t>16.veljače,2019.</a:t>
            </a:r>
            <a:endParaRPr lang="hr-HR" dirty="0">
              <a:solidFill>
                <a:schemeClr val="tx1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3357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79550"/>
            <a:ext cx="10633794" cy="1893194"/>
          </a:xfrm>
        </p:spPr>
        <p:txBody>
          <a:bodyPr/>
          <a:lstStyle/>
          <a:p>
            <a:pPr marL="0" indent="0">
              <a:buNone/>
            </a:pPr>
            <a:r>
              <a:rPr lang="hr-HR" b="1" dirty="0" smtClean="0">
                <a:solidFill>
                  <a:srgbClr val="C00000"/>
                </a:solidFill>
              </a:rPr>
              <a:t>5. PRIPREMA ZA MOGUĆA POGORŠANJA NAKON ZAVRŠETKA TERAPIJE</a:t>
            </a:r>
          </a:p>
          <a:p>
            <a:pPr marL="0" indent="0">
              <a:buNone/>
            </a:pPr>
            <a:endParaRPr lang="hr-HR" b="1" dirty="0" smtClean="0"/>
          </a:p>
          <a:p>
            <a:pPr marL="0" indent="0">
              <a:buNone/>
            </a:pPr>
            <a:r>
              <a:rPr lang="hr-HR" dirty="0" smtClean="0"/>
              <a:t>- Terapeut potiče klijenta na sastavljanje kartice za suočavanje koja određuje što raditi u slučaju pojave pogoršanja nakon završetka terapije...</a:t>
            </a:r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2434107" y="2619529"/>
            <a:ext cx="6774287" cy="3416320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hr-H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Imam izbor. Mogu katastrofizirati glede pogoršanja, uzrujati se, misliti kako je sve beznadno i vjerojatno se osjećati loše. Ili mogu pregledati svoje terapijske bilješke, prisjetiti se kako su pogoršanja normalni dio oporavka i vidjeti što mogu naučiti iz ovog pogoršanja. Radeći te stvari, vjerojatnije ću se osjećati bolje i smanjiti jačinu pogoršanja.</a:t>
            </a:r>
          </a:p>
          <a:p>
            <a:endParaRPr lang="hr-H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Sljedeće, moram proći samoterapijsku seansu i planirati kako riješiti svoje trenutne probleme.</a:t>
            </a:r>
          </a:p>
          <a:p>
            <a:endParaRPr lang="hr-H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Treće, mogu nazvati svog terapeuta i kratko mu priopćiti što sam napravila i s njim razgovarati o mogućnosti još jedne redovne seanse ako je u mom interesu.</a:t>
            </a:r>
            <a:endParaRPr lang="hr-H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906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07" y="265691"/>
            <a:ext cx="10058400" cy="1163865"/>
          </a:xfrm>
        </p:spPr>
        <p:txBody>
          <a:bodyPr>
            <a:normAutofit/>
          </a:bodyPr>
          <a:lstStyle/>
          <a:p>
            <a:pPr algn="ctr"/>
            <a:r>
              <a:rPr lang="hr-HR" sz="4400" dirty="0" smtClean="0"/>
              <a:t>DODATNE SEANSE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48497"/>
            <a:ext cx="9883342" cy="3683357"/>
          </a:xfrm>
        </p:spPr>
        <p:txBody>
          <a:bodyPr/>
          <a:lstStyle/>
          <a:p>
            <a:r>
              <a:rPr lang="hr-HR" dirty="0"/>
              <a:t>T</a:t>
            </a:r>
            <a:r>
              <a:rPr lang="hr-HR" dirty="0" smtClean="0"/>
              <a:t>erapeut i klijent mogu razgovarati o tome kako se klijent nosio s teškoćama i procijeniti je li to mogao napraviti na bolji način</a:t>
            </a:r>
          </a:p>
          <a:p>
            <a:endParaRPr lang="hr-HR" dirty="0" smtClean="0"/>
          </a:p>
          <a:p>
            <a:r>
              <a:rPr lang="hr-HR" dirty="0" smtClean="0"/>
              <a:t>Provjera je li ranije promijenjeno disfunkcionalno vjerovanje ponovno aktivirano</a:t>
            </a:r>
          </a:p>
          <a:p>
            <a:endParaRPr lang="hr-HR" dirty="0" smtClean="0"/>
          </a:p>
          <a:p>
            <a:r>
              <a:rPr lang="hr-HR" dirty="0" smtClean="0"/>
              <a:t>Mogućnost provjere ponovnog pojavljivanja disfunkcionalnih strategija                        (</a:t>
            </a:r>
            <a:r>
              <a:rPr lang="hr-HR" i="1" dirty="0" smtClean="0"/>
              <a:t>npr. izbjegavanje</a:t>
            </a:r>
            <a:r>
              <a:rPr lang="hr-HR" dirty="0" smtClean="0"/>
              <a:t>)</a:t>
            </a:r>
          </a:p>
          <a:p>
            <a:endParaRPr lang="hr-HR" dirty="0" smtClean="0"/>
          </a:p>
          <a:p>
            <a:r>
              <a:rPr lang="hr-HR" dirty="0" smtClean="0"/>
              <a:t>Smiruje klijenta glede samostalnog održavanja njegovog napretka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048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4400" dirty="0" smtClean="0"/>
              <a:t>Zaključak: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8892" y="2289377"/>
            <a:ext cx="9780311" cy="190913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hr-HR" dirty="0" smtClean="0"/>
              <a:t>Prevencija povrata simptoma se provodi tijekom cijele terapije. Problemi s prorjeđivanjem seansi i završetkom terapije tretiraju se kao bilo koji drugi problem – s kombinacijom rješavanja problema i odgovaranja na disfunkcionalne misli i vjerovanja!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319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13</a:t>
            </a:fld>
            <a:endParaRPr lang="hr-H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7797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610" y="772731"/>
            <a:ext cx="9084852" cy="437998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r-HR" b="1" dirty="0" smtClean="0"/>
              <a:t>CILJ kognitivne terapije: </a:t>
            </a:r>
            <a:r>
              <a:rPr lang="hr-HR" dirty="0" smtClean="0"/>
              <a:t>ubrzati slabljenje klijentovih simptoma i podučiti ga da bude svoj vlastiti terapeut!</a:t>
            </a:r>
          </a:p>
          <a:p>
            <a:pPr>
              <a:lnSpc>
                <a:spcPct val="150000"/>
              </a:lnSpc>
            </a:pPr>
            <a:endParaRPr lang="hr-HR" dirty="0" smtClean="0"/>
          </a:p>
          <a:p>
            <a:pPr>
              <a:lnSpc>
                <a:spcPct val="150000"/>
              </a:lnSpc>
            </a:pPr>
            <a:r>
              <a:rPr lang="hr-HR" b="1" dirty="0" smtClean="0"/>
              <a:t>TERAPEUT</a:t>
            </a:r>
            <a:r>
              <a:rPr lang="hr-HR" dirty="0" smtClean="0"/>
              <a:t> koji sebe smatra odgovornim za pružanje pomoći pacijentu u svakom njegovom problemu </a:t>
            </a:r>
            <a:r>
              <a:rPr lang="hr-HR" dirty="0" smtClean="0">
                <a:sym typeface="Wingdings" panose="05000000000000000000" pitchFamily="2" charset="2"/>
              </a:rPr>
              <a:t> riskira </a:t>
            </a:r>
            <a:r>
              <a:rPr lang="hr-HR" b="1" dirty="0" smtClean="0">
                <a:sym typeface="Wingdings" panose="05000000000000000000" pitchFamily="2" charset="2"/>
              </a:rPr>
              <a:t>STVARANJE ILI JAČANJE OVISNOSTI, </a:t>
            </a:r>
            <a:r>
              <a:rPr lang="hr-HR" dirty="0" smtClean="0">
                <a:sym typeface="Wingdings" panose="05000000000000000000" pitchFamily="2" charset="2"/>
              </a:rPr>
              <a:t>te pacijentu onemogućava testiranje i poboljšanje vlastitih vještina!</a:t>
            </a:r>
            <a:endParaRPr lang="hr-H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2</a:t>
            </a:fld>
            <a:endParaRPr lang="hr-H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487" y="4331363"/>
            <a:ext cx="2306546" cy="2306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0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08" y="141667"/>
            <a:ext cx="10058400" cy="1313645"/>
          </a:xfrm>
        </p:spPr>
        <p:txBody>
          <a:bodyPr>
            <a:normAutofit/>
          </a:bodyPr>
          <a:lstStyle/>
          <a:p>
            <a:pPr algn="ctr"/>
            <a:r>
              <a:rPr lang="hr-HR" sz="4400" dirty="0" smtClean="0"/>
              <a:t>AKTIVNOSTI U PRVOJ SEANSI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211" y="1313645"/>
            <a:ext cx="11055321" cy="273032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hr-HR" dirty="0" smtClean="0"/>
              <a:t>Terapeut počinje pripremati klijenta na završetak terapije i na moguće povrate simptoma </a:t>
            </a:r>
            <a:r>
              <a:rPr lang="hr-HR" dirty="0" smtClean="0">
                <a:sym typeface="Wingdings" panose="05000000000000000000" pitchFamily="2" charset="2"/>
              </a:rPr>
              <a:t> </a:t>
            </a:r>
          </a:p>
          <a:p>
            <a:pPr marL="0" indent="0" algn="just">
              <a:buNone/>
            </a:pP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smtClean="0">
                <a:sym typeface="Wingdings" panose="05000000000000000000" pitchFamily="2" charset="2"/>
              </a:rPr>
              <a:t>  manja vjerojatnost da će klijent katastrofizirati ako i kada se pojave</a:t>
            </a:r>
          </a:p>
          <a:p>
            <a:pPr algn="just"/>
            <a:endParaRPr lang="hr-HR" dirty="0" smtClean="0"/>
          </a:p>
          <a:p>
            <a:pPr algn="just"/>
            <a:r>
              <a:rPr lang="hr-HR" dirty="0" smtClean="0"/>
              <a:t>Identificiranje klijentovih očekivanja od terapije  </a:t>
            </a:r>
          </a:p>
          <a:p>
            <a:pPr marL="0" indent="0" algn="just">
              <a:buNone/>
            </a:pPr>
            <a:r>
              <a:rPr lang="hr-HR" dirty="0"/>
              <a:t> </a:t>
            </a:r>
            <a:r>
              <a:rPr lang="hr-HR" dirty="0" smtClean="0"/>
              <a:t> ( na koji način očekuje da će mu bit bolje, koliko će, po njegovom mišljenju, za to trebati vremena, </a:t>
            </a:r>
          </a:p>
          <a:p>
            <a:pPr marL="0" indent="0" algn="just">
              <a:buNone/>
            </a:pPr>
            <a:r>
              <a:rPr lang="hr-HR" dirty="0"/>
              <a:t> </a:t>
            </a:r>
            <a:r>
              <a:rPr lang="hr-HR" dirty="0" smtClean="0"/>
              <a:t>  vjeruje li da bi konstantno trebao napredovati bez mogućih pogoršanja...)</a:t>
            </a:r>
          </a:p>
          <a:p>
            <a:pPr algn="just"/>
            <a:endParaRPr lang="hr-HR" dirty="0" smtClean="0"/>
          </a:p>
          <a:p>
            <a:pPr algn="just"/>
            <a:r>
              <a:rPr lang="hr-HR" dirty="0" smtClean="0"/>
              <a:t>Vizualna demonstracija slike napretka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640677" y="2581517"/>
            <a:ext cx="2478862" cy="57386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7408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18941"/>
            <a:ext cx="10058400" cy="1218213"/>
          </a:xfrm>
        </p:spPr>
        <p:txBody>
          <a:bodyPr>
            <a:normAutofit/>
          </a:bodyPr>
          <a:lstStyle/>
          <a:p>
            <a:pPr algn="ctr"/>
            <a:r>
              <a:rPr lang="hr-HR" sz="4400" dirty="0" smtClean="0"/>
              <a:t>AKTIVNOSTI U TIJEKU TERAPIJE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738649"/>
            <a:ext cx="10633795" cy="4302714"/>
          </a:xfrm>
        </p:spPr>
        <p:txBody>
          <a:bodyPr>
            <a:normAutofit fontScale="92500" lnSpcReduction="10000"/>
          </a:bodyPr>
          <a:lstStyle/>
          <a:p>
            <a:pPr>
              <a:buAutoNum type="arabicPeriod"/>
            </a:pPr>
            <a:r>
              <a:rPr lang="hr-HR" sz="2200" b="1" dirty="0" smtClean="0">
                <a:solidFill>
                  <a:srgbClr val="CC3300"/>
                </a:solidFill>
              </a:rPr>
              <a:t>PRIDAVANJE ZASLUGA ZA NAPREDAK KLIJENTU</a:t>
            </a:r>
          </a:p>
          <a:p>
            <a:pPr marL="0" indent="0">
              <a:buNone/>
            </a:pPr>
            <a:endParaRPr lang="hr-HR" b="1" dirty="0" smtClean="0"/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hr-HR" dirty="0" smtClean="0"/>
              <a:t>Klijentovo pripisivanje poboljšanja </a:t>
            </a:r>
            <a:r>
              <a:rPr lang="hr-HR" dirty="0"/>
              <a:t>:</a:t>
            </a:r>
            <a:r>
              <a:rPr lang="hr-HR" dirty="0" smtClean="0"/>
              <a:t> terapeutu, okolnostima ili lijekovima </a:t>
            </a:r>
            <a:r>
              <a:rPr lang="hr-HR" dirty="0" smtClean="0">
                <a:sym typeface="Wingdings" panose="05000000000000000000" pitchFamily="2" charset="2"/>
              </a:rPr>
              <a:t> važno je istaknuti promjene u klijentovom razmišljanju ili ponašanju koje su mogle doprinijeti poboljšanju ili pomoći u njegovom održavanju!</a:t>
            </a:r>
          </a:p>
          <a:p>
            <a:pPr>
              <a:lnSpc>
                <a:spcPct val="150000"/>
              </a:lnSpc>
              <a:buFontTx/>
              <a:buChar char="-"/>
            </a:pPr>
            <a:endParaRPr lang="hr-HR" dirty="0" smtClean="0">
              <a:sym typeface="Wingdings" panose="05000000000000000000" pitchFamily="2" charset="2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hr-HR" dirty="0" smtClean="0">
                <a:sym typeface="Wingdings" panose="05000000000000000000" pitchFamily="2" charset="2"/>
              </a:rPr>
              <a:t>u slučaju da klijent ustraje u vjerovanju da ne zaslužuje nikakve zasluge  </a:t>
            </a:r>
            <a:r>
              <a:rPr lang="hr-HR" b="1" dirty="0" smtClean="0">
                <a:sym typeface="Wingdings" panose="05000000000000000000" pitchFamily="2" charset="2"/>
              </a:rPr>
              <a:t>ISTRAŽIVANJE BAZIČNOG VJEROVANJA: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smtClean="0">
                <a:sym typeface="Wingdings" panose="05000000000000000000" pitchFamily="2" charset="2"/>
              </a:rPr>
              <a:t>                                          </a:t>
            </a:r>
            <a:r>
              <a:rPr lang="hr-HR" i="1" dirty="0" smtClean="0">
                <a:sym typeface="Wingdings" panose="05000000000000000000" pitchFamily="2" charset="2"/>
              </a:rPr>
              <a:t>„Što za vas znači da vas pokušavam pohvaliti?”</a:t>
            </a:r>
            <a:endParaRPr lang="hr-HR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678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66671"/>
            <a:ext cx="11273874" cy="16395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>
                <a:solidFill>
                  <a:srgbClr val="C00000"/>
                </a:solidFill>
              </a:rPr>
              <a:t>2. </a:t>
            </a:r>
            <a:r>
              <a:rPr lang="hr-HR" b="1" dirty="0">
                <a:solidFill>
                  <a:srgbClr val="C00000"/>
                </a:solidFill>
              </a:rPr>
              <a:t>UČENJE I KORIŠTENJE VJEŠTINA / TEHNIKA NAUČENIH NA </a:t>
            </a:r>
            <a:r>
              <a:rPr lang="hr-HR" b="1" dirty="0" smtClean="0">
                <a:solidFill>
                  <a:srgbClr val="C00000"/>
                </a:solidFill>
              </a:rPr>
              <a:t>TERAPIJI</a:t>
            </a:r>
          </a:p>
          <a:p>
            <a:pPr marL="0" indent="0">
              <a:buNone/>
            </a:pPr>
            <a:endParaRPr lang="hr-HR" b="1" dirty="0" smtClean="0">
              <a:solidFill>
                <a:srgbClr val="C00000"/>
              </a:solidFill>
            </a:endParaRPr>
          </a:p>
          <a:p>
            <a:pPr>
              <a:buFontTx/>
              <a:buChar char="-"/>
            </a:pPr>
            <a:r>
              <a:rPr lang="hr-HR" dirty="0" smtClean="0"/>
              <a:t>Terapeut nastoji naučiti klijenta na koji način može koristiti naučene tehnike i vještine u različitim situacijama za vrijeme i nakon završetka terapije!</a:t>
            </a:r>
          </a:p>
          <a:p>
            <a:pPr>
              <a:buFontTx/>
              <a:buChar char="-"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1957588" y="2381671"/>
            <a:ext cx="8062175" cy="42473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hr-HR" dirty="0" smtClean="0"/>
              <a:t>Rastavljanje većeg problema na jednostavnije komponente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r-HR" dirty="0" smtClean="0"/>
              <a:t>Stvaranje alternativnih odgovora na problem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r-HR" dirty="0" smtClean="0"/>
              <a:t>Identificiranje, testiranje i odgovaranje na automatke misli i vjerovanja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r-HR" dirty="0" smtClean="0"/>
              <a:t>Korištenje ZDM-a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r-HR" dirty="0" smtClean="0"/>
              <a:t>Praćenje, bilježenje i planiranje aktivnosti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r-HR" dirty="0" smtClean="0"/>
              <a:t>Izvođenje vježbi relaksacije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r-HR" dirty="0" smtClean="0"/>
              <a:t>Korištenje tehnika skretanja pažnje i refokusiranja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r-HR" dirty="0" smtClean="0"/>
              <a:t>Pisanje pozitivnih izjava o sebi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r-HR" dirty="0" smtClean="0"/>
              <a:t>Identificiranje prednosti i nedostataka (misli, vjerovanja, ponašanja ili izbora koje imamo u donošenju odluka)</a:t>
            </a:r>
            <a:endParaRPr lang="hr-H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94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666" y="734096"/>
            <a:ext cx="10875015" cy="215077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sz="2200" b="1" dirty="0" smtClean="0">
                <a:solidFill>
                  <a:srgbClr val="C00000"/>
                </a:solidFill>
              </a:rPr>
              <a:t>3. </a:t>
            </a:r>
            <a:r>
              <a:rPr lang="hr-HR" sz="2200" b="1" dirty="0">
                <a:solidFill>
                  <a:srgbClr val="C00000"/>
                </a:solidFill>
              </a:rPr>
              <a:t>PRIPREMA ZA MOGUĆA POGORŠANJA TIJEKOM </a:t>
            </a:r>
            <a:r>
              <a:rPr lang="hr-HR" sz="2200" b="1" dirty="0" smtClean="0">
                <a:solidFill>
                  <a:srgbClr val="C00000"/>
                </a:solidFill>
              </a:rPr>
              <a:t>TERAPIJE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hr-HR" dirty="0" smtClean="0"/>
              <a:t>Čim se klijent počne osjećati bolje terapeut ga počinje pripremati na moguća pogoršanja </a:t>
            </a:r>
            <a:r>
              <a:rPr lang="hr-HR" dirty="0" smtClean="0">
                <a:sym typeface="Wingdings" panose="05000000000000000000" pitchFamily="2" charset="2"/>
              </a:rPr>
              <a:t> traži od njega da zamisli što će mu prolaziti glavom kada se počne osjećati loše  terapeut pomaže klijentu odgovoriti na te misli i predodžbe i napisati karticu za suočavanje!</a:t>
            </a:r>
          </a:p>
          <a:p>
            <a:pPr>
              <a:buFontTx/>
              <a:buChar char="-"/>
            </a:pPr>
            <a:endParaRPr lang="hr-H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6</a:t>
            </a:fld>
            <a:endParaRPr lang="hr-H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407" y="3247009"/>
            <a:ext cx="4445000" cy="339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58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486" y="283511"/>
            <a:ext cx="11191741" cy="1320800"/>
          </a:xfrm>
        </p:spPr>
        <p:txBody>
          <a:bodyPr>
            <a:noAutofit/>
          </a:bodyPr>
          <a:lstStyle/>
          <a:p>
            <a:pPr algn="ctr"/>
            <a:r>
              <a:rPr lang="hr-HR" sz="4400" dirty="0" smtClean="0"/>
              <a:t>AKTIVNOSTI NEPOSREDNO PRED ZAVRŠETAK TERAPIJE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5106" y="1930401"/>
            <a:ext cx="10860121" cy="4381418"/>
          </a:xfrm>
        </p:spPr>
        <p:txBody>
          <a:bodyPr/>
          <a:lstStyle/>
          <a:p>
            <a:pPr>
              <a:buAutoNum type="arabicPeriod"/>
            </a:pPr>
            <a:r>
              <a:rPr lang="hr-HR" b="1" dirty="0" smtClean="0">
                <a:solidFill>
                  <a:srgbClr val="C00000"/>
                </a:solidFill>
              </a:rPr>
              <a:t>ODGOVARANJE NA ZABRINUTOST GLEDE SMANJIVANJA SEANSI</a:t>
            </a:r>
          </a:p>
          <a:p>
            <a:pPr>
              <a:buAutoNum type="arabicPeriod"/>
            </a:pPr>
            <a:endParaRPr lang="hr-HR" b="1" dirty="0"/>
          </a:p>
          <a:p>
            <a:pPr>
              <a:buFontTx/>
              <a:buChar char="-"/>
            </a:pPr>
            <a:r>
              <a:rPr lang="hr-HR" dirty="0" smtClean="0"/>
              <a:t>Prorjeđivanje seansi sa jedan put na tjedan na jedanput svaka dva tjedna</a:t>
            </a:r>
          </a:p>
          <a:p>
            <a:pPr>
              <a:buFontTx/>
              <a:buChar char="-"/>
            </a:pPr>
            <a:r>
              <a:rPr lang="hr-HR" dirty="0"/>
              <a:t>P</a:t>
            </a:r>
            <a:r>
              <a:rPr lang="hr-HR" dirty="0" smtClean="0"/>
              <a:t>rorjeđivanje seansi = eksperiment</a:t>
            </a:r>
          </a:p>
          <a:p>
            <a:pPr>
              <a:buFontTx/>
              <a:buChar char="-"/>
            </a:pPr>
            <a:r>
              <a:rPr lang="hr-HR" dirty="0" smtClean="0"/>
              <a:t>Prednosti i nedostatci smanjivanja čestine seansi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708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21983" y="450762"/>
            <a:ext cx="7302321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PREDNOSTI PRORJEĐIVANJA TERAPIJSKIH SEANSI</a:t>
            </a:r>
          </a:p>
          <a:p>
            <a:endParaRPr lang="hr-HR" dirty="0"/>
          </a:p>
          <a:p>
            <a:pPr marL="342900" indent="-342900">
              <a:buAutoNum type="arabicPeriod"/>
            </a:pPr>
            <a:r>
              <a:rPr lang="hr-HR" dirty="0" smtClean="0"/>
              <a:t>Imat ću više mogućnosti uvježbavanja naučenih vještina</a:t>
            </a:r>
          </a:p>
          <a:p>
            <a:pPr marL="342900" indent="-342900">
              <a:buAutoNum type="arabicPeriod"/>
            </a:pPr>
            <a:r>
              <a:rPr lang="hr-HR" dirty="0" smtClean="0"/>
              <a:t>Manje ću ovisiti o svom terapeutu</a:t>
            </a:r>
          </a:p>
          <a:p>
            <a:pPr marL="342900" indent="-342900">
              <a:buAutoNum type="arabicPeriod"/>
            </a:pPr>
            <a:r>
              <a:rPr lang="hr-HR" dirty="0" smtClean="0"/>
              <a:t>Mogu primijeniti znanje s terapije i na druge stvari</a:t>
            </a:r>
          </a:p>
          <a:p>
            <a:pPr marL="342900" indent="-342900">
              <a:buAutoNum type="arabicPeriod"/>
            </a:pPr>
            <a:r>
              <a:rPr lang="hr-HR" dirty="0" smtClean="0"/>
              <a:t>Imat ću više vremena za druge stvari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321971" y="2615723"/>
            <a:ext cx="4288665" cy="3416320"/>
          </a:xfrm>
          <a:prstGeom prst="rect">
            <a:avLst/>
          </a:prstGeom>
          <a:solidFill>
            <a:srgbClr val="CC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NEDOSTATCI</a:t>
            </a:r>
          </a:p>
          <a:p>
            <a:endParaRPr lang="hr-HR" dirty="0"/>
          </a:p>
          <a:p>
            <a:pPr marL="342900" indent="-342900">
              <a:buAutoNum type="arabicPeriod"/>
            </a:pPr>
            <a:r>
              <a:rPr lang="hr-HR" dirty="0" smtClean="0"/>
              <a:t>Može mi ponovno biti loše</a:t>
            </a:r>
          </a:p>
          <a:p>
            <a:pPr marL="342900" indent="-342900">
              <a:buAutoNum type="arabicPeriod"/>
            </a:pPr>
            <a:endParaRPr lang="hr-HR" dirty="0" smtClean="0"/>
          </a:p>
          <a:p>
            <a:pPr marL="342900" indent="-342900">
              <a:buAutoNum type="arabicPeriod"/>
            </a:pPr>
            <a:endParaRPr lang="hr-HR" dirty="0"/>
          </a:p>
          <a:p>
            <a:pPr marL="342900" indent="-342900">
              <a:buAutoNum type="arabicPeriod"/>
            </a:pPr>
            <a:endParaRPr lang="hr-HR" dirty="0" smtClean="0"/>
          </a:p>
          <a:p>
            <a:pPr marL="342900" indent="-342900">
              <a:buAutoNum type="arabicPeriod"/>
            </a:pPr>
            <a:r>
              <a:rPr lang="hr-HR" dirty="0" smtClean="0"/>
              <a:t>Možda neću biti u stanju sam (a) riješiti svoje probleme</a:t>
            </a:r>
          </a:p>
          <a:p>
            <a:endParaRPr lang="hr-HR" dirty="0"/>
          </a:p>
          <a:p>
            <a:pPr marL="342900" indent="-342900">
              <a:buAutoNum type="arabicPeriod"/>
            </a:pPr>
            <a:endParaRPr lang="hr-HR" dirty="0"/>
          </a:p>
          <a:p>
            <a:pPr marL="342900" indent="-342900">
              <a:buAutoNum type="arabicPeriod"/>
            </a:pPr>
            <a:endParaRPr lang="hr-HR" dirty="0" smtClean="0"/>
          </a:p>
          <a:p>
            <a:pPr marL="342900" indent="-342900">
              <a:buAutoNum type="arabicPeriod"/>
            </a:pPr>
            <a:r>
              <a:rPr lang="hr-HR" dirty="0" smtClean="0"/>
              <a:t>Nedostajat će mi (terapeut)</a:t>
            </a:r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6273557" y="2615723"/>
            <a:ext cx="5344732" cy="35702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PREOBLIKOVANI NEDOSTATCI</a:t>
            </a:r>
          </a:p>
          <a:p>
            <a:endParaRPr lang="hr-HR" sz="1600" dirty="0"/>
          </a:p>
          <a:p>
            <a:pPr marL="342900" indent="-342900">
              <a:buAutoNum type="arabicPeriod"/>
            </a:pPr>
            <a:r>
              <a:rPr lang="hr-HR" sz="1600" dirty="0" smtClean="0"/>
              <a:t>Ako mi i bude loše, bolje da se dogodi dok sam još na terapiji tako da mogu naučiti kako se s time nositi</a:t>
            </a:r>
          </a:p>
          <a:p>
            <a:pPr marL="342900" indent="-342900">
              <a:buAutoNum type="arabicPeriod"/>
            </a:pPr>
            <a:endParaRPr lang="hr-HR" sz="1600" dirty="0" smtClean="0"/>
          </a:p>
          <a:p>
            <a:pPr marL="342900" indent="-342900">
              <a:buAutoNum type="arabicPeriod"/>
            </a:pPr>
            <a:r>
              <a:rPr lang="hr-HR" sz="1600" dirty="0" smtClean="0"/>
              <a:t>Prorjeđivanje seansi daje mi mogućnost testiranja svoje ideje da trebam svog terapeuta. Dugoročno gledano, za mene je bolje  naučiti kako samostalno rješavati svoje probeme jer na terapiji neću biti zauvijek</a:t>
            </a:r>
          </a:p>
          <a:p>
            <a:pPr marL="342900" indent="-342900">
              <a:buAutoNum type="arabicPeriod"/>
            </a:pPr>
            <a:endParaRPr lang="hr-HR" sz="1600" dirty="0" smtClean="0"/>
          </a:p>
          <a:p>
            <a:pPr marL="342900" indent="-342900">
              <a:buAutoNum type="arabicPeriod"/>
            </a:pPr>
            <a:r>
              <a:rPr lang="hr-HR" sz="1600" dirty="0" smtClean="0"/>
              <a:t>To je vjerojatno točno, ali to ću moći predvladati, ohrabrit će me na stvaranje novih prijateljstava</a:t>
            </a:r>
            <a:endParaRPr lang="hr-HR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8</a:t>
            </a:fld>
            <a:endParaRPr lang="hr-HR"/>
          </a:p>
        </p:txBody>
      </p:sp>
      <p:sp>
        <p:nvSpPr>
          <p:cNvPr id="6" name="Right Arrow 5"/>
          <p:cNvSpPr/>
          <p:nvPr/>
        </p:nvSpPr>
        <p:spPr>
          <a:xfrm>
            <a:off x="4919729" y="3361386"/>
            <a:ext cx="991673" cy="206062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4919728" y="4488287"/>
            <a:ext cx="991673" cy="206062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4887529" y="5747616"/>
            <a:ext cx="991673" cy="206062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5651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734096"/>
            <a:ext cx="10462891" cy="5307265"/>
          </a:xfrm>
        </p:spPr>
        <p:txBody>
          <a:bodyPr/>
          <a:lstStyle/>
          <a:p>
            <a:pPr marL="0" indent="0">
              <a:buNone/>
            </a:pPr>
            <a:r>
              <a:rPr lang="hr-HR" b="1" dirty="0" smtClean="0">
                <a:solidFill>
                  <a:srgbClr val="C00000"/>
                </a:solidFill>
              </a:rPr>
              <a:t>2. ODGOVARANJE NA ZABRINUTOST GLEDE ZAVRŠETKA TERAPIJE</a:t>
            </a:r>
            <a:endParaRPr lang="hr-HR" b="1" dirty="0">
              <a:solidFill>
                <a:srgbClr val="C00000"/>
              </a:solidFill>
            </a:endParaRPr>
          </a:p>
          <a:p>
            <a:pPr algn="just">
              <a:buFontTx/>
              <a:buChar char="-"/>
            </a:pPr>
            <a:r>
              <a:rPr lang="hr-HR" dirty="0" smtClean="0"/>
              <a:t>Vrlo je važno otkriti klijentove AM glede završetka terapije</a:t>
            </a:r>
          </a:p>
          <a:p>
            <a:pPr algn="just">
              <a:buFontTx/>
              <a:buChar char="-"/>
            </a:pPr>
            <a:r>
              <a:rPr lang="hr-HR" dirty="0" smtClean="0"/>
              <a:t>Poželjno je da terapeut izrazi svoje iskreno žaljenje zbog skorog završetka suradnje ali i ponos zbog klijentova postignuća tijekom terapije i spremnosti da samostalno krene dalje</a:t>
            </a:r>
          </a:p>
          <a:p>
            <a:pPr algn="just">
              <a:buFontTx/>
              <a:buChar char="-"/>
            </a:pPr>
            <a:endParaRPr lang="hr-HR" dirty="0"/>
          </a:p>
          <a:p>
            <a:pPr marL="0" indent="0" algn="just">
              <a:buNone/>
            </a:pPr>
            <a:r>
              <a:rPr lang="hr-HR" b="1" dirty="0" smtClean="0">
                <a:solidFill>
                  <a:srgbClr val="C00000"/>
                </a:solidFill>
              </a:rPr>
              <a:t>3. PREGLED NAUČENOG U TIJEKU TERAPIJE</a:t>
            </a:r>
          </a:p>
          <a:p>
            <a:pPr algn="just">
              <a:buFontTx/>
              <a:buChar char="-"/>
            </a:pPr>
            <a:r>
              <a:rPr lang="hr-HR" dirty="0" smtClean="0"/>
              <a:t>Čitanje i sređvanje svih terapijskih zabilježaka kao bi ih klijent mogao koristiti u budućnosti</a:t>
            </a:r>
          </a:p>
          <a:p>
            <a:pPr algn="just">
              <a:buFontTx/>
              <a:buChar char="-"/>
            </a:pPr>
            <a:endParaRPr lang="hr-HR" dirty="0" smtClean="0"/>
          </a:p>
          <a:p>
            <a:pPr marL="0" indent="0" algn="just">
              <a:buNone/>
            </a:pPr>
            <a:r>
              <a:rPr lang="hr-HR" b="1" dirty="0" smtClean="0">
                <a:solidFill>
                  <a:srgbClr val="C00000"/>
                </a:solidFill>
              </a:rPr>
              <a:t>4. SAMOTERAPIJSKA SEANSA</a:t>
            </a:r>
            <a:endParaRPr lang="hr-HR" b="1" dirty="0">
              <a:solidFill>
                <a:srgbClr val="C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0633-36A6-415B-B646-A202CF754CD2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099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1647</TotalTime>
  <Words>828</Words>
  <Application>Microsoft Office PowerPoint</Application>
  <PresentationFormat>Widescreen</PresentationFormat>
  <Paragraphs>106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Rockwell</vt:lpstr>
      <vt:lpstr>Rockwell Condensed</vt:lpstr>
      <vt:lpstr>Times New Roman</vt:lpstr>
      <vt:lpstr>Wingdings</vt:lpstr>
      <vt:lpstr>Wood Type</vt:lpstr>
      <vt:lpstr>ZAVRŠETAK TERAPIJE I PREVENCIJA POVRATA SIMPTOMA</vt:lpstr>
      <vt:lpstr>PowerPoint Presentation</vt:lpstr>
      <vt:lpstr>AKTIVNOSTI U PRVOJ SEANSI</vt:lpstr>
      <vt:lpstr>AKTIVNOSTI U TIJEKU TERAPIJE</vt:lpstr>
      <vt:lpstr>PowerPoint Presentation</vt:lpstr>
      <vt:lpstr>PowerPoint Presentation</vt:lpstr>
      <vt:lpstr>AKTIVNOSTI NEPOSREDNO PRED ZAVRŠETAK TERAPIJE</vt:lpstr>
      <vt:lpstr>PowerPoint Presentation</vt:lpstr>
      <vt:lpstr>PowerPoint Presentation</vt:lpstr>
      <vt:lpstr>PowerPoint Presentation</vt:lpstr>
      <vt:lpstr>DODATNE SEANSE</vt:lpstr>
      <vt:lpstr>Zaključak: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35</cp:revision>
  <dcterms:created xsi:type="dcterms:W3CDTF">2019-02-01T16:58:14Z</dcterms:created>
  <dcterms:modified xsi:type="dcterms:W3CDTF">2019-02-13T17:28:03Z</dcterms:modified>
</cp:coreProperties>
</file>