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9" r:id="rId3"/>
    <p:sldId id="258" r:id="rId4"/>
    <p:sldId id="261" r:id="rId5"/>
    <p:sldId id="278" r:id="rId6"/>
    <p:sldId id="274" r:id="rId7"/>
    <p:sldId id="263" r:id="rId8"/>
    <p:sldId id="262" r:id="rId9"/>
    <p:sldId id="264" r:id="rId10"/>
    <p:sldId id="283" r:id="rId11"/>
    <p:sldId id="284" r:id="rId12"/>
    <p:sldId id="285" r:id="rId13"/>
    <p:sldId id="286" r:id="rId14"/>
    <p:sldId id="268" r:id="rId15"/>
    <p:sldId id="287" r:id="rId16"/>
    <p:sldId id="267" r:id="rId17"/>
    <p:sldId id="273" r:id="rId18"/>
    <p:sldId id="279" r:id="rId19"/>
    <p:sldId id="260" r:id="rId20"/>
    <p:sldId id="265" r:id="rId21"/>
    <p:sldId id="272" r:id="rId22"/>
    <p:sldId id="271" r:id="rId23"/>
    <p:sldId id="280" r:id="rId24"/>
    <p:sldId id="288" r:id="rId25"/>
    <p:sldId id="275" r:id="rId26"/>
    <p:sldId id="277" r:id="rId27"/>
  </p:sldIdLst>
  <p:sldSz cx="9144000" cy="5143500" type="screen16x9"/>
  <p:notesSz cx="6858000" cy="9144000"/>
  <p:embeddedFontLst>
    <p:embeddedFont>
      <p:font typeface="Montserrat ExtraBold" charset="-18"/>
      <p:bold r:id="rId29"/>
      <p:boldItalic r:id="rId30"/>
    </p:embeddedFont>
    <p:embeddedFont>
      <p:font typeface="Montserrat" charset="-18"/>
      <p:regular r:id="rId31"/>
      <p:bold r:id="rId32"/>
      <p:italic r:id="rId33"/>
      <p:boldItalic r:id="rId34"/>
    </p:embeddedFont>
    <p:embeddedFont>
      <p:font typeface="Montserrat Light" charset="-18"/>
      <p:regular r:id="rId35"/>
      <p:bold r:id="rId36"/>
      <p:italic r:id="rId37"/>
      <p:boldItalic r:id="rId38"/>
    </p:embeddedFont>
    <p:embeddedFont>
      <p:font typeface="MV Boli" pitchFamily="2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DD1"/>
    <a:srgbClr val="9D31CD"/>
    <a:srgbClr val="F5952B"/>
  </p:clrMru>
</p:presentationPr>
</file>

<file path=ppt/tableStyles.xml><?xml version="1.0" encoding="utf-8"?>
<a:tblStyleLst xmlns:a="http://schemas.openxmlformats.org/drawingml/2006/main" def="{7E915682-49B8-4394-8B86-9B4AF2AE626F}">
  <a:tblStyle styleId="{7E915682-49B8-4394-8B86-9B4AF2AE62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9" autoAdjust="0"/>
    <p:restoredTop sz="94660"/>
  </p:normalViewPr>
  <p:slideViewPr>
    <p:cSldViewPr>
      <p:cViewPr varScale="1">
        <p:scale>
          <a:sx n="91" d="100"/>
          <a:sy n="91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000232" y="928676"/>
            <a:ext cx="5072098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 dirty="0" smtClean="0"/>
              <a:t>ZAVRŠETAK TERAPIJE </a:t>
            </a:r>
            <a:br>
              <a:rPr lang="hr-HR" sz="3500" dirty="0" smtClean="0"/>
            </a:br>
            <a:r>
              <a:rPr lang="hr-HR" sz="3500" dirty="0" smtClean="0"/>
              <a:t>I</a:t>
            </a:r>
            <a:br>
              <a:rPr lang="hr-HR" sz="3500" dirty="0" smtClean="0"/>
            </a:br>
            <a:r>
              <a:rPr lang="hr-HR" sz="3500" dirty="0" smtClean="0"/>
              <a:t> PREVENCIJA POVRATA SIMPTOMA</a:t>
            </a:r>
            <a:endParaRPr sz="3500"/>
          </a:p>
        </p:txBody>
      </p:sp>
      <p:sp>
        <p:nvSpPr>
          <p:cNvPr id="5" name="TekstniOkvir 4"/>
          <p:cNvSpPr txBox="1"/>
          <p:nvPr/>
        </p:nvSpPr>
        <p:spPr>
          <a:xfrm>
            <a:off x="6429388" y="464345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Tea Bukvić, </a:t>
            </a:r>
            <a:r>
              <a:rPr lang="hr-HR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mag</a:t>
            </a:r>
            <a:r>
              <a:rPr lang="hr-H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. </a:t>
            </a:r>
            <a:r>
              <a:rPr lang="hr-HR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p</a:t>
            </a:r>
            <a:r>
              <a:rPr lang="hr-HR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sych</a:t>
            </a:r>
            <a:r>
              <a:rPr lang="hr-H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.</a:t>
            </a:r>
            <a:endParaRPr lang="hr-HR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omb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500034" y="857238"/>
            <a:ext cx="8001056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Rastavljanje većeg problema na jednostavnije komponente.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Stvaranje alternativnih odgovora na problem.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Identificiranje, testiranje i odgovaranje na automatske misli i vjerovanja.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Korištenje ZDM-a (zapis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disfunkcionalnih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misli).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Praćenje, bilježenje i planiranje aktivnosti.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Izvođenje vježbi relaksacije.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Korištenje tehnika skretanja pažnje i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refokusiranja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Pisanje pozitivnih izjava o sebi.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Identificiranje prednosti i nedostataka (misli, vjerovanja, ponašanja ili izbora koje imamo u donošenju odluka).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+mj-lt"/>
              <a:buAutoNum type="arabicPeriod"/>
            </a:pPr>
            <a:endParaRPr sz="1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122;p21"/>
          <p:cNvSpPr txBox="1">
            <a:spLocks/>
          </p:cNvSpPr>
          <p:nvPr/>
        </p:nvSpPr>
        <p:spPr>
          <a:xfrm>
            <a:off x="214282" y="214296"/>
            <a:ext cx="5786478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ea typeface="Arial"/>
                <a:cs typeface="Arial"/>
                <a:sym typeface="Arial"/>
              </a:rPr>
              <a:t>Uobičajene</a:t>
            </a:r>
            <a:r>
              <a:rPr kumimoji="0" lang="hr-HR" sz="2200" b="1" i="0" u="sng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ea typeface="Arial"/>
                <a:cs typeface="Arial"/>
                <a:sym typeface="Arial"/>
              </a:rPr>
              <a:t> tehnike i vještine</a:t>
            </a:r>
            <a:endParaRPr kumimoji="0" lang="hr-HR" sz="22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643306" y="357172"/>
            <a:ext cx="5286412" cy="42862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 se klijent počne osjećati bolje, terapeut ga počinje pripremati na moguća pogoršanja, tražeći da zamisli što će mu prolaziti glavom ako se počne osjećati gore.</a:t>
            </a: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sz="1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 bih se trebao ovako osjećati.” </a:t>
            </a:r>
            <a:r>
              <a:rPr lang="hr-HR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“Bespomoćan sam.” </a:t>
            </a:r>
            <a:r>
              <a:rPr lang="hr-HR" sz="1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“Nikad mi neće biti bolje.” </a:t>
            </a:r>
            <a:r>
              <a:rPr lang="hr-HR" sz="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“Moj terapeut nije dobro radio.”</a:t>
            </a:r>
            <a:r>
              <a:rPr lang="hr-HR" sz="1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“Ova terapija mi ne odgovara.”</a:t>
            </a:r>
            <a:endParaRPr lang="hr-HR" sz="15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Terapeut pomaže klijentu odgovoriti na te misli i predodžbe i napisati karticu za suočavanje.</a:t>
            </a:r>
            <a:endParaRPr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Priprema za moguća pogoršanja tijekom terapije.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omb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285720" y="142858"/>
            <a:ext cx="3857652" cy="45720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T: Sjećate se da smo na na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šoj prvoj seansi razgovarali o mogućim pogoršanjima. Budući da postoji ta mogućnost, želio bih unaprijed razgovarati kako ćete se s time nositi.</a:t>
            </a:r>
            <a:endParaRPr lang="hr-H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K: Dobro.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T: Pokušajte na trenutak zamisliti da ste imali loš tjedan. Ništa vam ne ide od ruke. Možete li to zamisliti?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Recite mi, što vam sada prolazi kroz glavu?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K: Nije pošteno. Tako mi je dobro išlo. Ovako ne ide.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071934" y="1428742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Google Shape;280;p35"/>
          <p:cNvSpPr txBox="1">
            <a:spLocks/>
          </p:cNvSpPr>
          <p:nvPr/>
        </p:nvSpPr>
        <p:spPr>
          <a:xfrm>
            <a:off x="4929190" y="285734"/>
            <a:ext cx="4000528" cy="457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Kako možete odgovoriti na te misli? Možete nastaviti s depresivnim mislima. 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Ili možete sebe podsjetiti da je to samo pogoršanje koje je normalno i privremeno. Kako biste se onda osjećali?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hr-HR" sz="1600" dirty="0" smtClean="0">
              <a:solidFill>
                <a:schemeClr val="bg1">
                  <a:lumMod val="5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K: 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Vjerojatno bolje. Ili barem ne lošije.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hr-H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T: </a:t>
            </a: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Koje ste stvari u proteklih tjedana naučili, a sada bi vam pomogle? Imate li razloga očekivati da vam vještine koje su prije pomagale neće sada pomoći?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hr-HR" sz="1600" dirty="0" smtClean="0">
              <a:solidFill>
                <a:schemeClr val="bg1">
                  <a:lumMod val="5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K: 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Ne.</a:t>
            </a:r>
            <a:endParaRPr lang="hr-HR" sz="1600" dirty="0" smtClean="0">
              <a:solidFill>
                <a:schemeClr val="bg1">
                  <a:lumMod val="5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hr-H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hr-HR" sz="1600" dirty="0" smtClean="0">
              <a:solidFill>
                <a:schemeClr val="bg1">
                  <a:lumMod val="5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3</a:t>
            </a:r>
            <a:r>
              <a:rPr lang="en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AKTIVNOSTI NEPOSREDNO PRED ZAVRŠETAK TERAPIJE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571472" y="1071552"/>
            <a:ext cx="228601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Montserrat" charset="-18"/>
              </a:rPr>
              <a:t>Odgovaranje na zabrinutost glede smanjivanja seansi</a:t>
            </a:r>
            <a:endParaRPr b="1">
              <a:latin typeface="Montserrat" charset="-18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Google Shape;114;p20"/>
          <p:cNvSpPr txBox="1">
            <a:spLocks/>
          </p:cNvSpPr>
          <p:nvPr/>
        </p:nvSpPr>
        <p:spPr>
          <a:xfrm>
            <a:off x="3643306" y="357172"/>
            <a:ext cx="5286412" cy="42862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Nekoliko tjedana prije završetka terapije terapeut s klijentom razgovara o prorjeđivanju seansi s jedanput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na tjedan na jedanput svaka dva tjedna.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Za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klijente koji postanu anksiozni korisno je verbalno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izlistavanje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i zapisivanje prednosti smanjivanja čestine seansi.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U</a:t>
            </a: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slučaju da klijent nije u stanju uvidjeti prednosti,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terapeut pomaže </a:t>
            </a:r>
            <a:r>
              <a:rPr kumimoji="0" lang="hr-H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sokratovskim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dijalogom.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285720" y="142858"/>
            <a:ext cx="5357850" cy="3027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Prednosti prorjeđivanja seansi</a:t>
            </a:r>
            <a:endParaRPr sz="2000" u="sng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6" name="Google Shape;114;p20"/>
          <p:cNvSpPr txBox="1">
            <a:spLocks/>
          </p:cNvSpPr>
          <p:nvPr/>
        </p:nvSpPr>
        <p:spPr>
          <a:xfrm>
            <a:off x="357158" y="357172"/>
            <a:ext cx="8001056" cy="12858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chemeClr val="accent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Imat</a:t>
            </a: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ću više mogućnosti uvježbavanja naučenih vještina.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chemeClr val="accent6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Manje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ću ovisiti o svom terapeutu.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chemeClr val="accent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Mogu</a:t>
            </a: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primijeniti znanje s terapije i na druge stvari.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chemeClr val="accent6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Imat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ću više vremena za druge stvari.</a:t>
            </a: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  <p:sp>
        <p:nvSpPr>
          <p:cNvPr id="7" name="Google Shape;167;p25"/>
          <p:cNvSpPr txBox="1">
            <a:spLocks/>
          </p:cNvSpPr>
          <p:nvPr/>
        </p:nvSpPr>
        <p:spPr>
          <a:xfrm>
            <a:off x="428596" y="1785932"/>
            <a:ext cx="2571768" cy="30272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tabLst/>
              <a:defRPr/>
            </a:pPr>
            <a:r>
              <a:rPr kumimoji="0" lang="hr-HR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59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ea typeface="Montserrat ExtraBold"/>
                <a:cs typeface="Montserrat ExtraBold"/>
                <a:sym typeface="Montserrat ExtraBold"/>
              </a:rPr>
              <a:t>Nedostaci</a:t>
            </a:r>
            <a:endParaRPr kumimoji="0" lang="vi-VN" sz="2000" b="0" i="0" u="sng" strike="noStrike" kern="0" cap="none" spc="0" normalizeH="0" baseline="0" noProof="0" dirty="0">
              <a:ln>
                <a:noFill/>
              </a:ln>
              <a:solidFill>
                <a:srgbClr val="F595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167;p25"/>
          <p:cNvSpPr txBox="1">
            <a:spLocks/>
          </p:cNvSpPr>
          <p:nvPr/>
        </p:nvSpPr>
        <p:spPr>
          <a:xfrm>
            <a:off x="4143372" y="1785932"/>
            <a:ext cx="4429124" cy="30272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tabLst/>
              <a:defRPr/>
            </a:pPr>
            <a:r>
              <a:rPr kumimoji="0" lang="vi-VN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F59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ea typeface="Montserrat ExtraBold"/>
                <a:cs typeface="Montserrat ExtraBold"/>
                <a:sym typeface="Montserrat ExtraBold"/>
              </a:rPr>
              <a:t>Pr</a:t>
            </a:r>
            <a:r>
              <a:rPr kumimoji="0" lang="hr-HR" sz="2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F59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ea typeface="Montserrat ExtraBold"/>
                <a:cs typeface="Montserrat ExtraBold"/>
                <a:sym typeface="Montserrat ExtraBold"/>
              </a:rPr>
              <a:t>eoblikovani</a:t>
            </a:r>
            <a:r>
              <a:rPr kumimoji="0" lang="hr-HR" sz="2000" b="0" i="0" u="sng" strike="noStrike" kern="0" cap="none" spc="0" normalizeH="0" noProof="0" dirty="0" smtClean="0">
                <a:ln>
                  <a:noFill/>
                </a:ln>
                <a:solidFill>
                  <a:srgbClr val="F59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ea typeface="Montserrat ExtraBold"/>
                <a:cs typeface="Montserrat ExtraBold"/>
                <a:sym typeface="Montserrat ExtraBold"/>
              </a:rPr>
              <a:t> nedostaci</a:t>
            </a:r>
            <a:endParaRPr kumimoji="0" lang="vi-VN" sz="2000" b="0" i="0" u="sng" strike="noStrike" kern="0" cap="none" spc="0" normalizeH="0" baseline="0" noProof="0" dirty="0">
              <a:ln>
                <a:noFill/>
              </a:ln>
              <a:solidFill>
                <a:srgbClr val="F595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114;p20"/>
          <p:cNvSpPr txBox="1">
            <a:spLocks/>
          </p:cNvSpPr>
          <p:nvPr/>
        </p:nvSpPr>
        <p:spPr>
          <a:xfrm>
            <a:off x="214282" y="2500312"/>
            <a:ext cx="3500462" cy="12858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2D050"/>
              </a:buClr>
              <a:buSzTx/>
              <a:buFont typeface="+mj-lt"/>
              <a:buAutoNum type="arabicPeriod"/>
              <a:tabLst/>
              <a:defRPr/>
            </a:pPr>
            <a:endParaRPr kumimoji="0" lang="hr-HR" sz="1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2D050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Može mi ponovo biti loše.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Možda neću biti u stanju sama riješiti svoje probleme.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Nedostajat će mi (terapeut).</a:t>
            </a: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  <p:sp>
        <p:nvSpPr>
          <p:cNvPr id="10" name="Google Shape;114;p20"/>
          <p:cNvSpPr txBox="1">
            <a:spLocks/>
          </p:cNvSpPr>
          <p:nvPr/>
        </p:nvSpPr>
        <p:spPr>
          <a:xfrm>
            <a:off x="4071934" y="2357436"/>
            <a:ext cx="4714908" cy="257176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Ako mi i bude loše, bolje</a:t>
            </a: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da se dogodi dok sam još na terapiji tako da mogu naučiti kako se s time nositi.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Dugoročno gledano, za mene je bolje naučiti kako samostalno rješavati probleme jer na terapiji neću biti zauvijek.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F5952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To je vjerojatno točno, ali to ću moći prevladati i ohrabrit će me na stvaranje novih prijateljstava.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2D050"/>
              </a:buClr>
              <a:buSzTx/>
              <a:buFont typeface="+mj-lt"/>
              <a:buAutoNum type="arabicPeriod"/>
              <a:tabLst/>
              <a:defRPr/>
            </a:pP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0" y="4835723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Slika 2. </a:t>
            </a:r>
            <a:r>
              <a:rPr lang="hr-HR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Sallyne</a:t>
            </a:r>
            <a:r>
              <a:rPr lang="hr-H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prednosti i nedostaci prorjeđivanja terapije.</a:t>
            </a:r>
            <a:endParaRPr lang="hr-HR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571472" y="1071552"/>
            <a:ext cx="228601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Montserrat" charset="-18"/>
              </a:rPr>
              <a:t>Odgovaranja na zabrinutost glede završetka terapije</a:t>
            </a:r>
            <a:endParaRPr b="1">
              <a:latin typeface="Montserrat" charset="-18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1" name="Google Shape;114;p20"/>
          <p:cNvSpPr txBox="1">
            <a:spLocks/>
          </p:cNvSpPr>
          <p:nvPr/>
        </p:nvSpPr>
        <p:spPr>
          <a:xfrm>
            <a:off x="3643306" y="357172"/>
            <a:ext cx="5286412" cy="42862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Kada se klijent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dobro </a:t>
            </a:r>
            <a:r>
              <a:rPr kumimoji="0" lang="hr-H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snalaz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i na dvotjednim seansama, predlažu se jednomjesečni sastanci.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Na svakoj sljedećoj seansi terapeut i klijent dogovaraju hoće li i dalje nastaviti prorjeđivati seanse ili se vratiti na učestalije sastanke.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Kako se završetak terapije približava, važno je otkriti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klijentove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automatske misli o tome – zadatak u ovoj fazi terapije jest otkriti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klijentove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osjećaje i pomoći u odgovaranju na bilo kakve distorzije.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Montserrat" charset="-18"/>
              </a:rPr>
              <a:t>Pregled naučenog u tijeku terapije</a:t>
            </a:r>
            <a:endParaRPr b="1">
              <a:latin typeface="Montserrat" charset="-18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17</a:t>
            </a:fld>
            <a:endParaRPr/>
          </a:p>
        </p:txBody>
      </p:sp>
      <p:sp>
        <p:nvSpPr>
          <p:cNvPr id="16" name="Google Shape;114;p20"/>
          <p:cNvSpPr txBox="1">
            <a:spLocks/>
          </p:cNvSpPr>
          <p:nvPr/>
        </p:nvSpPr>
        <p:spPr>
          <a:xfrm>
            <a:off x="3643306" y="357172"/>
            <a:ext cx="5286412" cy="42862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Terapeut potiče klijenta na čitanje i sređivanje svih terapijskih zabilježaka kako bi mu bilo lakše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osloniti se na njih u budućnosti.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Za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domaću zadaću pacijent može napisati pregled svih važnih činjenica i vještina naučenih u terapiji i to proraditi s terapeutom.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title"/>
          </p:nvPr>
        </p:nvSpPr>
        <p:spPr>
          <a:xfrm>
            <a:off x="571472" y="911700"/>
            <a:ext cx="2286016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 err="1" smtClean="0">
                <a:latin typeface="Montserrat" charset="-18"/>
              </a:rPr>
              <a:t>Samoterapijska</a:t>
            </a:r>
            <a:r>
              <a:rPr lang="hr-HR" sz="2200" b="1" dirty="0" smtClean="0">
                <a:latin typeface="Montserrat" charset="-18"/>
              </a:rPr>
              <a:t> seansa</a:t>
            </a:r>
            <a:endParaRPr sz="2200" b="1">
              <a:latin typeface="Montserrat" charset="-18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" name="Google Shape;114;p20"/>
          <p:cNvSpPr txBox="1">
            <a:spLocks/>
          </p:cNvSpPr>
          <p:nvPr/>
        </p:nvSpPr>
        <p:spPr>
          <a:xfrm>
            <a:off x="3714744" y="285734"/>
            <a:ext cx="5286412" cy="42862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Klijent može provoditi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</a:t>
            </a:r>
            <a:r>
              <a:rPr kumimoji="0" lang="hr-H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samoterapijsku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seansu u razdoblju prorjeđivanja terapijskih seansi jer se na taj način još uvijek može konzultirati sa svojim terapeutom glede mogućih problema u provedbi ili nekih ometajućih misli.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sz="1800" b="1" u="sng" baseline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Prednosti </a:t>
            </a:r>
            <a:r>
              <a:rPr lang="hr-HR" sz="1800" b="1" u="sng" baseline="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samoterapijske</a:t>
            </a:r>
            <a:r>
              <a:rPr lang="hr-HR" sz="1800" b="1" u="sng" baseline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seanse: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92D05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nastavak terapije u vlastitoj režiji i besplatno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92D05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hr-HR" sz="18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održavanje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novonaučenih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vještina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92D05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smanjivanje mogućnosti povrata simptoma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46081" name="Picture 1" descr="C:\Users\Korisnik\Downloads\New Doc 2019-01-24 23.01.3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en" dirty="0" smtClean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AKTIVNOSTI U PRVOJ SEANSI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PICTURE IS WORTH A THOUSAND WORDS</a:t>
            </a:r>
            <a:endParaRPr sz="220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dirty="0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20</a:t>
            </a:fld>
            <a:endParaRPr/>
          </a:p>
        </p:txBody>
      </p:sp>
      <p:pic>
        <p:nvPicPr>
          <p:cNvPr id="35841" name="Picture 1" descr="C:\Users\Korisnik\Downloads\New Doc 2019-01-24 23.01.38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61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714348" y="1071552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Montserrat" charset="-18"/>
              </a:rPr>
              <a:t>Priprema za moguća pogoršanja nakon završetka terapije</a:t>
            </a:r>
            <a:endParaRPr b="1">
              <a:latin typeface="Montserrat" charset="-18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19" name="Google Shape;114;p20"/>
          <p:cNvSpPr txBox="1">
            <a:spLocks/>
          </p:cNvSpPr>
          <p:nvPr/>
        </p:nvSpPr>
        <p:spPr>
          <a:xfrm>
            <a:off x="3714744" y="285734"/>
            <a:ext cx="5286412" cy="12858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Kako se terapija približava kraju, terapeut potiče klijenta na sastavljanje kartice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za suočavanje (na seansi ili za domaću zadaću).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r-HR" sz="18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  <p:pic>
        <p:nvPicPr>
          <p:cNvPr id="21505" name="Picture 1" descr="C:\Users\Korisnik\Downloads\New Doc 2019-01-24 23.09.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85866"/>
            <a:ext cx="5128298" cy="3324042"/>
          </a:xfrm>
          <a:prstGeom prst="rect">
            <a:avLst/>
          </a:prstGeom>
          <a:noFill/>
        </p:spPr>
      </p:pic>
      <p:sp>
        <p:nvSpPr>
          <p:cNvPr id="21" name="TekstniOkvir 20"/>
          <p:cNvSpPr txBox="1"/>
          <p:nvPr/>
        </p:nvSpPr>
        <p:spPr>
          <a:xfrm>
            <a:off x="3714744" y="4714890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Slika 3. </a:t>
            </a:r>
            <a:r>
              <a:rPr lang="hr-HR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Sallyna</a:t>
            </a:r>
            <a:r>
              <a:rPr lang="hr-H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 kartica za suočavanje glede pogoršanja</a:t>
            </a:r>
            <a:endParaRPr lang="hr-H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ctrTitle" idx="4294967295"/>
          </p:nvPr>
        </p:nvSpPr>
        <p:spPr>
          <a:xfrm>
            <a:off x="714348" y="1928808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>
                <a:solidFill>
                  <a:srgbClr val="FFFFFF"/>
                </a:solidFill>
              </a:rPr>
              <a:t>4.</a:t>
            </a:r>
            <a:br>
              <a:rPr lang="hr-HR" sz="3600" dirty="0" smtClean="0">
                <a:solidFill>
                  <a:srgbClr val="FFFFFF"/>
                </a:solidFill>
              </a:rPr>
            </a:br>
            <a:r>
              <a:rPr lang="hr-HR" sz="3600" dirty="0" smtClean="0"/>
              <a:t>DODATNE SEANSE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>
            <a:spLocks noGrp="1"/>
          </p:cNvSpPr>
          <p:nvPr>
            <p:ph type="body" idx="1"/>
          </p:nvPr>
        </p:nvSpPr>
        <p:spPr>
          <a:xfrm>
            <a:off x="3571868" y="214296"/>
            <a:ext cx="5143536" cy="35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hr-HR" sz="1800" dirty="0" smtClean="0"/>
              <a:t> </a:t>
            </a:r>
            <a:r>
              <a:rPr lang="hr-HR" sz="1600" dirty="0" smtClean="0"/>
              <a:t>u slučaju da se pojavi teškoća, razgovor kako se klijent nosio i je li to mogao napraviti na bolji način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hr-HR" sz="1600" dirty="0" smtClean="0"/>
              <a:t> </a:t>
            </a:r>
            <a:r>
              <a:rPr lang="hr-HR" sz="1600" dirty="0" smtClean="0"/>
              <a:t>predviđanje teškoća i planiranje načina suočavanja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hr-HR" sz="1600" dirty="0" smtClean="0"/>
              <a:t> </a:t>
            </a:r>
            <a:r>
              <a:rPr lang="hr-HR" sz="1600" dirty="0" smtClean="0"/>
              <a:t>mogućnost provjere ponovnog </a:t>
            </a:r>
            <a:r>
              <a:rPr lang="hr-HR" sz="1600" dirty="0" err="1" smtClean="0"/>
              <a:t>pojavljivaljanja</a:t>
            </a:r>
            <a:r>
              <a:rPr lang="hr-HR" sz="1600" dirty="0" smtClean="0"/>
              <a:t> </a:t>
            </a:r>
            <a:r>
              <a:rPr lang="hr-HR" sz="1600" dirty="0" err="1" smtClean="0"/>
              <a:t>disfunkcionalnih</a:t>
            </a:r>
            <a:r>
              <a:rPr lang="hr-HR" sz="1600" dirty="0" smtClean="0"/>
              <a:t> strategija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hr-HR" sz="1600" dirty="0" smtClean="0"/>
              <a:t> evaluacija programa </a:t>
            </a:r>
            <a:r>
              <a:rPr lang="hr-HR" sz="1600" dirty="0" err="1" smtClean="0"/>
              <a:t>samoterapije</a:t>
            </a:r>
            <a:endParaRPr lang="hr-HR" sz="16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hr-HR" sz="1600" dirty="0" smtClean="0"/>
              <a:t> </a:t>
            </a:r>
            <a:r>
              <a:rPr lang="hr-HR" sz="1600" dirty="0" smtClean="0"/>
              <a:t>umirivanje anksioznosti glede samostalnog održavanja napretka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hr-HR" sz="16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000" dirty="0" err="1" smtClean="0">
                <a:solidFill>
                  <a:srgbClr val="732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Terapeutov</a:t>
            </a:r>
            <a:r>
              <a:rPr lang="hr-HR" sz="2000" dirty="0" smtClean="0">
                <a:solidFill>
                  <a:srgbClr val="732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opći cilj na dodatnoj seansi je provjera pacijentova stanja i planiranje održavanja napretka.</a:t>
            </a:r>
            <a:endParaRPr sz="2000">
              <a:solidFill>
                <a:srgbClr val="732D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23</a:t>
            </a:fld>
            <a:endParaRPr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Razlozi poticanja dodatnih seansi: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285720" y="142858"/>
            <a:ext cx="5357850" cy="3027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Vodič za dodatnu seansu</a:t>
            </a:r>
            <a:endParaRPr sz="2000" u="sng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6" name="Google Shape;114;p20"/>
          <p:cNvSpPr txBox="1">
            <a:spLocks/>
          </p:cNvSpPr>
          <p:nvPr/>
        </p:nvSpPr>
        <p:spPr>
          <a:xfrm>
            <a:off x="357158" y="500048"/>
            <a:ext cx="8001056" cy="12858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Planiraj unaprijed – određuj</a:t>
            </a: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 jasne sastanke i, ako je moguće, potvrđuj ih.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lphaU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Razmatraj dolazak kao preventivnu mjeru, čak i ako održavaš svoj napredak.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lphaU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Pripremi se prije dolaska. Odluči o čemu bi trebalo razgovarati, uključujući:</a:t>
            </a: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000760" y="4835723"/>
            <a:ext cx="314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Slika 4. Vodič za dodatnu seansu</a:t>
            </a:r>
            <a:endParaRPr lang="hr-H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  <p:sp>
        <p:nvSpPr>
          <p:cNvPr id="12" name="Google Shape;114;p20"/>
          <p:cNvSpPr txBox="1">
            <a:spLocks/>
          </p:cNvSpPr>
          <p:nvPr/>
        </p:nvSpPr>
        <p:spPr>
          <a:xfrm>
            <a:off x="857224" y="2571750"/>
            <a:ext cx="8001056" cy="12858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charset="-18"/>
                <a:sym typeface="Arial"/>
              </a:rPr>
              <a:t>Što je za tebe bilo dobro?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endParaRPr kumimoji="0" lang="hr-HR" sz="1500" b="0" i="0" u="none" strike="noStrike" kern="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charset="-18"/>
              <a:sym typeface="Arial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Koji su problemi nastali? Kako si se s tim nosio? Je li postojao i bolji način?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Koji bi problemi mogli nastati do sljedeće seanse? Problem dočaraj u detalje. Koje bi automatske misli mogla imati? Koja bi se vjerovanja mogla aktivirati? Kako ćeš se nositi s automatskim mislima? Kako ćeš riješiti problem?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Koja bi ti kognitivna tehnika mogla pomoći? Koju bi tehniku voljela raditi do sljedeće dodatne seanse? Koje bi te automatske misli mogle ometi u izvođenju tehnika? Kako ćeš odgovoriti na te misli?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endParaRPr lang="hr-HR" sz="15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buClr>
                <a:srgbClr val="9F6EE0"/>
              </a:buClr>
              <a:buSzTx/>
              <a:buFont typeface="+mj-lt"/>
              <a:buAutoNum type="arabicPeriod"/>
              <a:tabLst/>
              <a:defRPr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Koje daljnje ciljeve imaš za sebe? Kako ćeš ih postići? Kako ti može pomoći ono što si naučio u kognitivnoj terapiji?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body" idx="4294967295"/>
          </p:nvPr>
        </p:nvSpPr>
        <p:spPr>
          <a:xfrm>
            <a:off x="1428728" y="285734"/>
            <a:ext cx="6429420" cy="419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sz="3000" b="1" dirty="0" smtClean="0">
                <a:solidFill>
                  <a:srgbClr val="FFFFFF"/>
                </a:solidFill>
              </a:rPr>
              <a:t>ZAKLJUČAK</a:t>
            </a: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 povrata simptoma provodi se tijekom cijele terapije. Problemi s prorjeđivanjem seansi i završetkom terapije tretiraju se kao bilo koji drugi problem – s kombinacijom rješavanja problema i odgovaranja na </a:t>
            </a:r>
            <a:r>
              <a:rPr lang="hr-HR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disfunkcionalne</a:t>
            </a:r>
            <a:r>
              <a:rPr lang="hr-HR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misli i vjerovanja.</a:t>
            </a:r>
            <a:endParaRPr sz="1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4294967295"/>
          </p:nvPr>
        </p:nvSpPr>
        <p:spPr>
          <a:xfrm>
            <a:off x="928662" y="571486"/>
            <a:ext cx="6936723" cy="419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500" dirty="0" smtClean="0">
                <a:solidFill>
                  <a:srgbClr val="FFFFFF"/>
                </a:solidFill>
                <a:latin typeface="Montserrat" charset="-18"/>
                <a:ea typeface="Montserrat ExtraBold"/>
                <a:cs typeface="Montserrat ExtraBold"/>
                <a:sym typeface="Montserrat ExtraBold"/>
              </a:rPr>
              <a:t>Literatura – </a:t>
            </a:r>
            <a:r>
              <a:rPr lang="hr-HR" sz="1500" dirty="0" err="1" smtClean="0">
                <a:solidFill>
                  <a:srgbClr val="FFFFFF"/>
                </a:solidFill>
                <a:latin typeface="Montserrat" charset="-18"/>
                <a:ea typeface="Montserrat ExtraBold"/>
                <a:cs typeface="Montserrat ExtraBold"/>
                <a:sym typeface="Montserrat ExtraBold"/>
              </a:rPr>
              <a:t>Beck</a:t>
            </a:r>
            <a:r>
              <a:rPr lang="hr-HR" sz="1500" dirty="0" smtClean="0">
                <a:solidFill>
                  <a:srgbClr val="FFFFFF"/>
                </a:solidFill>
                <a:latin typeface="Montserrat" charset="-18"/>
                <a:ea typeface="Montserrat ExtraBold"/>
                <a:cs typeface="Montserrat ExtraBold"/>
                <a:sym typeface="Montserrat ExtraBold"/>
              </a:rPr>
              <a:t>, J. S. (2007). Kognitivna terapija – osnove,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500" dirty="0" smtClean="0">
                <a:solidFill>
                  <a:srgbClr val="FFFFFF"/>
                </a:solidFill>
                <a:latin typeface="Montserrat" charset="-18"/>
                <a:ea typeface="Montserrat ExtraBold"/>
                <a:cs typeface="Montserrat ExtraBold"/>
                <a:sym typeface="Montserrat ExtraBold"/>
              </a:rPr>
              <a:t>educiranje i uvježbavanje. Jastrebarsko: Naklada Slap.</a:t>
            </a:r>
            <a:endParaRPr lang="hr-HR" sz="1500" dirty="0" smtClean="0">
              <a:solidFill>
                <a:srgbClr val="FFFFFF"/>
              </a:solidFill>
              <a:latin typeface="Montserrat" charset="-18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80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Hvala!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😉</a:t>
            </a:r>
            <a:endParaRPr sz="8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571472" y="857238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Courier New" pitchFamily="49" charset="0"/>
              <a:buChar char="o"/>
            </a:pPr>
            <a:r>
              <a:rPr lang="hr-HR" sz="2400" dirty="0" smtClean="0">
                <a:solidFill>
                  <a:srgbClr val="FFFFFF"/>
                </a:solidFill>
              </a:rPr>
              <a:t> priprema na završetak i mogući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None/>
            </a:pPr>
            <a:r>
              <a:rPr lang="hr-HR" sz="2400" dirty="0" smtClean="0">
                <a:solidFill>
                  <a:srgbClr val="FFFFFF"/>
                </a:solidFill>
              </a:rPr>
              <a:t>povrat simptoma već od prve seanse</a:t>
            </a:r>
            <a:endParaRPr lang="hr-HR" sz="24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Courier New" pitchFamily="49" charset="0"/>
              <a:buChar char="o"/>
            </a:pPr>
            <a:endParaRPr lang="hr-HR" sz="10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Courier New" pitchFamily="49" charset="0"/>
              <a:buChar char="o"/>
            </a:pPr>
            <a:endParaRPr lang="hr-HR" sz="10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Courier New" pitchFamily="49" charset="0"/>
              <a:buChar char="o"/>
            </a:pPr>
            <a:endParaRPr lang="hr-HR" sz="24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Courier New" pitchFamily="49" charset="0"/>
              <a:buChar char="o"/>
            </a:pPr>
            <a:endParaRPr lang="hr-HR" sz="24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Courier New" pitchFamily="49" charset="0"/>
              <a:buChar char="o"/>
            </a:pPr>
            <a:r>
              <a:rPr lang="hr-HR" sz="2400" b="1" dirty="0" smtClean="0">
                <a:solidFill>
                  <a:srgbClr val="FFFFFF"/>
                </a:solidFill>
              </a:rPr>
              <a:t> </a:t>
            </a:r>
            <a:r>
              <a:rPr lang="hr-HR" sz="2400" dirty="0" smtClean="0">
                <a:solidFill>
                  <a:srgbClr val="FFFFFF"/>
                </a:solidFill>
              </a:rPr>
              <a:t>manja vjerojatnost da će pacijent </a:t>
            </a:r>
            <a:r>
              <a:rPr lang="hr-HR" sz="2400" dirty="0" err="1" smtClean="0">
                <a:solidFill>
                  <a:srgbClr val="FFFFFF"/>
                </a:solidFill>
              </a:rPr>
              <a:t>katastrofizirati</a:t>
            </a:r>
            <a:r>
              <a:rPr lang="hr-HR" sz="2400" dirty="0" smtClean="0">
                <a:solidFill>
                  <a:srgbClr val="FFFFFF"/>
                </a:solidFill>
              </a:rPr>
              <a:t> ako dođe do povrata simptoma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017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018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85932"/>
            <a:ext cx="1000132" cy="104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71472" y="1142990"/>
            <a:ext cx="221457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Korisno je klijentu vizualno demonstrirati crtu napretka.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4</a:t>
            </a:fld>
            <a:endParaRPr/>
          </a:p>
        </p:txBody>
      </p:sp>
      <p:pic>
        <p:nvPicPr>
          <p:cNvPr id="4403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62"/>
            <a:ext cx="5306783" cy="3714749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072066" y="4500576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Slika 1. Napredak u terapiji.</a:t>
            </a:r>
            <a:endParaRPr lang="hr-H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omb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285720" y="142858"/>
            <a:ext cx="3857652" cy="45720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T: Mnogi pacijenti očekuju kako će se svakog tjedna osjećati sve bolje i bolje. Mislite li vi tako?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K: Stvarno ne znam.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T: Želio bih vam pokazati kako biste mogli napredovati tako da vas ne smeta puno ako i ne osjetite poboljšanje baš svakog tjedna.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r-H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K: Dobro.</a:t>
            </a:r>
            <a:endParaRPr sz="20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071934" y="1428742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Google Shape;280;p35"/>
          <p:cNvSpPr txBox="1">
            <a:spLocks/>
          </p:cNvSpPr>
          <p:nvPr/>
        </p:nvSpPr>
        <p:spPr>
          <a:xfrm>
            <a:off x="4929190" y="285734"/>
            <a:ext cx="4000528" cy="457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T: Svaki pacijent je različit,</a:t>
            </a:r>
            <a:r>
              <a:rPr kumimoji="0" lang="hr-HR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ali većina ima uspone i padove. 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Osjećate postupno poboljšanje i onda u jednom trenutku dostiže se plato ili doživi pogoršanje. Zatim slijedi ponovo poboljšanje, a onda, možda, još jedan plato ili pogoršanje. Shvaćate zašto je važno to upamtiti?</a:t>
            </a: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K: Kako se ne bih brinula</a:t>
            </a:r>
            <a:r>
              <a:rPr kumimoji="0" lang="hr-HR" sz="20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glede mogućih pogoršanja.</a:t>
            </a:r>
            <a:endParaRPr kumimoji="0" lang="hr-HR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6"/>
          <p:cNvSpPr txBox="1">
            <a:spLocks/>
          </p:cNvSpPr>
          <p:nvPr/>
        </p:nvSpPr>
        <p:spPr>
          <a:xfrm>
            <a:off x="2169925" y="1811950"/>
            <a:ext cx="48042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tabLst/>
              <a:defRPr/>
            </a:pPr>
            <a:r>
              <a:rPr lang="hr-HR" sz="3600" dirty="0" smtClea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Bold"/>
              <a:buNone/>
              <a:tabLst/>
              <a:defRPr/>
            </a:pPr>
            <a:r>
              <a:rPr kumimoji="0" lang="hr-H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AKTIVNOSTI U TIJEKU</a:t>
            </a:r>
            <a:r>
              <a:rPr kumimoji="0" lang="hr-HR" sz="3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rPr>
              <a:t> TERAPIJE</a:t>
            </a:r>
            <a:endParaRPr kumimoji="0" lang="hr-HR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571868" y="785800"/>
            <a:ext cx="5357850" cy="8377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Terapeu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je uvijek pripravan pohvaliti pacijenta za njegov napredak – važno naglasiti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klijentovu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zaslugu i trud u promjeni mišljenja, raspoloženja i/ili ponašanja.</a:t>
            </a:r>
            <a:endParaRPr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charset="-18"/>
              </a:rPr>
              <a:t>Pridavanje zasluga za napredak klijentu.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charset="-18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3643306" y="2285998"/>
            <a:ext cx="5115056" cy="24288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T: 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Čini mi se da je vaša depresija puno blaža ovaj tjedan. Što mislite, zbog čega je to tako?</a:t>
            </a:r>
            <a:endParaRPr lang="hr-HR" sz="1500" dirty="0" smtClean="0">
              <a:solidFill>
                <a:schemeClr val="bg1">
                  <a:lumMod val="50000"/>
                </a:schemeClr>
              </a:solidFill>
              <a:latin typeface="Montserrat" charset="-18"/>
              <a:cs typeface="MV Boli" pitchFamily="2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hr-HR" sz="1500" b="1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K</a:t>
            </a:r>
            <a:r>
              <a:rPr lang="hr-HR" sz="1500" b="1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: </a:t>
            </a:r>
            <a:r>
              <a:rPr lang="hr-HR" sz="1500" b="1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Nisam sigurna.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T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: </a:t>
            </a:r>
            <a:r>
              <a:rPr lang="hr-HR" sz="1500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Je li moguće da se ovaj tjedan osjećate bolje jer ste napravili niz stvari koje su pomogle?</a:t>
            </a:r>
            <a:endParaRPr lang="hr-HR" sz="1500" dirty="0" smtClean="0">
              <a:solidFill>
                <a:schemeClr val="bg1">
                  <a:lumMod val="50000"/>
                </a:schemeClr>
              </a:solidFill>
              <a:latin typeface="Montserrat" charset="-18"/>
              <a:cs typeface="MV Boli" pitchFamily="2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hr-HR" sz="1500" b="1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K</a:t>
            </a:r>
            <a:r>
              <a:rPr lang="hr-HR" sz="1500" b="1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: </a:t>
            </a:r>
            <a:r>
              <a:rPr lang="hr-HR" sz="1500" b="1" dirty="0" smtClean="0">
                <a:solidFill>
                  <a:schemeClr val="bg1">
                    <a:lumMod val="50000"/>
                  </a:schemeClr>
                </a:solidFill>
                <a:latin typeface="Montserrat" charset="-18"/>
                <a:cs typeface="MV Boli" pitchFamily="2" charset="0"/>
              </a:rPr>
              <a:t>Mislim da je.</a:t>
            </a:r>
            <a:endParaRPr lang="hr-HR" sz="1500" b="1" dirty="0" smtClean="0">
              <a:solidFill>
                <a:schemeClr val="bg1">
                  <a:lumMod val="50000"/>
                </a:schemeClr>
              </a:solidFill>
              <a:latin typeface="Montserrat" charset="-18"/>
              <a:cs typeface="MV Boli" pitchFamily="2" charset="0"/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hr-HR" b="1" dirty="0" smtClean="0">
              <a:solidFill>
                <a:schemeClr val="bg1">
                  <a:lumMod val="50000"/>
                </a:schemeClr>
              </a:solidFill>
              <a:latin typeface="Montserrat" charset="-18"/>
              <a:cs typeface="MV Boli" pitchFamily="2" charset="0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214414" y="1285866"/>
            <a:ext cx="6204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hr-HR" dirty="0" smtClean="0">
                <a:solidFill>
                  <a:srgbClr val="FFFFFF"/>
                </a:solidFill>
              </a:rPr>
              <a:t>Neki pacijenti u početku vjeruju da su za njihov napredak zaslužni isključivo terapeuti.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9" name="Google Shape;116;p20"/>
          <p:cNvSpPr txBox="1">
            <a:spLocks/>
          </p:cNvSpPr>
          <p:nvPr/>
        </p:nvSpPr>
        <p:spPr>
          <a:xfrm>
            <a:off x="928662" y="2214560"/>
            <a:ext cx="6715172" cy="24288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T: Što</a:t>
            </a: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 mislite, zbog čega se ovog tjedna osjećate bolje?</a:t>
            </a:r>
            <a:endParaRPr kumimoji="0" lang="hr-HR" sz="1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charset="-18"/>
              <a:ea typeface="Arial"/>
              <a:cs typeface="MV Boli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K: Prošli</a:t>
            </a:r>
            <a:r>
              <a:rPr kumimoji="0" lang="hr-HR" sz="15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 tjedan ste mi stvarno pomogli.</a:t>
            </a:r>
            <a:endParaRPr kumimoji="0" lang="hr-HR" sz="1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charset="-18"/>
              <a:ea typeface="Arial"/>
              <a:cs typeface="MV Boli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T: Možda sam vas naučio nekim stvarima, ali tko je</a:t>
            </a:r>
            <a:r>
              <a:rPr kumimoji="0" lang="hr-HR" sz="1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 unio promjene u vaše mišljenje i ponašanje?</a:t>
            </a:r>
            <a:endParaRPr kumimoji="0" lang="hr-HR" sz="1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charset="-18"/>
              <a:ea typeface="Arial"/>
              <a:cs typeface="MV Boli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hr-HR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K: To</a:t>
            </a:r>
            <a:r>
              <a:rPr kumimoji="0" lang="hr-HR" sz="15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charset="-18"/>
                <a:ea typeface="Arial"/>
                <a:cs typeface="MV Boli" pitchFamily="2" charset="0"/>
                <a:sym typeface="Arial"/>
              </a:rPr>
              <a:t> sam bila ja.</a:t>
            </a:r>
            <a:endParaRPr kumimoji="0" lang="hr-HR" sz="1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charset="-18"/>
              <a:ea typeface="Arial"/>
              <a:cs typeface="MV Boli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charset="-18"/>
              <a:ea typeface="Arial"/>
              <a:cs typeface="MV Boli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571472" y="1000114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latin typeface="Montserrat" charset="-18"/>
              </a:rPr>
              <a:t>Učenje i korištenje vještina/</a:t>
            </a:r>
            <a:br>
              <a:rPr lang="hr-HR" b="1" dirty="0" smtClean="0">
                <a:latin typeface="Montserrat" charset="-18"/>
              </a:rPr>
            </a:br>
            <a:r>
              <a:rPr lang="hr-HR" b="1" dirty="0" smtClean="0">
                <a:latin typeface="Montserrat" charset="-18"/>
              </a:rPr>
              <a:t>tehnika naučenih na terapiji.</a:t>
            </a:r>
            <a:endParaRPr b="1">
              <a:latin typeface="Montserrat" charset="-18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7" name="Google Shape;114;p20"/>
          <p:cNvSpPr txBox="1">
            <a:spLocks/>
          </p:cNvSpPr>
          <p:nvPr/>
        </p:nvSpPr>
        <p:spPr>
          <a:xfrm>
            <a:off x="3714744" y="571486"/>
            <a:ext cx="5072098" cy="392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1400"/>
              <a:buFont typeface="Montserrat Light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Terapeut naglašava da su naučene tehnike i vještine: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dugoročna pomoć koju klijent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može koristiti u brojnim situacijama sada i u budućnosti,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/>
                <a:ea typeface="Montserrat Light"/>
                <a:cs typeface="Montserrat Light"/>
                <a:sym typeface="Montserrat Light"/>
              </a:rPr>
              <a:t>n</a:t>
            </a:r>
            <a:r>
              <a:rPr lang="hr-HR" sz="18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/>
                <a:ea typeface="Montserrat Light"/>
                <a:cs typeface="Montserrat Light"/>
                <a:sym typeface="Montserrat Light"/>
              </a:rPr>
              <a:t>isu određene samo za jednu vrstu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/>
                <a:ea typeface="Montserrat Light"/>
                <a:cs typeface="Montserrat Light"/>
                <a:sym typeface="Montserrat Light"/>
              </a:rPr>
              <a:t> poremećaja,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mogu se koristiti kad god klijent uvidi kako se ponaša na </a:t>
            </a:r>
            <a:r>
              <a:rPr kumimoji="0" lang="hr-H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preemocionalan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ili </a:t>
            </a:r>
            <a:r>
              <a:rPr kumimoji="0" lang="hr-H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disfunkcionalan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Light"/>
                <a:ea typeface="Montserrat Light"/>
                <a:cs typeface="Montserrat Light"/>
                <a:sym typeface="Montserrat Light"/>
              </a:rPr>
              <a:t> način.</a:t>
            </a: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1511</Words>
  <PresentationFormat>Prikaz na zaslonu (16:9)</PresentationFormat>
  <Paragraphs>173</Paragraphs>
  <Slides>26</Slides>
  <Notes>25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3" baseType="lpstr">
      <vt:lpstr>Arial</vt:lpstr>
      <vt:lpstr>Montserrat ExtraBold</vt:lpstr>
      <vt:lpstr>Montserrat</vt:lpstr>
      <vt:lpstr>Montserrat Light</vt:lpstr>
      <vt:lpstr>Courier New</vt:lpstr>
      <vt:lpstr>MV Boli</vt:lpstr>
      <vt:lpstr>Juliet template</vt:lpstr>
      <vt:lpstr>ZAVRŠETAK TERAPIJE  I  PREVENCIJA POVRATA SIMPTOMA</vt:lpstr>
      <vt:lpstr>1. AKTIVNOSTI U PRVOJ SEANSI</vt:lpstr>
      <vt:lpstr>Slajd 3</vt:lpstr>
      <vt:lpstr>Korisno je klijentu vizualno demonstrirati crtu napretka.</vt:lpstr>
      <vt:lpstr>Slajd 5</vt:lpstr>
      <vt:lpstr>Slajd 6</vt:lpstr>
      <vt:lpstr>Pridavanje zasluga za napredak klijentu.</vt:lpstr>
      <vt:lpstr>Slajd 8</vt:lpstr>
      <vt:lpstr>Učenje i korištenje vještina/ tehnika naučenih na terapiji.</vt:lpstr>
      <vt:lpstr>Slajd 10</vt:lpstr>
      <vt:lpstr>Priprema za moguća pogoršanja tijekom terapije.</vt:lpstr>
      <vt:lpstr>Slajd 12</vt:lpstr>
      <vt:lpstr>3. AKTIVNOSTI NEPOSREDNO PRED ZAVRŠETAK TERAPIJE</vt:lpstr>
      <vt:lpstr>Odgovaranje na zabrinutost glede smanjivanja seansi</vt:lpstr>
      <vt:lpstr>Prednosti prorjeđivanja seansi</vt:lpstr>
      <vt:lpstr>Odgovaranja na zabrinutost glede završetka terapije</vt:lpstr>
      <vt:lpstr>Pregled naučenog u tijeku terapije</vt:lpstr>
      <vt:lpstr>Samoterapijska seansa</vt:lpstr>
      <vt:lpstr>Slajd 19</vt:lpstr>
      <vt:lpstr>A PICTURE IS WORTH A THOUSAND WORDS</vt:lpstr>
      <vt:lpstr>Priprema za moguća pogoršanja nakon završetka terapije</vt:lpstr>
      <vt:lpstr>4. DODATNE SEANSE</vt:lpstr>
      <vt:lpstr>Razlozi poticanja dodatnih seansi:</vt:lpstr>
      <vt:lpstr>Vodič za dodatnu seansu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ZAVRŠETAK TERAPIJE  I  PREVENCIJA POVRATA SIMPTOMA</dc:title>
  <cp:lastModifiedBy>Korisnik</cp:lastModifiedBy>
  <cp:revision>21</cp:revision>
  <dcterms:modified xsi:type="dcterms:W3CDTF">2019-01-24T22:40:56Z</dcterms:modified>
</cp:coreProperties>
</file>