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86" r:id="rId4"/>
    <p:sldId id="268" r:id="rId5"/>
    <p:sldId id="270" r:id="rId6"/>
    <p:sldId id="287" r:id="rId7"/>
    <p:sldId id="265" r:id="rId8"/>
    <p:sldId id="288" r:id="rId9"/>
    <p:sldId id="289" r:id="rId10"/>
    <p:sldId id="291" r:id="rId11"/>
    <p:sldId id="292" r:id="rId12"/>
    <p:sldId id="295" r:id="rId13"/>
    <p:sldId id="296" r:id="rId14"/>
    <p:sldId id="300" r:id="rId15"/>
    <p:sldId id="303" r:id="rId16"/>
    <p:sldId id="327" r:id="rId17"/>
    <p:sldId id="328" r:id="rId18"/>
    <p:sldId id="329" r:id="rId19"/>
    <p:sldId id="280" r:id="rId20"/>
    <p:sldId id="308" r:id="rId21"/>
    <p:sldId id="309" r:id="rId22"/>
    <p:sldId id="310" r:id="rId23"/>
    <p:sldId id="313" r:id="rId24"/>
    <p:sldId id="269" r:id="rId25"/>
    <p:sldId id="315" r:id="rId26"/>
    <p:sldId id="316" r:id="rId27"/>
    <p:sldId id="317" r:id="rId28"/>
    <p:sldId id="318" r:id="rId29"/>
    <p:sldId id="320" r:id="rId30"/>
    <p:sldId id="321" r:id="rId31"/>
    <p:sldId id="322" r:id="rId32"/>
    <p:sldId id="284" r:id="rId33"/>
    <p:sldId id="323" r:id="rId34"/>
    <p:sldId id="285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69" d="100"/>
          <a:sy n="69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1B8AB3-D5EC-4350-A86F-A5429455D390}" type="datetimeFigureOut">
              <a:rPr lang="sr-Latn-CS" smtClean="0"/>
              <a:pPr/>
              <a:t>28.2.2019.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D7FE2-BC5B-4FA3-A200-762882B0A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1" y="188641"/>
            <a:ext cx="180537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388201" cy="1829761"/>
          </a:xfrm>
        </p:spPr>
        <p:txBody>
          <a:bodyPr/>
          <a:lstStyle/>
          <a:p>
            <a:r>
              <a:rPr lang="hr-HR" dirty="0" smtClean="0"/>
              <a:t>BKT agresivnosti kod djece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3441" y="5658296"/>
            <a:ext cx="7772400" cy="1199704"/>
          </a:xfrm>
        </p:spPr>
        <p:txBody>
          <a:bodyPr/>
          <a:lstStyle/>
          <a:p>
            <a:r>
              <a:rPr lang="hr-HR" dirty="0" smtClean="0"/>
              <a:t>Pripremila: Ivana </a:t>
            </a:r>
            <a:r>
              <a:rPr lang="hr-HR" dirty="0" err="1" smtClean="0"/>
              <a:t>Lemut</a:t>
            </a:r>
            <a:r>
              <a:rPr lang="hr-HR" dirty="0" smtClean="0"/>
              <a:t>, </a:t>
            </a:r>
            <a:r>
              <a:rPr lang="hr-HR" dirty="0" err="1" smtClean="0"/>
              <a:t>mag.psych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550"/>
            <a:ext cx="8229600" cy="1143000"/>
          </a:xfrm>
        </p:spPr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Socijalno-kognitivni produkti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1196752"/>
            <a:ext cx="4474840" cy="547260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r>
              <a:rPr lang="hr-HR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9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Rješavanje socijalnih problema</a:t>
            </a:r>
            <a:endParaRPr lang="hr-HR" sz="72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8000" dirty="0" smtClean="0">
                <a:latin typeface="Times New Roman" pitchFamily="18" charset="0"/>
                <a:cs typeface="Times New Roman" pitchFamily="18" charset="0"/>
              </a:rPr>
              <a:t>sastoji </a:t>
            </a:r>
            <a:r>
              <a:rPr lang="hr-HR" sz="8000" dirty="0">
                <a:latin typeface="Times New Roman" pitchFamily="18" charset="0"/>
                <a:cs typeface="Times New Roman" pitchFamily="18" charset="0"/>
              </a:rPr>
              <a:t>se od odabira cilja, </a:t>
            </a:r>
            <a:r>
              <a:rPr lang="hr-HR" sz="8000" b="1" dirty="0">
                <a:latin typeface="Times New Roman" pitchFamily="18" charset="0"/>
                <a:cs typeface="Times New Roman" pitchFamily="18" charset="0"/>
              </a:rPr>
              <a:t>produkcije </a:t>
            </a:r>
            <a:r>
              <a:rPr lang="hr-HR" sz="8000" b="1" dirty="0" smtClean="0">
                <a:latin typeface="Times New Roman" pitchFamily="18" charset="0"/>
                <a:cs typeface="Times New Roman" pitchFamily="18" charset="0"/>
              </a:rPr>
              <a:t>alternativnih rješenja</a:t>
            </a:r>
            <a:r>
              <a:rPr lang="hr-HR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8000" b="1" dirty="0">
                <a:latin typeface="Times New Roman" pitchFamily="18" charset="0"/>
                <a:cs typeface="Times New Roman" pitchFamily="18" charset="0"/>
              </a:rPr>
              <a:t>vrednovanje posljedica pojedinih alternativa</a:t>
            </a:r>
            <a:r>
              <a:rPr lang="hr-HR" sz="8000" dirty="0">
                <a:latin typeface="Times New Roman" pitchFamily="18" charset="0"/>
                <a:cs typeface="Times New Roman" pitchFamily="18" charset="0"/>
              </a:rPr>
              <a:t>, bihevioralna implementacija rješenja</a:t>
            </a:r>
          </a:p>
          <a:p>
            <a:pPr>
              <a:buFontTx/>
              <a:buNone/>
            </a:pPr>
            <a:endParaRPr lang="hr-HR" sz="8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hr-HR" sz="8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8800" dirty="0">
                <a:latin typeface="Times New Roman" pitchFamily="18" charset="0"/>
                <a:cs typeface="Times New Roman" pitchFamily="18" charset="0"/>
              </a:rPr>
              <a:t>istraživanja vrednovanja alternativa: </a:t>
            </a:r>
          </a:p>
          <a:p>
            <a:pPr>
              <a:buFont typeface="Arial" pitchFamily="34" charset="0"/>
              <a:buChar char="•"/>
            </a:pPr>
            <a:r>
              <a:rPr lang="hr-HR" sz="8800" dirty="0">
                <a:latin typeface="Times New Roman" pitchFamily="18" charset="0"/>
                <a:cs typeface="Times New Roman" pitchFamily="18" charset="0"/>
              </a:rPr>
              <a:t>agresivna djeca vrednuju agresivno ponašanje manje negativno i više pozitivno; </a:t>
            </a:r>
          </a:p>
          <a:p>
            <a:pPr>
              <a:buFont typeface="Arial" pitchFamily="34" charset="0"/>
              <a:buChar char="•"/>
            </a:pPr>
            <a:r>
              <a:rPr lang="hr-HR" sz="8800" dirty="0">
                <a:latin typeface="Times New Roman" pitchFamily="18" charset="0"/>
                <a:cs typeface="Times New Roman" pitchFamily="18" charset="0"/>
              </a:rPr>
              <a:t>vjeruju da agresivno ponašanje dovodi do opipljivih nagrada i da ima pozitivne ishode; </a:t>
            </a:r>
          </a:p>
          <a:p>
            <a:pPr>
              <a:buFont typeface="Arial" pitchFamily="34" charset="0"/>
              <a:buChar char="•"/>
            </a:pPr>
            <a:r>
              <a:rPr lang="hr-HR" sz="8800" dirty="0">
                <a:latin typeface="Times New Roman" pitchFamily="18" charset="0"/>
                <a:cs typeface="Times New Roman" pitchFamily="18" charset="0"/>
              </a:rPr>
              <a:t>vjeruju da smanjuje tuđe averzivno </a:t>
            </a:r>
            <a:r>
              <a:rPr lang="hr-HR" sz="8800" dirty="0" smtClean="0">
                <a:latin typeface="Times New Roman" pitchFamily="18" charset="0"/>
                <a:cs typeface="Times New Roman" pitchFamily="18" charset="0"/>
              </a:rPr>
              <a:t>ponašanje;</a:t>
            </a:r>
            <a:endParaRPr lang="hr-HR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8800" dirty="0">
                <a:latin typeface="Times New Roman" pitchFamily="18" charset="0"/>
                <a:cs typeface="Times New Roman" pitchFamily="18" charset="0"/>
              </a:rPr>
              <a:t>vjeruju da rezultira pozitivnim dojmom i da drugi akteri ne </a:t>
            </a:r>
            <a:r>
              <a:rPr lang="hr-HR" sz="8800" dirty="0" smtClean="0">
                <a:latin typeface="Times New Roman" pitchFamily="18" charset="0"/>
                <a:cs typeface="Times New Roman" pitchFamily="18" charset="0"/>
              </a:rPr>
              <a:t>pate</a:t>
            </a:r>
          </a:p>
          <a:p>
            <a:pPr>
              <a:buFont typeface="Arial" pitchFamily="34" charset="0"/>
              <a:buChar char="•"/>
            </a:pPr>
            <a:endParaRPr lang="hr-HR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>
          <a:xfrm>
            <a:off x="4788024" y="1628800"/>
            <a:ext cx="4041775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istraživanja produkcija rješenja - agresivna djeca produciraju: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manji broj verbalnih asertivnih rješenja u situacijama sukoba,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više direktnih rješenja koja podrazumijevaju akciju,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više rješenja usmjerena na traženje pomoći ili intervencija od strane odraslih,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više rješenja koja podrazumijevaju fizičku agresiju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6221" y="188640"/>
            <a:ext cx="8229600" cy="1143000"/>
          </a:xfrm>
        </p:spPr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Socijalno-kognitivni produkti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Procjena unutarnjeg uzbuđenja </a:t>
            </a:r>
            <a:r>
              <a:rPr lang="hr-HR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 emocionalnih reakcija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način na koji agresivna djeca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tumače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uzbuđenje u situacijama sukoba određuje kako će reagirati</a:t>
            </a:r>
          </a:p>
          <a:p>
            <a:pPr>
              <a:lnSpc>
                <a:spcPct val="9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agresivna djeca imaju iskrivljen način povezivanja emocija i fiziološkog uzbuđenja te su skloni uzbuđenje češće pripisivati ljutnji nego drugim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emocijama</a:t>
            </a:r>
          </a:p>
          <a:p>
            <a:pPr>
              <a:lnSpc>
                <a:spcPct val="90000"/>
              </a:lnSpc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6016" y="2755819"/>
            <a:ext cx="4041775" cy="3941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Razvojne promjene: </a:t>
            </a:r>
          </a:p>
          <a:p>
            <a:pPr>
              <a:lnSpc>
                <a:spcPct val="9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agresivni dječaci u ranoj adolescenciji su skloni umanjiti negativna afektivna stanja tijekom stresnih situacija i socijalnih konflikata, izbjegavaju ekspresiju osjećaja povezanih s ranjivošću (tuga, strah)</a:t>
            </a:r>
          </a:p>
          <a:p>
            <a:pPr>
              <a:lnSpc>
                <a:spcPct val="9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agresivni adolescentni reagiraju bezbrižno ili čak pozitivnim, “sretnim” emocionalnim reakcijama u prijetećim situacijama</a:t>
            </a:r>
          </a:p>
          <a:p>
            <a:endParaRPr lang="hr-B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2735"/>
            <a:ext cx="1142195" cy="17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djeca s </a:t>
            </a:r>
            <a:r>
              <a:rPr lang="hr-HR" sz="2800" u="sng" dirty="0">
                <a:latin typeface="Times New Roman" pitchFamily="18" charset="0"/>
                <a:cs typeface="Times New Roman" pitchFamily="18" charset="0"/>
              </a:rPr>
              <a:t>poremećajem ophođenja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imaju širi raspon teškoća u rješavanju problema nego djeca koja imaju dijagnozu poremećaja s prkošenjem 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suprotstavljanjem</a:t>
            </a:r>
          </a:p>
          <a:p>
            <a:pPr marL="109728" indent="0">
              <a:lnSpc>
                <a:spcPct val="90000"/>
              </a:lnSpc>
              <a:buNone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jako agresivni dječaci imaju </a:t>
            </a:r>
            <a:r>
              <a:rPr lang="hr-HR" sz="2800" u="sng" dirty="0">
                <a:latin typeface="Times New Roman" pitchFamily="18" charset="0"/>
                <a:cs typeface="Times New Roman" pitchFamily="18" charset="0"/>
              </a:rPr>
              <a:t>slabije vještine rješavanja socijalnih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problema nego umjereno agresivni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dječaci</a:t>
            </a:r>
          </a:p>
          <a:p>
            <a:pPr>
              <a:lnSpc>
                <a:spcPct val="90000"/>
              </a:lnSpc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Times New Roman" pitchFamily="18" charset="0"/>
                <a:cs typeface="Times New Roman" pitchFamily="18" charset="0"/>
              </a:rPr>
              <a:t>Individualne razlike agresivne djece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9103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83046"/>
            <a:ext cx="11398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Kognitivne operacije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deficiti pažnje mogu biti povezani i s određenim poteškoćama u pronalaženju informacija u pamćenju</a:t>
            </a:r>
          </a:p>
          <a:p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zbog toga u situacijama konflikta dozivaju manje kvalitetna rješenja (najčešće već isprobana)</a:t>
            </a:r>
          </a:p>
          <a:p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postoje važni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koji ukazuju na povezanost poremećaja usmjeravanja i održavanja pažnje i agresije u djece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deficiti pažnje dovode do propusta u dekodiranju informacija tako da pojedinci ne percipiraju relevantne dijelove informacija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slično dobiveno i kod djece s ADHD-om koji imaju poremećaj ophođenja ili poremećaj s prkošenjem i suprotstavljanjem</a:t>
            </a:r>
          </a:p>
          <a:p>
            <a:endParaRPr lang="hr-B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600" u="sng" dirty="0">
                <a:latin typeface="Times New Roman" pitchFamily="18" charset="0"/>
                <a:cs typeface="Times New Roman" pitchFamily="18" charset="0"/>
              </a:rPr>
              <a:t>to su ideje i misli pohranjene u pamćenju koje imaju izravan utjecaj na procesiranje novih dijelova informacija ili kognitivnih </a:t>
            </a:r>
            <a:r>
              <a:rPr lang="hr-HR" sz="2600" u="sng" dirty="0" smtClean="0">
                <a:latin typeface="Times New Roman" pitchFamily="18" charset="0"/>
                <a:cs typeface="Times New Roman" pitchFamily="18" charset="0"/>
              </a:rPr>
              <a:t>produkata </a:t>
            </a:r>
          </a:p>
          <a:p>
            <a:pPr marL="109728" indent="0">
              <a:lnSpc>
                <a:spcPct val="80000"/>
              </a:lnSpc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propozicije i strukture svrstavaju se u kategoriju shema</a:t>
            </a:r>
          </a:p>
          <a:p>
            <a:pPr>
              <a:lnSpc>
                <a:spcPct val="80000"/>
              </a:lnSpc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sheme su rigidne i egocentrične </a:t>
            </a:r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sheme s vremenom jačaju, a dječja percepcija je pod njihovim utjecajem selektivnija (djeluju kao filter) i potencijalno iskrivljena</a:t>
            </a:r>
          </a:p>
          <a:p>
            <a:pPr>
              <a:lnSpc>
                <a:spcPct val="8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dječje sheme stječu se ranom socijalizacijom, imaju snažan utjecaj na dječje procjene interpersonalnog ponašanja i na odluku kako reagirati na opažene socijalne probleme</a:t>
            </a:r>
          </a:p>
          <a:p>
            <a:pPr>
              <a:lnSpc>
                <a:spcPct val="80000"/>
              </a:lnSpc>
            </a:pPr>
            <a:endParaRPr lang="hr-HR" sz="2800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Shematske propozicije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agresivna djeca imaju niže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samopoštovanje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nego neagresivna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djeca</a:t>
            </a:r>
          </a:p>
          <a:p>
            <a:pPr marL="109728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razvojne promjene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: prije adolescencije iskazano niže samopoštovanje, ali u ranoj adolescenciji agresivni dječaci iskazuju visoko samopoštovanje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vjerojatno rezultat izbjegavanja agresivnih dječaka da ih se percipira kao ranjive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Shematske propozicije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62003"/>
            <a:ext cx="2160240" cy="14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53BFC3FB-38A1-4F8B-AC22-483379D4BA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fiziološka reaktivnost (iritabilnost)</a:t>
            </a:r>
          </a:p>
          <a:p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hormoni – testosteron i serotonin</a:t>
            </a:r>
          </a:p>
          <a:p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utjecaji roditelja, vršnjaka i učitelja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roditelji i obitelj–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iskazuju averzivno </a:t>
            </a:r>
            <a:r>
              <a:rPr lang="hr-HR" altLang="sr-Latn-RS" dirty="0" smtClean="0">
                <a:latin typeface="Times New Roman" pitchFamily="18" charset="0"/>
                <a:cs typeface="Times New Roman" pitchFamily="18" charset="0"/>
              </a:rPr>
              <a:t>ponašanje, neadekvatne 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metode odgoja, loša komunikacija u obitelji, slaba kontrola djece</a:t>
            </a:r>
            <a:endParaRPr lang="en-US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81742D65-E37B-46A5-8639-888666AC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Nekognitivni utjecaj</a:t>
            </a:r>
            <a:endParaRPr lang="en-US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Slikovni rezultat za no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3" name="Rectangle 85">
            <a:extLst>
              <a:ext uri="{FF2B5EF4-FFF2-40B4-BE49-F238E27FC236}">
                <a16:creationId xmlns="" xmlns:a16="http://schemas.microsoft.com/office/drawing/2014/main" id="{066344D5-EE4A-4BC7-B110-FFB6F23ED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50440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>
                <a:latin typeface="Times New Roman" pitchFamily="18" charset="0"/>
                <a:cs typeface="Times New Roman" pitchFamily="18" charset="0"/>
              </a:rPr>
              <a:t>Socijalno-kognitivni </a:t>
            </a:r>
            <a:r>
              <a:rPr lang="hr-HR" altLang="sr-Latn-RS" sz="2400" b="1" dirty="0" smtClean="0">
                <a:latin typeface="Times New Roman" pitchFamily="18" charset="0"/>
                <a:cs typeface="Times New Roman" pitchFamily="18" charset="0"/>
              </a:rPr>
              <a:t>produkti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Socijalno-kognitivna procjena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izrazito osjetljivi na neprijateljske znakove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skloni atribuiranju neprijateljskih namjera drugima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podcjenjuju vlastitu agresivnost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Rješavanje socijalnih problema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ograničen </a:t>
            </a:r>
            <a:r>
              <a:rPr lang="hr-HR" altLang="sr-Latn-RS" sz="2400" dirty="0" smtClean="0">
                <a:latin typeface="Times New Roman" pitchFamily="18" charset="0"/>
                <a:cs typeface="Times New Roman" pitchFamily="18" charset="0"/>
              </a:rPr>
              <a:t>broj različitih</a:t>
            </a:r>
            <a:r>
              <a:rPr lang="hr-HR" alt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rješenja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predadolescenti: manje verbalnih asertivnih rješenja i više </a:t>
            </a:r>
            <a:r>
              <a:rPr lang="hr-HR" altLang="sr-Latn-RS" sz="2400" dirty="0" smtClean="0">
                <a:latin typeface="Times New Roman" pitchFamily="18" charset="0"/>
                <a:cs typeface="Times New Roman" pitchFamily="18" charset="0"/>
              </a:rPr>
              <a:t>	rješenja </a:t>
            </a: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koja podrazumijevaju akciju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adolescenti: manje kooperativnih rješenja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Procjena unutarnjeg uzbuđenja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afektivnu pobuđenost pripisuju ljutnji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skloni atribuirati neprijateljskie namjere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latin typeface="Times New Roman" pitchFamily="18" charset="0"/>
                <a:cs typeface="Times New Roman" pitchFamily="18" charset="0"/>
              </a:rPr>
              <a:t>	- niska razina empatije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="" xmlns:a16="http://schemas.microsoft.com/office/drawing/2014/main" id="{DDF8C58B-470E-4B8C-A12B-59635C558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altLang="sr-Latn-RS" sz="3200" dirty="0">
                <a:latin typeface="Times New Roman" pitchFamily="18" charset="0"/>
                <a:cs typeface="Times New Roman" pitchFamily="18" charset="0"/>
              </a:rPr>
              <a:t>Kognitivne karatkeristike agresivne djece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5984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AutoNum type="arabicPeriod"/>
            </a:pPr>
            <a:r>
              <a:rPr lang="en-GB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LJESTVICE ZA PROCJENU PONAŠANJA</a:t>
            </a:r>
          </a:p>
          <a:p>
            <a:pPr lvl="1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normativni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podaci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primjena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izvora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dijete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roditelji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učitelji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vršnjaci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CBCL (Child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Checklist; Achenbach, 1991)</a:t>
            </a:r>
          </a:p>
          <a:p>
            <a:pPr marL="457200" lvl="1" indent="0">
              <a:buNone/>
            </a:pP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INTERVJUI</a:t>
            </a:r>
          </a:p>
          <a:p>
            <a:pPr marL="914400" lvl="1" indent="-457200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strukturirani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intervjui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paralelne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djecu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roditelje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priča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/video –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učinili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prikazanoj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situaciji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1" indent="0">
              <a:buNone/>
            </a:pP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OPAŽANJE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914400" lvl="1" indent="-457200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djetetovom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prirodnom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okruženju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intervjua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GB" sz="2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PROCJENA RODITELJA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depresija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partnerski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motivacija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uključivanje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tretman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15297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Psihološka procjena agresivne djece</a:t>
            </a:r>
          </a:p>
        </p:txBody>
      </p:sp>
    </p:spTree>
    <p:extLst>
      <p:ext uri="{BB962C8B-B14F-4D97-AF65-F5344CB8AC3E}">
        <p14:creationId xmlns:p14="http://schemas.microsoft.com/office/powerpoint/2010/main" val="253750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04648" y="249217"/>
            <a:ext cx="7924800" cy="6096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PRIMJER ČESTICA IZ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CBCL (Child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Checklist; Achenbach, 1991)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hr-HR" sz="1800" dirty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1748" y="836712"/>
            <a:ext cx="8610600" cy="2558930"/>
          </a:xfrm>
          <a:prstGeom prst="rect">
            <a:avLst/>
          </a:prstGeom>
        </p:spPr>
        <p:txBody>
          <a:bodyPr vert="horz" lIns="91440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SKALA PROCJENE PONAŠANJA DJECE OD 6 DO 18 GODINA 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Molimo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ispunite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ovaj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upitnik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bismo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dobili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vaš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dojam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ponašanju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djeteta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, bez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obzira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slažu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li se drugi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dojmom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Slobodno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upišite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dodatne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komentare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pored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svake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čestice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slobodan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err="1" smtClean="0">
                <a:latin typeface="Times New Roman" pitchFamily="18" charset="0"/>
                <a:cs typeface="Times New Roman" pitchFamily="18" charset="0"/>
              </a:rPr>
              <a:t>prostor</a:t>
            </a: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Dolje su navedene tvrdnje koje opisuju djecu i mlade. Molimo vas da za svaku tvrdnju procijenite u kojoj mjeri opisuje Vaše dijete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sada ili tijekom proteklih 6 mjeseci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. Ako tvrdnja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potpuno točno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opisuje vaše dijete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, zaokružite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Ako je tvrdnja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 djelomično točna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za vaše dijete,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zaokružite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, a ako uopće nije točna za vaše dijete,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zaokružite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6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r-HR" sz="1600" i="1" dirty="0" smtClean="0">
                <a:latin typeface="Times New Roman" pitchFamily="18" charset="0"/>
                <a:cs typeface="Times New Roman" pitchFamily="18" charset="0"/>
              </a:rPr>
              <a:t>. Molimo vas da odgovorite na sve tvrdnje, premda vam se može činiti da se neke uopće ne odnose na vaše dijete. 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0635" y="3789040"/>
            <a:ext cx="4847456" cy="236220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        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3. Često se svađa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16. Grubo ili zločesto prema drugima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19. Zahtijeva puno pažnje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20. Uništava svoje stvari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21. Uništava tuđe stvari  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22. Neposlušno kod kuće</a:t>
            </a: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23. Neposlušno u 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školi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hr-HR" sz="16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     37. Često se potuče</a:t>
            </a:r>
          </a:p>
          <a:p>
            <a:pPr marL="118872" indent="0">
              <a:buNone/>
            </a:pP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9952" y="3755682"/>
            <a:ext cx="6120680" cy="2381794"/>
          </a:xfrm>
          <a:prstGeom prst="rect">
            <a:avLst/>
          </a:prstGeom>
        </p:spPr>
        <p:txBody>
          <a:bodyPr vert="horz" lIns="91440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57. Fizički napada ljude</a:t>
            </a:r>
            <a:endParaRPr lang="hr-HR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68. Često viče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86. Tvrdoglavo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87. Iznenada mijenja raspoloženje ili osjećaje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88. Često je namrgođeno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89. Sumnjičavo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94. Previše zadirkuje druge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95. Nagle je naravi, lako plane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  97. Prijeti drugima</a:t>
            </a:r>
          </a:p>
          <a:p>
            <a:pPr marL="118872" indent="0">
              <a:buNone/>
            </a:pPr>
            <a:r>
              <a:rPr lang="hr-HR" sz="1700" b="1" dirty="0" smtClean="0">
                <a:latin typeface="Times New Roman" pitchFamily="18" charset="0"/>
                <a:cs typeface="Times New Roman" pitchFamily="18" charset="0"/>
              </a:rPr>
              <a:t>0   1   2</a:t>
            </a:r>
            <a:r>
              <a:rPr lang="hr-HR" sz="1700" dirty="0" smtClean="0">
                <a:latin typeface="Times New Roman" pitchFamily="18" charset="0"/>
                <a:cs typeface="Times New Roman" pitchFamily="18" charset="0"/>
              </a:rPr>
              <a:t>    104. Bučnije je od druge djece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7200" cy="498383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gresivna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djeca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značajno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većoj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mjeri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upućuju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procjenu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djece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drugim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teškoćama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eksternalizirane teškoće koje u velikoj mjeri djeluju na okolinu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gresivna djeca često postaju nasilnici/delinkventi za vrijeme školovanja i/ili u odrasloj dobi 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alekosežne posljedice dječje agresivnosti za pojedinca i društvo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ransgeneracijski prijenos agresije</a:t>
            </a:r>
          </a:p>
          <a:p>
            <a:pPr marL="594360" lvl="2" indent="0">
              <a:buClr>
                <a:schemeClr val="accent1"/>
              </a:buCl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problematično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učestala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i vrlo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ozbiljna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agresija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poremećaj s prkošenjem i suprotstavljanjem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poremećaj ophođenja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u manjoj mjeri javlja se i uz druge poremećaje (ADHD, PTSP, distimija)</a:t>
            </a:r>
          </a:p>
          <a:p>
            <a:pPr lvl="2">
              <a:buClr>
                <a:schemeClr val="accent1"/>
              </a:buClr>
            </a:pPr>
            <a:endParaRPr lang="hr-HR" sz="18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endParaRPr lang="hr-HR" sz="1800" dirty="0" smtClean="0">
              <a:latin typeface="Calibri" panose="020F0502020204030204" pitchFamily="34" charset="0"/>
            </a:endParaRPr>
          </a:p>
          <a:p>
            <a:pPr marL="768096" lvl="2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04" y="120367"/>
            <a:ext cx="1714159" cy="1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840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b="1" dirty="0">
                <a:latin typeface="Times New Roman" pitchFamily="18" charset="0"/>
                <a:cs typeface="Times New Roman" pitchFamily="18" charset="0"/>
              </a:rPr>
              <a:t>AGRESIJA</a:t>
            </a:r>
            <a:r>
              <a:rPr lang="hr-BA" sz="2000" dirty="0">
                <a:latin typeface="Times New Roman" pitchFamily="18" charset="0"/>
                <a:cs typeface="Times New Roman" pitchFamily="18" charset="0"/>
              </a:rPr>
              <a:t> – verbalna ili fizička ponašanja koja nanose štetu drugoj osobi ili nekom objektu</a:t>
            </a:r>
            <a:r>
              <a:rPr lang="hr-B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78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455814" y="1124744"/>
            <a:ext cx="6688186" cy="525658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Achenbachova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skala za procjenu dječjeg ponašanja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Child Bihevior Checklist, CBCL, 1983., 1991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Revised Behavior Problem Checklist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(RBPC, Quay i Peterson, 1983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Eyberg Child Behavior Inventory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(ECBI, Eyberg, 1980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Missouri Child Behavior Checklist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(Sines et al., 1969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Skala </a:t>
            </a:r>
            <a:r>
              <a:rPr lang="hr-HR" sz="2400" i="1" dirty="0">
                <a:latin typeface="Times New Roman" pitchFamily="18" charset="0"/>
                <a:cs typeface="Times New Roman" pitchFamily="18" charset="0"/>
              </a:rPr>
              <a:t>prosocijalnog i agresivnog ponašanja djece predškolske dobi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(Žužul &amp; Vlahović - Štetić, 1992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hr-HR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Disruptive Behavior Rating Scale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(DBRS, Barkley &amp; Murphy, 1998.)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i="1" dirty="0"/>
          </a:p>
          <a:p>
            <a:pPr>
              <a:lnSpc>
                <a:spcPct val="90000"/>
              </a:lnSpc>
              <a:buFontTx/>
              <a:buNone/>
            </a:pPr>
            <a:endParaRPr lang="hr-HR" sz="2800" dirty="0"/>
          </a:p>
          <a:p>
            <a:pPr>
              <a:lnSpc>
                <a:spcPct val="90000"/>
              </a:lnSpc>
              <a:buFontTx/>
              <a:buNone/>
            </a:pPr>
            <a:endParaRPr lang="hr-HR" sz="2800" dirty="0"/>
          </a:p>
          <a:p>
            <a:pPr>
              <a:lnSpc>
                <a:spcPct val="90000"/>
              </a:lnSpc>
              <a:buFontTx/>
              <a:buNone/>
            </a:pPr>
            <a:endParaRPr lang="hr-HR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5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Skale procjene ponašanja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575619" cy="1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8" y="328498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provode se s agresivnom djecom, njihovim roditeljima 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učiteljima</a:t>
            </a:r>
          </a:p>
          <a:p>
            <a:pPr>
              <a:lnSpc>
                <a:spcPct val="80000"/>
              </a:lnSpc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strukturirani intervjui za roditelje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(Forehand &amp; McMahon, 1981.), 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učitelje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(McMahon &amp; Forehand, 1988.)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djecu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(Paterson &amp; Bank, 1986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80000"/>
              </a:lnSpc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intervjui s paralelnim formama za roditelje i djecu 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Child Assessment Schedule, CAS, Hodges, 1987.; Diagnostic Interview Schedule for Children, DISC, Costello et al., 1984.)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– daju informacije o eksternaliziranim i internaliziranim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simptomima</a:t>
            </a:r>
          </a:p>
          <a:p>
            <a:pPr>
              <a:lnSpc>
                <a:spcPct val="80000"/>
              </a:lnSpc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intervju o antisocijalnom ponašanju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(Kazdin &amp; Esveld-Dawson, 1986.)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400" dirty="0"/>
          </a:p>
          <a:p>
            <a:pPr>
              <a:lnSpc>
                <a:spcPct val="80000"/>
              </a:lnSpc>
            </a:pPr>
            <a:endParaRPr lang="hr-HR" sz="24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Intervju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Opažanje ponašanja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potrebno opažanje u što većem broju situacija – u skupini, interakcija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dijete-roditelj i sl.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endParaRPr lang="hr-HR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60033" y="4797152"/>
            <a:ext cx="3384376" cy="1781523"/>
          </a:xfrm>
        </p:spPr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procjene vršnjaka</a:t>
            </a:r>
          </a:p>
          <a:p>
            <a:endParaRPr lang="hr-BA" dirty="0"/>
          </a:p>
        </p:txBody>
      </p:sp>
      <p:sp>
        <p:nvSpPr>
          <p:cNvPr id="5" name="AutoShape 4" descr="Slikovni rezultat za investig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BA"/>
          </a:p>
        </p:txBody>
      </p:sp>
      <p:sp>
        <p:nvSpPr>
          <p:cNvPr id="6" name="AutoShape 6" descr="Slikovni rezultat za investig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BA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284"/>
            <a:ext cx="1535603" cy="2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procjena akademskih i kognitivnih sposobnosti</a:t>
            </a:r>
          </a:p>
          <a:p>
            <a:pPr>
              <a:lnSpc>
                <a:spcPct val="9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postojanje specifičnih teškoća u učenju</a:t>
            </a:r>
          </a:p>
          <a:p>
            <a:pPr>
              <a:lnSpc>
                <a:spcPct val="9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subjektivne procjene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   Samopoštovanje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– Coopersmithov upitnik samopoštovanja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(CSI, 1967.)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   Slika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o sebi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– Children’s Self-Concept Scale (Piers 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Harris, 1964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roditeljske procjene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   CD/ODD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Symptom Severity (Disruptive Behavior) Checklist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   Spremnost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roditelja za uključivanje u 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tretman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roditeljska depresija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(Beck Depression Inventory, BDI, Beck et al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., 1979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; Depression Adjective Checklist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(DACL, (Lubin, 1967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roditeljski stres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(Parenting Stress Index, PSI, Abidin, 1983.)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kvaliteta braka 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(Marital Adjustment Test, MAT, Locke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Wallace, 1959.; Dyadic Adjustment Scale, DAS, Spanier, 1976.)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Procjena drugih područja funkcioniranja agresivne djece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733256"/>
            <a:ext cx="228836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Kognitivno bihevioralna terapija 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agresivne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 djece</a:t>
            </a:r>
            <a:endParaRPr lang="hr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39552" y="548680"/>
            <a:ext cx="8305800" cy="5832648"/>
          </a:xfrm>
        </p:spPr>
        <p:txBody>
          <a:bodyPr>
            <a:normAutofit fontScale="92500" lnSpcReduction="20000"/>
          </a:bodyPr>
          <a:lstStyle/>
          <a:p>
            <a:pPr marL="411480" lvl="1" indent="0"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KBT je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usmjerena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deficite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distorzije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socijalno-kognitivnim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procesima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agresivne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djece</a:t>
            </a:r>
            <a:r>
              <a:rPr lang="hr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rupni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tretman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agresivnoj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djeci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važno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potkrepljenje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dobiveno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vršnjaka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100" b="1" dirty="0" err="1" smtClean="0">
                <a:latin typeface="Times New Roman" pitchFamily="18" charset="0"/>
                <a:cs typeface="Times New Roman" pitchFamily="18" charset="0"/>
              </a:rPr>
              <a:t>Ciljevi</a:t>
            </a:r>
            <a:r>
              <a:rPr lang="hr-HR" sz="2100" b="1" dirty="0" smtClean="0">
                <a:latin typeface="Times New Roman" pitchFamily="18" charset="0"/>
                <a:cs typeface="Times New Roman" pitchFamily="18" charset="0"/>
              </a:rPr>
              <a:t> KBT:</a:t>
            </a:r>
            <a:endParaRPr lang="en-GB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osvijestiti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kognitivna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afektivna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fiziološka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stanja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povezana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ljutnjom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učenje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uvježbavanje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39012" lvl="3" indent="-342900">
              <a:buClr>
                <a:schemeClr val="accent1"/>
              </a:buClr>
            </a:pP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samokontrole</a:t>
            </a:r>
            <a:endParaRPr lang="en-GB" sz="2100" dirty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socijalnih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vještina</a:t>
            </a: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vještina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rješavanja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problema</a:t>
            </a: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auzimanja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 tuđe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perspektive</a:t>
            </a:r>
            <a:endParaRPr lang="hr-B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prepoznavanja emocija</a:t>
            </a:r>
          </a:p>
          <a:p>
            <a:pPr marL="1239012" lvl="3" indent="-342900">
              <a:buClr>
                <a:schemeClr val="accent1"/>
              </a:buClr>
            </a:pP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tehnika relaksacije</a:t>
            </a:r>
          </a:p>
          <a:p>
            <a:pPr marL="896112" lvl="3" indent="0">
              <a:buClr>
                <a:schemeClr val="accent1"/>
              </a:buClr>
              <a:buNone/>
            </a:pPr>
            <a:endParaRPr lang="hr-B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2100" b="1" dirty="0" err="1" smtClean="0">
                <a:latin typeface="Times New Roman" pitchFamily="18" charset="0"/>
                <a:cs typeface="Times New Roman" pitchFamily="18" charset="0"/>
              </a:rPr>
              <a:t>Tehnike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vizualizacija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distrakcija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relaksacija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modeliranje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opažanje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grupi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grupne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vježbe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rasprave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igranje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uloga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izlaganje</a:t>
            </a:r>
            <a:r>
              <a:rPr lang="hr-BA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 smtClean="0">
                <a:latin typeface="Times New Roman" pitchFamily="18" charset="0"/>
                <a:cs typeface="Times New Roman" pitchFamily="18" charset="0"/>
              </a:rPr>
              <a:t>postavljanje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ciljeva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96112" lvl="3" indent="0">
              <a:buClr>
                <a:schemeClr val="accent1"/>
              </a:buClr>
              <a:buNone/>
            </a:pP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uočavanje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individualnih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razlika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iskustvima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uočavanje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kontinuuma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afektivnih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stanja</a:t>
            </a:r>
            <a:endParaRPr lang="en-GB" sz="2100" dirty="0">
              <a:latin typeface="Times New Roman" pitchFamily="18" charset="0"/>
              <a:cs typeface="Times New Roman" pitchFamily="18" charset="0"/>
            </a:endParaRPr>
          </a:p>
          <a:p>
            <a:pPr marL="1239012" lvl="3" indent="-342900">
              <a:buClr>
                <a:schemeClr val="accent1"/>
              </a:buClr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endParaRPr lang="hr-BA" dirty="0" smtClean="0">
              <a:latin typeface="Calibri" panose="020F0502020204030204" pitchFamily="34" charset="0"/>
            </a:endParaRPr>
          </a:p>
          <a:p>
            <a:pPr marL="754380" lvl="1" indent="-342900"/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3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Anger Coping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(Lochman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Wells,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1996)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provodi se u američkim školama, sastoji se od 18 sesija u trajanju od po 45 do 60 minuta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korisnici su dječaci 4. i 5. razreda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provodi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 grupama od po 5 do 7 članova</a:t>
            </a:r>
          </a:p>
          <a:p>
            <a:endParaRPr lang="hr-HR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Program ovladavanja ljutnjom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505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7889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usmjeren je na kognitivne i afektivne procese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deficite u vještinama potrebnim u konfliktnim situacijama</a:t>
            </a:r>
          </a:p>
          <a:p>
            <a:pPr>
              <a:lnSpc>
                <a:spcPct val="80000"/>
              </a:lnSpc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u="sng" dirty="0">
                <a:latin typeface="Times New Roman" pitchFamily="18" charset="0"/>
                <a:cs typeface="Times New Roman" pitchFamily="18" charset="0"/>
              </a:rPr>
              <a:t>ciljevi programa su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povećanje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svjesnosti o unutarnjim kognitivnim,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afektivnim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fiziološkim fenomenima povezanim s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pobuđenošću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koju izaziva ljutnja;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poboljšati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vještine samomotrenja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samoupravljanja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povećati količinu različitih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ponašanja u situacijama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socijalnog  konflikta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lementi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rograma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prepoznavanje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znakova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uzbuđenja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prepoznavanje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podražaja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izazivaju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ljutnju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upoznavanje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fiziološkim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aspektima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ljutnje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poučavanje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strategija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samokontrole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unutarnji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govor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zauzimanje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perspektive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učenje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socijalnih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vještina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sz="2400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293"/>
            <a:ext cx="8229600" cy="1143000"/>
          </a:xfrm>
        </p:spPr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Program ovladavanja ljutnjom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97982"/>
            <a:ext cx="2177501" cy="12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93357"/>
            <a:ext cx="8229600" cy="4035904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djeca se prvo poučavaju kako bolje opažati unutarnja stanja povezana s afektivnim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uzbuđenjem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u="sng" dirty="0">
                <a:latin typeface="Times New Roman" pitchFamily="18" charset="0"/>
                <a:cs typeface="Times New Roman" pitchFamily="18" charset="0"/>
              </a:rPr>
              <a:t>metode i tehnike: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modeliranje, opažanje, strukturirane vježbe, grupna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diskusija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poučavanje strategija kognitivne samokontrole putem unutarnjeg govora (self-talk) – daju si ponavljane instrukcije u prijetećim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situacijama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koriste se i vizualizacija, distrakcija,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relaksacija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Vještine samoupravljanja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2736304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1481328"/>
            <a:ext cx="6059016" cy="4525963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djeca s eksternaliziranim poremećajima imaju egocentričnu i iskrivljenu percepciju  socijalnih situacija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takvi socijalno-kognitivni deficiti uključuju sklonost atribuiranju neprijateljskih namjera i slabe vještine zauzimanja tuđe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perspektive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u="sng" dirty="0">
                <a:latin typeface="Times New Roman" pitchFamily="18" charset="0"/>
                <a:cs typeface="Times New Roman" pitchFamily="18" charset="0"/>
              </a:rPr>
              <a:t>za vježbanje zauzimanja tuđe perspektive koriste se strukturirane vježbe, igranje uloga, modeliranje i grupna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diskusija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nastoji se poboljšati zauzimanje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kognitivne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(ispravno prepoznavanje tuđih misli i namjera) i </a:t>
            </a:r>
            <a:r>
              <a:rPr lang="hr-HR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afektivne perspektive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(razumijevanje tuđih osjećaja i unutarnjeg emocionalnog stanja)</a:t>
            </a:r>
          </a:p>
          <a:p>
            <a:endParaRPr lang="hr-HR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Vještine zauzimanja tuđe perspektive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800200" cy="27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djeca vježbaju prepoznavanje sličnosti i razlika među ljudima, uočavanje različitih interpretacija socijalnih znakova, donošenje zaključaka što drugi misle ili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osjećaju</a:t>
            </a:r>
          </a:p>
          <a:p>
            <a:pPr>
              <a:lnSpc>
                <a:spcPct val="90000"/>
              </a:lnSpc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	- gledaju sliku za koju trebaju smisliti priču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isti podražaj, različita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percepcija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	- gledanje snimljenih spotova ili isječaka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emocionalnih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scena iz filmova </a:t>
            </a:r>
          </a:p>
          <a:p>
            <a:pPr>
              <a:lnSpc>
                <a:spcPct val="90000"/>
              </a:lnSpc>
            </a:pPr>
            <a:endParaRPr lang="hr-HR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000" dirty="0">
                <a:latin typeface="Times New Roman" pitchFamily="18" charset="0"/>
                <a:cs typeface="Times New Roman" pitchFamily="18" charset="0"/>
              </a:rPr>
              <a:t>Vještine zauzimanja tuđe perspektive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157192"/>
            <a:ext cx="2143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2756" y="2204864"/>
            <a:ext cx="4737516" cy="381642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KBT se usmjerava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na percepcije i misli agresivnog djeteta kada se ono suoči s prijetnjom ili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frustracijom</a:t>
            </a:r>
          </a:p>
          <a:p>
            <a:pPr marL="45720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tehnike i ciljevi su usmjereni na djetetove deficite i distorzije 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kognitivnom procesiranju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događaja te na regulaciju emocija (ljutnje)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325" y="265212"/>
            <a:ext cx="7632848" cy="1143000"/>
          </a:xfrm>
        </p:spPr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Konceptualni okvir za KBT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627619" cy="143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0715"/>
            <a:ext cx="1815212" cy="12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6131024" cy="4525963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program potiče usvajanje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velikog broja različitih ponašanja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u konfliktnin situacijama </a:t>
            </a:r>
          </a:p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tri komponente: </a:t>
            </a:r>
            <a:endParaRPr lang="hr-H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prepoznavanje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problema, </a:t>
            </a: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produkcija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alternativa, </a:t>
            </a: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evaluacija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 predikcija posljedica pojedinih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akcija</a:t>
            </a:r>
          </a:p>
          <a:p>
            <a:pPr marL="624078" indent="-514350">
              <a:buFont typeface="+mj-lt"/>
              <a:buAutoNum type="arabicPeriod"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u="sng" dirty="0">
                <a:latin typeface="Times New Roman" pitchFamily="18" charset="0"/>
                <a:cs typeface="Times New Roman" pitchFamily="18" charset="0"/>
              </a:rPr>
              <a:t>tehnike: modeliranje, smišljanje i razrađivanje rješenja, igranje uloga i snimanje</a:t>
            </a:r>
          </a:p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rješavanje stvarnih problema pojedinaca u grupi</a:t>
            </a:r>
          </a:p>
          <a:p>
            <a:endParaRPr lang="hr-HR" sz="2800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Vještine rješavanja socijalnih problema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364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Coping Power Program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Lochman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sur.,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1996)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– dopunjena verzija prethodnog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programa</a:t>
            </a:r>
          </a:p>
          <a:p>
            <a:pPr marL="0" indent="0">
              <a:lnSpc>
                <a:spcPct val="80000"/>
              </a:lnSpc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sadrži: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dječju komponentu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– emocionalna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svjesnost, trening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relaksacije, vježbanje socijalnih vještina, 	pozitivni socijalni i osobni ciljevi, nošenje s pritiskom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vršnjaka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roditeljsku komponentu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– socijalno nagrađivanje 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pozitivna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pažnja, uspostava jasnih kućnih pravila,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roditeljska očekivanja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nadzor, upotreba adekvatnih 	odgojnih strategija, obiteljska komunikacija, suradnja 	sa školom, nošenje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sa stresom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; uključuje 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povremene  posjete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domu korisnika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Program “Snaga ovladavanja”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-19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Učinkovitost BKT kod agresivne djece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395536" y="980728"/>
            <a:ext cx="8305800" cy="5288657"/>
          </a:xfrm>
        </p:spPr>
        <p:txBody>
          <a:bodyPr>
            <a:normAutofit lnSpcReduction="10000"/>
          </a:bodyPr>
          <a:lstStyle/>
          <a:p>
            <a:pPr marL="461772" indent="-342900"/>
            <a:r>
              <a:rPr lang="en-GB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ejednoznačni</a:t>
            </a:r>
            <a:r>
              <a:rPr lang="en-GB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54380" lvl="1" indent="-342900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ovisno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o: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procjenjivaču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samoprocjene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roditelji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učitelji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vršnjaci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aspektima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agresivnosti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procjenjuju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pažnja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vještine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rješavanja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impulzivnos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76656" lvl="2" indent="0">
              <a:buClr>
                <a:schemeClr val="accent1"/>
              </a:buClr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ajveći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učinak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54380" lvl="1" indent="-34290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rani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početak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intervencije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usmjerenost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aspekata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agresije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rad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roditeljima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djetetom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smanjenje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agresivnosti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poboljšanje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odnosa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roditelj-dijete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ooster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seanse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754380" lvl="1" indent="-342900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ostala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obilježja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djeteta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anksioznost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somatizacija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odbačenost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vršnjaka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647626" cy="1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6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8229600" cy="47559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istraživanja ishoda KBT-a agresivne djece </a:t>
            </a:r>
            <a:r>
              <a:rPr lang="hr-H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nisu jednoznačna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Studije koje su pokazale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pozitivne efekte: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Kendall,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Ronan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Epps (1991.) – </a:t>
            </a:r>
            <a:r>
              <a:rPr lang="hr-HR" sz="2000" u="sng" dirty="0">
                <a:latin typeface="Times New Roman" pitchFamily="18" charset="0"/>
                <a:cs typeface="Times New Roman" pitchFamily="18" charset="0"/>
              </a:rPr>
              <a:t>KBT program za impulzivnu djecu provodili s djecom s poremećajem ophođenja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	- pozitivni efekti: učiteljske procjene samokontrole i prosocijalnog ponašanja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	- napretka u kontroli impulzivnosti nije bilo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	- pozitivni efekti se nisu održali nakon 6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mjeseci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Kazdin, Esveldt-Dawson,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Unis (1987.) – </a:t>
            </a:r>
            <a:r>
              <a:rPr lang="hr-HR" sz="2000" u="sng" dirty="0">
                <a:latin typeface="Times New Roman" pitchFamily="18" charset="0"/>
                <a:cs typeface="Times New Roman" pitchFamily="18" charset="0"/>
              </a:rPr>
              <a:t>trening socijalnih vještina s psihijatrijski nestrpljivom djecom</a:t>
            </a:r>
          </a:p>
          <a:p>
            <a:pPr lvl="1">
              <a:lnSpc>
                <a:spcPct val="80000"/>
              </a:lnSpc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učiteljske i roditeljske procjene agresivnog ponašanja smanjene nakon tretmana i nakon godinu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dana</a:t>
            </a:r>
          </a:p>
          <a:p>
            <a:pPr lvl="1">
              <a:lnSpc>
                <a:spcPct val="80000"/>
              </a:lnSpc>
            </a:pP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Kazdin i sur. (1992.) – </a:t>
            </a:r>
            <a:r>
              <a:rPr lang="hr-HR" sz="2000" u="sng" dirty="0">
                <a:latin typeface="Times New Roman" pitchFamily="18" charset="0"/>
                <a:cs typeface="Times New Roman" pitchFamily="18" charset="0"/>
              </a:rPr>
              <a:t>program s intervencijama usmjerenima na dijete i roditelje</a:t>
            </a:r>
            <a:endParaRPr lang="hr-HR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	- daju najveće i najtrajnije pozitivne rezultate</a:t>
            </a:r>
          </a:p>
          <a:p>
            <a:pPr>
              <a:lnSpc>
                <a:spcPct val="80000"/>
              </a:lnSpc>
            </a:pPr>
            <a:endParaRPr lang="hr-HR" sz="2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Istraživanja ishoda KBT-a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LITER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TURA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39552" y="1628800"/>
            <a:ext cx="8305800" cy="4419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hr-H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/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Lochman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J. 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Whidby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J. M. i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FitzGerald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D. P. (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). Cognitive-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behavioral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assessment and treatment with aggressive children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U P. C.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Kendall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adolescent </a:t>
            </a:r>
            <a:r>
              <a:rPr lang="hr-HR" sz="2000" i="1" dirty="0" err="1" smtClean="0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: Cognitive-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behavioral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procedures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izdanje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str.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31-87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New York: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Guilford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Press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8872" indent="0">
              <a:buNone/>
            </a:pPr>
            <a:endParaRPr lang="hr-H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/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Petermann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F. i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Petermann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U. (2010).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Trening s agresivnom djecom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Jastrebarsko: Naklada Slap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1772" indent="-342900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Petermann, U. i Petermann, F. (1996).Agresivno dijete ili bihevioralna terapija kao pomoć. U Winkle, R.,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Djeca koju je teško odgajati.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Zagreb: Educa.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Živković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Ž.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(2006).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Agresivnost kod djece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Đakovo: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431602" cy="14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4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48064"/>
          </a:xfrm>
        </p:spPr>
        <p:txBody>
          <a:bodyPr>
            <a:normAutofit lnSpcReduction="10000"/>
          </a:bodyPr>
          <a:lstStyle/>
          <a:p>
            <a:pPr marL="630936" lvl="2" indent="0">
              <a:buClr>
                <a:schemeClr val="accent1"/>
              </a:buClr>
              <a:buNone/>
            </a:pPr>
            <a:endParaRPr lang="hr-BA" sz="2400" b="1" dirty="0">
              <a:latin typeface="Times New Roman" pitchFamily="18" charset="0"/>
              <a:cs typeface="Times New Roman" pitchFamily="18" charset="0"/>
            </a:endParaRPr>
          </a:p>
          <a:p>
            <a:pPr marL="630936" lvl="2" indent="0">
              <a:buClr>
                <a:schemeClr val="accent1"/>
              </a:buClr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deficiti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izvršnim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kognitivnim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procesima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0936" lvl="2" indent="0">
              <a:buClr>
                <a:schemeClr val="accent1"/>
              </a:buClr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loša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samokontrola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ljutnja</a:t>
            </a: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marL="1156716" lvl="2" indent="-342900"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BA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ežak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temperament</a:t>
            </a:r>
          </a:p>
          <a:p>
            <a:pPr marL="457200" lvl="1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BA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oralno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rezoniranje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predkonvencionalna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razina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strah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autoriteta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amopoštovanje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isko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djetinjstvu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isoko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adolescenciji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– ne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doživljava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vulnerabilnima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300" dirty="0" smtClean="0">
              <a:latin typeface="Calibri" panose="020F0502020204030204" pitchFamily="34" charset="0"/>
            </a:endParaRPr>
          </a:p>
          <a:p>
            <a:pPr lvl="1"/>
            <a:endParaRPr lang="en-GB" sz="19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9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26556"/>
            <a:ext cx="6965245" cy="935018"/>
          </a:xfrm>
        </p:spPr>
        <p:txBody>
          <a:bodyPr>
            <a:normAutofit/>
          </a:bodyPr>
          <a:lstStyle/>
          <a:p>
            <a:pPr algn="ctr"/>
            <a:r>
              <a:rPr lang="hr-HR" sz="3500" dirty="0" smtClean="0">
                <a:latin typeface="Times New Roman" pitchFamily="18" charset="0"/>
                <a:cs typeface="Times New Roman" pitchFamily="18" charset="0"/>
              </a:rPr>
              <a:t>Obilježja agresivne djece</a:t>
            </a:r>
            <a:endParaRPr lang="hr-HR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13495"/>
            <a:ext cx="1331559" cy="16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16832"/>
            <a:ext cx="8229600" cy="456016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Utjecaj biologije</a:t>
            </a:r>
          </a:p>
          <a:p>
            <a:pPr lvl="1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enetika</a:t>
            </a:r>
          </a:p>
          <a:p>
            <a:pPr lvl="1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ormoni (testosteron) – tolerancija na frustraciju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Utjecaj o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bitelji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nejasna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nedovoljna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kontrola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loša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kohezija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sukobi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između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roditelja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modeliranje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roditelji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atribuiraju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postupke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djece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negativnim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obilježjima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ličnosti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a ne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vanjskim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čimbenicima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GB" sz="1900" dirty="0" smtClean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333742"/>
            <a:ext cx="7560840" cy="93501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500" dirty="0" smtClean="0">
                <a:latin typeface="Times New Roman" pitchFamily="18" charset="0"/>
                <a:cs typeface="Times New Roman" pitchFamily="18" charset="0"/>
              </a:rPr>
              <a:t>Čimbenici povezani s dječjom agresijom</a:t>
            </a:r>
            <a:endParaRPr lang="hr-HR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421268" cy="14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35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492896"/>
            <a:ext cx="6400800" cy="347472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razvoj ljutnje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djece:</a:t>
            </a:r>
          </a:p>
          <a:p>
            <a:pPr>
              <a:lnSpc>
                <a:spcPct val="80000"/>
              </a:lnSpc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	1. događaj koji potencijalno izaziva ljutnju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	2. percepcija i procjena događaja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	3. događaj procijenjen kao prijeteći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	4. fiziološka aktivacija (uzbuđenje)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	5. odluka o primjerenom reagiranju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dirty="0"/>
              <a:t>		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768752" cy="144016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Socijalno-kognitivni model ljutnje i agresivnosti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293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Socijalno kognitivni model agresivnosti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576" y="3457580"/>
            <a:ext cx="2356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Podražaj koji izaziva ljutnju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60211" y="2465224"/>
            <a:ext cx="10980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4393" y="3451829"/>
            <a:ext cx="15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Uzbuđenje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069483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Socijalno-kognitivna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procjena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199" y="6002550"/>
            <a:ext cx="121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Agresija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2.bp.blogspot.com/-bZHuaTiGwbk/TfJaTWFAsAI/AAAAAAAAD4k/-XAmvYQo9Bw/s1600/aspergers+literal+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46" y="4360882"/>
            <a:ext cx="228278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1027227">
            <a:off x="4070648" y="5156714"/>
            <a:ext cx="10980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724153">
            <a:off x="6033246" y="3883756"/>
            <a:ext cx="53103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kid ar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0" y="1556792"/>
            <a:ext cx="2844056" cy="17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93" y="1510319"/>
            <a:ext cx="2339242" cy="18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kid aggres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5" y="4351400"/>
            <a:ext cx="1909230" cy="15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93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temelji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se na modelu Kendalla i Ingrama (1986., 1989.) koji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svrstavaju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kognitivne aktivnosti u tri kategorije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SHEMATSKE PROPOZICIJE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– pohranjene informacije u kognitivnim strukturama u pamćenju (semantičko i epizodičko znanje, vjerovanja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66928" indent="-457200">
              <a:lnSpc>
                <a:spcPct val="80000"/>
              </a:lnSpc>
              <a:buFont typeface="+mj-lt"/>
              <a:buAutoNum type="arabicPeriod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KOGNITIVNE OPERACIJE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– procedure i procesi (pažnja, dekodiranje, pronalaženje informacija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66928" indent="-457200">
              <a:lnSpc>
                <a:spcPct val="80000"/>
              </a:lnSpc>
              <a:buFont typeface="+mj-lt"/>
              <a:buAutoNum type="arabicPeriod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SOCIJALNO-KOGNITIVNI PRODUKTI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– rezultat su interakcije pohranjenih shematskih propozicija, kognitivnih operacija i dolaznih senzornih podražaja o nekom događaju (atribucije, odluke, predodžbe, misli)</a:t>
            </a: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- uključuje socijalno-kognitivnu procjenu, rješavanje socijalnih problema i vezu između kognicija i emocija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4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Socijalno-kognitivni model ljutnje i agresivnosti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Socijalno-kognitivne </a:t>
            </a:r>
            <a:r>
              <a:rPr lang="hr-HR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procjene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sastoje se od tumačenja znakova i atribuiranja tuđih namjera</a:t>
            </a:r>
          </a:p>
          <a:p>
            <a:pPr>
              <a:lnSpc>
                <a:spcPct val="90000"/>
              </a:lnSpc>
            </a:pPr>
            <a:r>
              <a:rPr lang="hr-HR" sz="2400" u="sng" dirty="0">
                <a:latin typeface="Times New Roman" pitchFamily="18" charset="0"/>
                <a:cs typeface="Times New Roman" pitchFamily="18" charset="0"/>
              </a:rPr>
              <a:t>agresivna djeca drukčije percipiraju i dekodiraju znakove iz </a:t>
            </a: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okoline – </a:t>
            </a:r>
            <a:r>
              <a:rPr lang="hr-HR" sz="2400" u="sng" dirty="0">
                <a:latin typeface="Times New Roman" pitchFamily="18" charset="0"/>
                <a:cs typeface="Times New Roman" pitchFamily="18" charset="0"/>
              </a:rPr>
              <a:t>posebno su usmjerena na istaknute, neprijateljske znakove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 osnovi tih znakova češće očekuju da će se drugi prema njima ponašati neprijateljski – atribuiraju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hostilne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namjere</a:t>
            </a:r>
          </a:p>
          <a:p>
            <a:pPr>
              <a:lnSpc>
                <a:spcPct val="90000"/>
              </a:lnSpc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podcjenjuju vlastitu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agresivnost</a:t>
            </a:r>
          </a:p>
          <a:p>
            <a:pPr>
              <a:lnSpc>
                <a:spcPct val="90000"/>
              </a:lnSpc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pripisuju odgovornost za konflikt vršnjaku</a:t>
            </a:r>
          </a:p>
          <a:p>
            <a:pPr lvl="1">
              <a:lnSpc>
                <a:spcPct val="90000"/>
              </a:lnSpc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na taj način opravdavaju svoje agresivno ponašanje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Socijalno-kognitivni produkti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424885" cy="21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545</TotalTime>
  <Words>2149</Words>
  <Application>Microsoft Office PowerPoint</Application>
  <PresentationFormat>On-screen Show (4:3)</PresentationFormat>
  <Paragraphs>352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Gomilanje</vt:lpstr>
      <vt:lpstr>BKT agresivnosti kod djece</vt:lpstr>
      <vt:lpstr>PowerPoint Presentation</vt:lpstr>
      <vt:lpstr>Konceptualni okvir za KBT</vt:lpstr>
      <vt:lpstr>Obilježja agresivne djece</vt:lpstr>
      <vt:lpstr>Čimbenici povezani s dječjom agresijom</vt:lpstr>
      <vt:lpstr>Socijalno-kognitivni model ljutnje i agresivnosti</vt:lpstr>
      <vt:lpstr>Socijalno kognitivni model agresivnosti</vt:lpstr>
      <vt:lpstr>Socijalno-kognitivni model ljutnje i agresivnosti</vt:lpstr>
      <vt:lpstr>Socijalno-kognitivni produkti</vt:lpstr>
      <vt:lpstr>Socijalno-kognitivni produkti</vt:lpstr>
      <vt:lpstr>Socijalno-kognitivni produkti</vt:lpstr>
      <vt:lpstr>Individualne razlike agresivne djece</vt:lpstr>
      <vt:lpstr>Kognitivne operacije</vt:lpstr>
      <vt:lpstr>Shematske propozicije</vt:lpstr>
      <vt:lpstr>Shematske propozicije</vt:lpstr>
      <vt:lpstr>Nekognitivni utjecaj</vt:lpstr>
      <vt:lpstr>Kognitivne karatkeristike agresivne djece</vt:lpstr>
      <vt:lpstr>Psihološka procjena agresivne djece</vt:lpstr>
      <vt:lpstr>PowerPoint Presentation</vt:lpstr>
      <vt:lpstr>Skale procjene ponašanja</vt:lpstr>
      <vt:lpstr>Intervju</vt:lpstr>
      <vt:lpstr>Opažanje ponašanja</vt:lpstr>
      <vt:lpstr>Procjena drugih područja funkcioniranja agresivne djece</vt:lpstr>
      <vt:lpstr>Kognitivno bihevioralna terapija agresivne djece</vt:lpstr>
      <vt:lpstr>Program ovladavanja ljutnjom</vt:lpstr>
      <vt:lpstr>Program ovladavanja ljutnjom</vt:lpstr>
      <vt:lpstr>Vještine samoupravljanja</vt:lpstr>
      <vt:lpstr>Vještine zauzimanja tuđe perspektive</vt:lpstr>
      <vt:lpstr>Vještine zauzimanja tuđe perspektive</vt:lpstr>
      <vt:lpstr>Vještine rješavanja socijalnih problema</vt:lpstr>
      <vt:lpstr>Program “Snaga ovladavanja”</vt:lpstr>
      <vt:lpstr>Učinkovitost BKT kod agresivne djece</vt:lpstr>
      <vt:lpstr>Istraživanja ishoda KBT-a</vt:lpstr>
      <vt:lpstr>LITERATURA</vt:lpstr>
    </vt:vector>
  </TitlesOfParts>
  <Company>OŠ Lj.Gaja Osijek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agresivnosti kod djece</dc:title>
  <dc:creator>Sarvaš</dc:creator>
  <cp:lastModifiedBy>Ivana Lemut</cp:lastModifiedBy>
  <cp:revision>40</cp:revision>
  <dcterms:created xsi:type="dcterms:W3CDTF">2019-02-22T08:06:26Z</dcterms:created>
  <dcterms:modified xsi:type="dcterms:W3CDTF">2019-02-28T20:42:29Z</dcterms:modified>
</cp:coreProperties>
</file>