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59" r:id="rId4"/>
    <p:sldId id="290" r:id="rId5"/>
    <p:sldId id="291" r:id="rId6"/>
    <p:sldId id="258" r:id="rId7"/>
    <p:sldId id="270" r:id="rId8"/>
    <p:sldId id="274" r:id="rId9"/>
    <p:sldId id="262" r:id="rId10"/>
    <p:sldId id="268" r:id="rId11"/>
    <p:sldId id="275" r:id="rId12"/>
    <p:sldId id="289" r:id="rId13"/>
    <p:sldId id="277" r:id="rId14"/>
    <p:sldId id="279" r:id="rId15"/>
    <p:sldId id="265" r:id="rId16"/>
    <p:sldId id="266" r:id="rId17"/>
    <p:sldId id="267" r:id="rId18"/>
    <p:sldId id="281" r:id="rId19"/>
    <p:sldId id="283" r:id="rId20"/>
    <p:sldId id="284" r:id="rId21"/>
    <p:sldId id="280" r:id="rId22"/>
    <p:sldId id="261" r:id="rId23"/>
    <p:sldId id="264" r:id="rId24"/>
    <p:sldId id="278" r:id="rId25"/>
    <p:sldId id="292" r:id="rId26"/>
    <p:sldId id="287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rednji stil 1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84601" autoAdjust="0"/>
  </p:normalViewPr>
  <p:slideViewPr>
    <p:cSldViewPr snapToGrid="0">
      <p:cViewPr varScale="1">
        <p:scale>
          <a:sx n="57" d="100"/>
          <a:sy n="57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8232C-CB86-455D-AC86-8B2ECCB39BE1}" type="doc">
      <dgm:prSet loTypeId="urn:microsoft.com/office/officeart/2005/8/layout/hProcess7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hr-HR"/>
        </a:p>
      </dgm:t>
    </dgm:pt>
    <dgm:pt modelId="{9FA9191C-300B-4CB5-B9E2-D47A738CC04A}">
      <dgm:prSet phldrT="[Tekst]" custT="1"/>
      <dgm:spPr/>
      <dgm:t>
        <a:bodyPr/>
        <a:lstStyle/>
        <a:p>
          <a:r>
            <a:rPr lang="hr-HR" sz="2400" dirty="0"/>
            <a:t>-ublažavanje stresa refleksnim ponašanjima (sisanje)</a:t>
          </a:r>
        </a:p>
        <a:p>
          <a:r>
            <a:rPr lang="hr-HR" sz="2400" dirty="0"/>
            <a:t>-umiruju ih roditelji ili sami pomoću igračke</a:t>
          </a:r>
        </a:p>
        <a:p>
          <a:r>
            <a:rPr lang="hr-HR" sz="2400" dirty="0"/>
            <a:t>-uloga privrženosti</a:t>
          </a:r>
        </a:p>
      </dgm:t>
    </dgm:pt>
    <dgm:pt modelId="{9783EA8E-A3DF-4655-BA7D-6DBC560BEE77}" type="parTrans" cxnId="{C224CCD4-D3F4-45D8-A06B-62D75BC29439}">
      <dgm:prSet/>
      <dgm:spPr/>
      <dgm:t>
        <a:bodyPr/>
        <a:lstStyle/>
        <a:p>
          <a:endParaRPr lang="hr-HR"/>
        </a:p>
      </dgm:t>
    </dgm:pt>
    <dgm:pt modelId="{04E00675-674E-4BCA-AE5A-82F499ADC1E8}" type="sibTrans" cxnId="{C224CCD4-D3F4-45D8-A06B-62D75BC29439}">
      <dgm:prSet/>
      <dgm:spPr/>
      <dgm:t>
        <a:bodyPr/>
        <a:lstStyle/>
        <a:p>
          <a:endParaRPr lang="hr-HR"/>
        </a:p>
      </dgm:t>
    </dgm:pt>
    <dgm:pt modelId="{3AA00A68-279E-4FD1-8129-F6AD06F6068A}">
      <dgm:prSet phldrT="[Tekst]" custT="1"/>
      <dgm:spPr/>
      <dgm:t>
        <a:bodyPr/>
        <a:lstStyle/>
        <a:p>
          <a:r>
            <a:rPr lang="hr-HR" sz="2400" dirty="0"/>
            <a:t>-razvoj govora</a:t>
          </a:r>
        </a:p>
        <a:p>
          <a:r>
            <a:rPr lang="hr-HR" sz="2400" dirty="0"/>
            <a:t>-premještanje regulacije s roditelja na dijete</a:t>
          </a:r>
        </a:p>
        <a:p>
          <a:r>
            <a:rPr lang="hr-HR" sz="2400" dirty="0"/>
            <a:t>-strategije: umirujući </a:t>
          </a:r>
          <a:r>
            <a:rPr lang="hr-HR" sz="2400" dirty="0" err="1"/>
            <a:t>samogovor</a:t>
          </a:r>
          <a:r>
            <a:rPr lang="hr-HR" sz="2400" dirty="0"/>
            <a:t>, bježanje iz situacije</a:t>
          </a:r>
        </a:p>
        <a:p>
          <a:endParaRPr lang="hr-HR" sz="2400" dirty="0"/>
        </a:p>
      </dgm:t>
    </dgm:pt>
    <dgm:pt modelId="{229BF641-6BB6-4EE8-B26A-3C51D865C6F7}" type="parTrans" cxnId="{587797F0-5C7D-470E-A418-B0C8A17E397E}">
      <dgm:prSet/>
      <dgm:spPr/>
      <dgm:t>
        <a:bodyPr/>
        <a:lstStyle/>
        <a:p>
          <a:endParaRPr lang="hr-HR"/>
        </a:p>
      </dgm:t>
    </dgm:pt>
    <dgm:pt modelId="{BA1F08D3-3F82-42EB-A2B2-505F9FB1B8DD}" type="sibTrans" cxnId="{587797F0-5C7D-470E-A418-B0C8A17E397E}">
      <dgm:prSet/>
      <dgm:spPr/>
      <dgm:t>
        <a:bodyPr/>
        <a:lstStyle/>
        <a:p>
          <a:endParaRPr lang="hr-HR"/>
        </a:p>
      </dgm:t>
    </dgm:pt>
    <dgm:pt modelId="{01E46F73-EAF7-47C5-9943-E0505D1AAFB6}">
      <dgm:prSet phldrT="[Tekst]" custT="1"/>
      <dgm:spPr/>
      <dgm:t>
        <a:bodyPr/>
        <a:lstStyle/>
        <a:p>
          <a:r>
            <a:rPr lang="hr-HR" sz="2400" dirty="0"/>
            <a:t>-oslanjaju se na samoregulaciju</a:t>
          </a:r>
        </a:p>
        <a:p>
          <a:r>
            <a:rPr lang="hr-HR" sz="2400" dirty="0"/>
            <a:t>-sve veći utjecaj vršnjaka</a:t>
          </a:r>
        </a:p>
        <a:p>
          <a:r>
            <a:rPr lang="hr-HR" sz="2400" dirty="0"/>
            <a:t>-strategije: sretne misli, preusmjeravanje pažnje, prisjećanje iskustva i sl.</a:t>
          </a:r>
        </a:p>
        <a:p>
          <a:endParaRPr lang="hr-HR" sz="2400" dirty="0"/>
        </a:p>
      </dgm:t>
    </dgm:pt>
    <dgm:pt modelId="{F06D8CB2-A768-424B-B291-77EA80A36B9D}" type="parTrans" cxnId="{FDDD716C-99D8-43A5-AA26-C306DEB82F93}">
      <dgm:prSet/>
      <dgm:spPr/>
      <dgm:t>
        <a:bodyPr/>
        <a:lstStyle/>
        <a:p>
          <a:endParaRPr lang="hr-HR"/>
        </a:p>
      </dgm:t>
    </dgm:pt>
    <dgm:pt modelId="{298C5A63-9E53-4148-8E5B-7A2DAB7A2807}" type="sibTrans" cxnId="{FDDD716C-99D8-43A5-AA26-C306DEB82F93}">
      <dgm:prSet/>
      <dgm:spPr/>
      <dgm:t>
        <a:bodyPr/>
        <a:lstStyle/>
        <a:p>
          <a:endParaRPr lang="hr-HR"/>
        </a:p>
      </dgm:t>
    </dgm:pt>
    <dgm:pt modelId="{E6087785-529A-48D8-BAE8-F9C431315CE5}">
      <dgm:prSet phldrT="[Tekst]"/>
      <dgm:spPr>
        <a:ln>
          <a:solidFill>
            <a:schemeClr val="bg2"/>
          </a:solidFill>
        </a:ln>
      </dgm:spPr>
      <dgm:t>
        <a:bodyPr/>
        <a:lstStyle/>
        <a:p>
          <a:pPr>
            <a:buNone/>
          </a:pPr>
          <a:r>
            <a:rPr lang="hr-HR" b="1"/>
            <a:t>Dojenačka dob</a:t>
          </a:r>
          <a:endParaRPr lang="hr-HR" b="1" dirty="0"/>
        </a:p>
      </dgm:t>
    </dgm:pt>
    <dgm:pt modelId="{AB454822-ACCC-4D91-8F88-90388FA3F07B}" type="sibTrans" cxnId="{2D7ED299-FFBC-4DBA-BC5E-CB6D0F5CF8B7}">
      <dgm:prSet/>
      <dgm:spPr/>
      <dgm:t>
        <a:bodyPr/>
        <a:lstStyle/>
        <a:p>
          <a:endParaRPr lang="hr-HR"/>
        </a:p>
      </dgm:t>
    </dgm:pt>
    <dgm:pt modelId="{73853682-DCE8-4587-878D-DE05B631143A}" type="parTrans" cxnId="{2D7ED299-FFBC-4DBA-BC5E-CB6D0F5CF8B7}">
      <dgm:prSet/>
      <dgm:spPr/>
      <dgm:t>
        <a:bodyPr/>
        <a:lstStyle/>
        <a:p>
          <a:endParaRPr lang="hr-HR"/>
        </a:p>
      </dgm:t>
    </dgm:pt>
    <dgm:pt modelId="{8E3E1FEA-B2EB-4627-9124-9867248D9FFD}">
      <dgm:prSet phldrT="[Tekst]"/>
      <dgm:spPr>
        <a:ln>
          <a:solidFill>
            <a:schemeClr val="bg2"/>
          </a:solidFill>
        </a:ln>
      </dgm:spPr>
      <dgm:t>
        <a:bodyPr/>
        <a:lstStyle/>
        <a:p>
          <a:r>
            <a:rPr lang="hr-HR" b="1" dirty="0"/>
            <a:t>Rano djetinjstvo</a:t>
          </a:r>
        </a:p>
      </dgm:t>
    </dgm:pt>
    <dgm:pt modelId="{8BB93A76-7455-4CDA-A3C7-D58750E0121E}" type="sibTrans" cxnId="{6272B988-0F16-4436-832D-8C05C9C7E4B3}">
      <dgm:prSet/>
      <dgm:spPr/>
      <dgm:t>
        <a:bodyPr/>
        <a:lstStyle/>
        <a:p>
          <a:endParaRPr lang="hr-HR"/>
        </a:p>
      </dgm:t>
    </dgm:pt>
    <dgm:pt modelId="{7B1BFD96-5843-4756-8C71-F90B9B5323E3}" type="parTrans" cxnId="{6272B988-0F16-4436-832D-8C05C9C7E4B3}">
      <dgm:prSet/>
      <dgm:spPr/>
      <dgm:t>
        <a:bodyPr/>
        <a:lstStyle/>
        <a:p>
          <a:endParaRPr lang="hr-HR"/>
        </a:p>
      </dgm:t>
    </dgm:pt>
    <dgm:pt modelId="{6AE371AA-EEEE-4C22-A402-7F90EE9B955A}">
      <dgm:prSet phldrT="[Tekst]"/>
      <dgm:spPr>
        <a:ln>
          <a:solidFill>
            <a:schemeClr val="bg2"/>
          </a:solidFill>
        </a:ln>
      </dgm:spPr>
      <dgm:t>
        <a:bodyPr/>
        <a:lstStyle/>
        <a:p>
          <a:r>
            <a:rPr lang="hr-HR" b="1"/>
            <a:t>Srednje djetinjstvo</a:t>
          </a:r>
          <a:endParaRPr lang="hr-HR" b="1" dirty="0"/>
        </a:p>
      </dgm:t>
    </dgm:pt>
    <dgm:pt modelId="{6CDC6516-D5AE-4263-BB11-A6D76B90C96F}" type="sibTrans" cxnId="{F0A6EB91-59E3-49FF-8286-105794A11314}">
      <dgm:prSet/>
      <dgm:spPr/>
      <dgm:t>
        <a:bodyPr/>
        <a:lstStyle/>
        <a:p>
          <a:endParaRPr lang="hr-HR"/>
        </a:p>
      </dgm:t>
    </dgm:pt>
    <dgm:pt modelId="{AC446579-2427-4ECC-B166-1AE34BEE94BA}" type="parTrans" cxnId="{F0A6EB91-59E3-49FF-8286-105794A11314}">
      <dgm:prSet/>
      <dgm:spPr/>
      <dgm:t>
        <a:bodyPr/>
        <a:lstStyle/>
        <a:p>
          <a:endParaRPr lang="hr-HR"/>
        </a:p>
      </dgm:t>
    </dgm:pt>
    <dgm:pt modelId="{13DD83F1-2BCA-4F05-8886-231A4B1BF33D}">
      <dgm:prSet/>
      <dgm:spPr>
        <a:ln>
          <a:solidFill>
            <a:schemeClr val="bg2"/>
          </a:solidFill>
        </a:ln>
      </dgm:spPr>
      <dgm:t>
        <a:bodyPr/>
        <a:lstStyle/>
        <a:p>
          <a:r>
            <a:rPr lang="hr-HR" b="1" dirty="0"/>
            <a:t>Adolescencija</a:t>
          </a:r>
        </a:p>
      </dgm:t>
    </dgm:pt>
    <dgm:pt modelId="{1D201710-1968-4FD6-9485-8128905D5656}" type="parTrans" cxnId="{94FB8C6C-3718-4F17-B31E-9D8CA714BEC0}">
      <dgm:prSet/>
      <dgm:spPr/>
      <dgm:t>
        <a:bodyPr/>
        <a:lstStyle/>
        <a:p>
          <a:endParaRPr lang="hr-HR"/>
        </a:p>
      </dgm:t>
    </dgm:pt>
    <dgm:pt modelId="{5C3645BA-5C9B-4F97-BAAB-0DE42E23B5EA}" type="sibTrans" cxnId="{94FB8C6C-3718-4F17-B31E-9D8CA714BEC0}">
      <dgm:prSet/>
      <dgm:spPr/>
      <dgm:t>
        <a:bodyPr/>
        <a:lstStyle/>
        <a:p>
          <a:endParaRPr lang="hr-HR"/>
        </a:p>
      </dgm:t>
    </dgm:pt>
    <dgm:pt modelId="{DCE26018-5E34-465D-9383-556060C97C4C}" type="pres">
      <dgm:prSet presAssocID="{9C28232C-CB86-455D-AC86-8B2ECCB39BE1}" presName="Name0" presStyleCnt="0">
        <dgm:presLayoutVars>
          <dgm:dir/>
          <dgm:animLvl val="lvl"/>
          <dgm:resizeHandles val="exact"/>
        </dgm:presLayoutVars>
      </dgm:prSet>
      <dgm:spPr/>
    </dgm:pt>
    <dgm:pt modelId="{102E7721-AF6E-4F10-9878-87F893988ABF}" type="pres">
      <dgm:prSet presAssocID="{E6087785-529A-48D8-BAE8-F9C431315CE5}" presName="compositeNode" presStyleCnt="0">
        <dgm:presLayoutVars>
          <dgm:bulletEnabled val="1"/>
        </dgm:presLayoutVars>
      </dgm:prSet>
      <dgm:spPr/>
    </dgm:pt>
    <dgm:pt modelId="{FB1D60D1-6741-4B4D-859D-55FBEC1D650D}" type="pres">
      <dgm:prSet presAssocID="{E6087785-529A-48D8-BAE8-F9C431315CE5}" presName="bgRect" presStyleLbl="node1" presStyleIdx="0" presStyleCnt="4" custScaleY="118392"/>
      <dgm:spPr/>
    </dgm:pt>
    <dgm:pt modelId="{F5AE328C-E3D8-4278-A963-7081F3BD0FD3}" type="pres">
      <dgm:prSet presAssocID="{E6087785-529A-48D8-BAE8-F9C431315CE5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2CA76442-FAF1-41D3-994F-E8F1C3F7C418}" type="pres">
      <dgm:prSet presAssocID="{E6087785-529A-48D8-BAE8-F9C431315CE5}" presName="childNode" presStyleLbl="node1" presStyleIdx="0" presStyleCnt="4">
        <dgm:presLayoutVars>
          <dgm:bulletEnabled val="1"/>
        </dgm:presLayoutVars>
      </dgm:prSet>
      <dgm:spPr/>
    </dgm:pt>
    <dgm:pt modelId="{48C1ED2F-901F-4429-AFC4-72EC8C6271A3}" type="pres">
      <dgm:prSet presAssocID="{AB454822-ACCC-4D91-8F88-90388FA3F07B}" presName="hSp" presStyleCnt="0"/>
      <dgm:spPr/>
    </dgm:pt>
    <dgm:pt modelId="{42CAAAFE-72DC-4495-8803-B5B7695179E8}" type="pres">
      <dgm:prSet presAssocID="{AB454822-ACCC-4D91-8F88-90388FA3F07B}" presName="vProcSp" presStyleCnt="0"/>
      <dgm:spPr/>
    </dgm:pt>
    <dgm:pt modelId="{E6FC8735-4C01-4581-B916-0F26E2A2F2B4}" type="pres">
      <dgm:prSet presAssocID="{AB454822-ACCC-4D91-8F88-90388FA3F07B}" presName="vSp1" presStyleCnt="0"/>
      <dgm:spPr/>
    </dgm:pt>
    <dgm:pt modelId="{729B50F4-4B20-4E48-A0AB-29F058D9658E}" type="pres">
      <dgm:prSet presAssocID="{AB454822-ACCC-4D91-8F88-90388FA3F07B}" presName="simulatedConn" presStyleLbl="solidFgAcc1" presStyleIdx="0" presStyleCnt="3" custLinFactY="58849" custLinFactNeighborY="100000"/>
      <dgm:spPr/>
    </dgm:pt>
    <dgm:pt modelId="{1A5982E1-ADAF-462A-9D3E-BB2D81159634}" type="pres">
      <dgm:prSet presAssocID="{AB454822-ACCC-4D91-8F88-90388FA3F07B}" presName="vSp2" presStyleCnt="0"/>
      <dgm:spPr/>
    </dgm:pt>
    <dgm:pt modelId="{DDEF4D16-7DA8-42E6-8BC3-EC36A262CE47}" type="pres">
      <dgm:prSet presAssocID="{AB454822-ACCC-4D91-8F88-90388FA3F07B}" presName="sibTrans" presStyleCnt="0"/>
      <dgm:spPr/>
    </dgm:pt>
    <dgm:pt modelId="{AA3657B2-C51B-4FC7-971E-F1CB078C46A2}" type="pres">
      <dgm:prSet presAssocID="{8E3E1FEA-B2EB-4627-9124-9867248D9FFD}" presName="compositeNode" presStyleCnt="0">
        <dgm:presLayoutVars>
          <dgm:bulletEnabled val="1"/>
        </dgm:presLayoutVars>
      </dgm:prSet>
      <dgm:spPr/>
    </dgm:pt>
    <dgm:pt modelId="{3258E735-6DAD-4B3A-B902-05B7D4E27C71}" type="pres">
      <dgm:prSet presAssocID="{8E3E1FEA-B2EB-4627-9124-9867248D9FFD}" presName="bgRect" presStyleLbl="node1" presStyleIdx="1" presStyleCnt="4" custScaleY="119204"/>
      <dgm:spPr/>
    </dgm:pt>
    <dgm:pt modelId="{250D5A14-490D-4618-B040-C0BA224A9C2D}" type="pres">
      <dgm:prSet presAssocID="{8E3E1FEA-B2EB-4627-9124-9867248D9FFD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ACAFDD0D-7571-4C0C-884A-F987E86E8F95}" type="pres">
      <dgm:prSet presAssocID="{8E3E1FEA-B2EB-4627-9124-9867248D9FFD}" presName="childNode" presStyleLbl="node1" presStyleIdx="1" presStyleCnt="4">
        <dgm:presLayoutVars>
          <dgm:bulletEnabled val="1"/>
        </dgm:presLayoutVars>
      </dgm:prSet>
      <dgm:spPr/>
    </dgm:pt>
    <dgm:pt modelId="{CAE03EF3-3904-45F1-9C95-5EA155556B51}" type="pres">
      <dgm:prSet presAssocID="{8BB93A76-7455-4CDA-A3C7-D58750E0121E}" presName="hSp" presStyleCnt="0"/>
      <dgm:spPr/>
    </dgm:pt>
    <dgm:pt modelId="{6B593C7B-3A55-4BA4-99E0-01E9E2CB633B}" type="pres">
      <dgm:prSet presAssocID="{8BB93A76-7455-4CDA-A3C7-D58750E0121E}" presName="vProcSp" presStyleCnt="0"/>
      <dgm:spPr/>
    </dgm:pt>
    <dgm:pt modelId="{559B82FA-D8F9-43E8-8FC0-4098B2A38B09}" type="pres">
      <dgm:prSet presAssocID="{8BB93A76-7455-4CDA-A3C7-D58750E0121E}" presName="vSp1" presStyleCnt="0"/>
      <dgm:spPr/>
    </dgm:pt>
    <dgm:pt modelId="{82DA3D41-1D4D-4717-A80C-576733057F74}" type="pres">
      <dgm:prSet presAssocID="{8BB93A76-7455-4CDA-A3C7-D58750E0121E}" presName="simulatedConn" presStyleLbl="solidFgAcc1" presStyleIdx="1" presStyleCnt="3" custLinFactY="58849" custLinFactNeighborX="-20559" custLinFactNeighborY="100000"/>
      <dgm:spPr/>
    </dgm:pt>
    <dgm:pt modelId="{0EBF9A09-C6F3-4396-BF46-648E1EE796E4}" type="pres">
      <dgm:prSet presAssocID="{8BB93A76-7455-4CDA-A3C7-D58750E0121E}" presName="vSp2" presStyleCnt="0"/>
      <dgm:spPr/>
    </dgm:pt>
    <dgm:pt modelId="{E516CB8B-9C03-4391-BE14-C77448D27359}" type="pres">
      <dgm:prSet presAssocID="{8BB93A76-7455-4CDA-A3C7-D58750E0121E}" presName="sibTrans" presStyleCnt="0"/>
      <dgm:spPr/>
    </dgm:pt>
    <dgm:pt modelId="{B17F23B5-D3F5-4963-A6B7-7DD8CFA52FDD}" type="pres">
      <dgm:prSet presAssocID="{6AE371AA-EEEE-4C22-A402-7F90EE9B955A}" presName="compositeNode" presStyleCnt="0">
        <dgm:presLayoutVars>
          <dgm:bulletEnabled val="1"/>
        </dgm:presLayoutVars>
      </dgm:prSet>
      <dgm:spPr/>
    </dgm:pt>
    <dgm:pt modelId="{31634C0B-9B2E-4AB0-9A72-95206E283562}" type="pres">
      <dgm:prSet presAssocID="{6AE371AA-EEEE-4C22-A402-7F90EE9B955A}" presName="bgRect" presStyleLbl="node1" presStyleIdx="2" presStyleCnt="4" custScaleY="118687"/>
      <dgm:spPr/>
    </dgm:pt>
    <dgm:pt modelId="{4CC057F0-B844-4D41-9753-539F047EBD60}" type="pres">
      <dgm:prSet presAssocID="{6AE371AA-EEEE-4C22-A402-7F90EE9B955A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E9541A46-3F4D-4AFD-BC43-24D6D8F61132}" type="pres">
      <dgm:prSet presAssocID="{6AE371AA-EEEE-4C22-A402-7F90EE9B955A}" presName="childNode" presStyleLbl="node1" presStyleIdx="2" presStyleCnt="4">
        <dgm:presLayoutVars>
          <dgm:bulletEnabled val="1"/>
        </dgm:presLayoutVars>
      </dgm:prSet>
      <dgm:spPr/>
    </dgm:pt>
    <dgm:pt modelId="{B51A0A6A-393D-42F6-A8B8-FD2A70B14E6D}" type="pres">
      <dgm:prSet presAssocID="{6CDC6516-D5AE-4263-BB11-A6D76B90C96F}" presName="hSp" presStyleCnt="0"/>
      <dgm:spPr/>
    </dgm:pt>
    <dgm:pt modelId="{8D0EB250-C0F8-49BF-9DEB-83F6FDD4DB83}" type="pres">
      <dgm:prSet presAssocID="{6CDC6516-D5AE-4263-BB11-A6D76B90C96F}" presName="vProcSp" presStyleCnt="0"/>
      <dgm:spPr/>
    </dgm:pt>
    <dgm:pt modelId="{21C19D03-26B1-4C1B-86A6-1ED851AE32B7}" type="pres">
      <dgm:prSet presAssocID="{6CDC6516-D5AE-4263-BB11-A6D76B90C96F}" presName="vSp1" presStyleCnt="0"/>
      <dgm:spPr/>
    </dgm:pt>
    <dgm:pt modelId="{B473F718-A657-4F79-8452-0FDB225027C3}" type="pres">
      <dgm:prSet presAssocID="{6CDC6516-D5AE-4263-BB11-A6D76B90C96F}" presName="simulatedConn" presStyleLbl="solidFgAcc1" presStyleIdx="2" presStyleCnt="3" custLinFactY="58849" custLinFactNeighborY="100000"/>
      <dgm:spPr/>
    </dgm:pt>
    <dgm:pt modelId="{2D2E9361-AC7C-409B-AA21-1CB52533066B}" type="pres">
      <dgm:prSet presAssocID="{6CDC6516-D5AE-4263-BB11-A6D76B90C96F}" presName="vSp2" presStyleCnt="0"/>
      <dgm:spPr/>
    </dgm:pt>
    <dgm:pt modelId="{122E9295-0CBF-47BB-9124-6243ECCD6DBF}" type="pres">
      <dgm:prSet presAssocID="{6CDC6516-D5AE-4263-BB11-A6D76B90C96F}" presName="sibTrans" presStyleCnt="0"/>
      <dgm:spPr/>
    </dgm:pt>
    <dgm:pt modelId="{661A6CD9-5370-4603-A9CC-1B9031E30D71}" type="pres">
      <dgm:prSet presAssocID="{13DD83F1-2BCA-4F05-8886-231A4B1BF33D}" presName="compositeNode" presStyleCnt="0">
        <dgm:presLayoutVars>
          <dgm:bulletEnabled val="1"/>
        </dgm:presLayoutVars>
      </dgm:prSet>
      <dgm:spPr/>
    </dgm:pt>
    <dgm:pt modelId="{196CFEB9-2788-4BD6-B3E9-339470A25559}" type="pres">
      <dgm:prSet presAssocID="{13DD83F1-2BCA-4F05-8886-231A4B1BF33D}" presName="bgRect" presStyleLbl="node1" presStyleIdx="3" presStyleCnt="4" custScaleY="118392"/>
      <dgm:spPr/>
    </dgm:pt>
    <dgm:pt modelId="{C7F7FA26-79D1-4424-B9E0-6201BC93A8CD}" type="pres">
      <dgm:prSet presAssocID="{13DD83F1-2BCA-4F05-8886-231A4B1BF33D}" presName="parentNode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C3B52E-BFD3-4B2E-A788-AF4A96532E64}" type="presOf" srcId="{E6087785-529A-48D8-BAE8-F9C431315CE5}" destId="{FB1D60D1-6741-4B4D-859D-55FBEC1D650D}" srcOrd="0" destOrd="0" presId="urn:microsoft.com/office/officeart/2005/8/layout/hProcess7"/>
    <dgm:cxn modelId="{D15E1D30-4730-441B-80E2-C7DAE475026E}" type="presOf" srcId="{E6087785-529A-48D8-BAE8-F9C431315CE5}" destId="{F5AE328C-E3D8-4278-A963-7081F3BD0FD3}" srcOrd="1" destOrd="0" presId="urn:microsoft.com/office/officeart/2005/8/layout/hProcess7"/>
    <dgm:cxn modelId="{EB1A9948-9C6E-45F6-AD70-AAAEFF6B3DD4}" type="presOf" srcId="{01E46F73-EAF7-47C5-9943-E0505D1AAFB6}" destId="{E9541A46-3F4D-4AFD-BC43-24D6D8F61132}" srcOrd="0" destOrd="0" presId="urn:microsoft.com/office/officeart/2005/8/layout/hProcess7"/>
    <dgm:cxn modelId="{FDDD716C-99D8-43A5-AA26-C306DEB82F93}" srcId="{6AE371AA-EEEE-4C22-A402-7F90EE9B955A}" destId="{01E46F73-EAF7-47C5-9943-E0505D1AAFB6}" srcOrd="0" destOrd="0" parTransId="{F06D8CB2-A768-424B-B291-77EA80A36B9D}" sibTransId="{298C5A63-9E53-4148-8E5B-7A2DAB7A2807}"/>
    <dgm:cxn modelId="{94FB8C6C-3718-4F17-B31E-9D8CA714BEC0}" srcId="{9C28232C-CB86-455D-AC86-8B2ECCB39BE1}" destId="{13DD83F1-2BCA-4F05-8886-231A4B1BF33D}" srcOrd="3" destOrd="0" parTransId="{1D201710-1968-4FD6-9485-8128905D5656}" sibTransId="{5C3645BA-5C9B-4F97-BAAB-0DE42E23B5EA}"/>
    <dgm:cxn modelId="{7729D66D-FF38-478A-B6DF-2F6178E73DE4}" type="presOf" srcId="{6AE371AA-EEEE-4C22-A402-7F90EE9B955A}" destId="{31634C0B-9B2E-4AB0-9A72-95206E283562}" srcOrd="0" destOrd="0" presId="urn:microsoft.com/office/officeart/2005/8/layout/hProcess7"/>
    <dgm:cxn modelId="{825FB77A-426A-4209-960E-6AF38A1EBBBD}" type="presOf" srcId="{13DD83F1-2BCA-4F05-8886-231A4B1BF33D}" destId="{C7F7FA26-79D1-4424-B9E0-6201BC93A8CD}" srcOrd="1" destOrd="0" presId="urn:microsoft.com/office/officeart/2005/8/layout/hProcess7"/>
    <dgm:cxn modelId="{6272B988-0F16-4436-832D-8C05C9C7E4B3}" srcId="{9C28232C-CB86-455D-AC86-8B2ECCB39BE1}" destId="{8E3E1FEA-B2EB-4627-9124-9867248D9FFD}" srcOrd="1" destOrd="0" parTransId="{7B1BFD96-5843-4756-8C71-F90B9B5323E3}" sibTransId="{8BB93A76-7455-4CDA-A3C7-D58750E0121E}"/>
    <dgm:cxn modelId="{66501B8B-971D-4FA1-91C1-876EAA2DA68B}" type="presOf" srcId="{3AA00A68-279E-4FD1-8129-F6AD06F6068A}" destId="{ACAFDD0D-7571-4C0C-884A-F987E86E8F95}" srcOrd="0" destOrd="0" presId="urn:microsoft.com/office/officeart/2005/8/layout/hProcess7"/>
    <dgm:cxn modelId="{F0A6EB91-59E3-49FF-8286-105794A11314}" srcId="{9C28232C-CB86-455D-AC86-8B2ECCB39BE1}" destId="{6AE371AA-EEEE-4C22-A402-7F90EE9B955A}" srcOrd="2" destOrd="0" parTransId="{AC446579-2427-4ECC-B166-1AE34BEE94BA}" sibTransId="{6CDC6516-D5AE-4263-BB11-A6D76B90C96F}"/>
    <dgm:cxn modelId="{2E8F7393-756C-4ED9-946C-ECEAD29641CC}" type="presOf" srcId="{9FA9191C-300B-4CB5-B9E2-D47A738CC04A}" destId="{2CA76442-FAF1-41D3-994F-E8F1C3F7C418}" srcOrd="0" destOrd="0" presId="urn:microsoft.com/office/officeart/2005/8/layout/hProcess7"/>
    <dgm:cxn modelId="{195AED94-B7B3-461E-A5A8-61E49C2351F9}" type="presOf" srcId="{9C28232C-CB86-455D-AC86-8B2ECCB39BE1}" destId="{DCE26018-5E34-465D-9383-556060C97C4C}" srcOrd="0" destOrd="0" presId="urn:microsoft.com/office/officeart/2005/8/layout/hProcess7"/>
    <dgm:cxn modelId="{2D7ED299-FFBC-4DBA-BC5E-CB6D0F5CF8B7}" srcId="{9C28232C-CB86-455D-AC86-8B2ECCB39BE1}" destId="{E6087785-529A-48D8-BAE8-F9C431315CE5}" srcOrd="0" destOrd="0" parTransId="{73853682-DCE8-4587-878D-DE05B631143A}" sibTransId="{AB454822-ACCC-4D91-8F88-90388FA3F07B}"/>
    <dgm:cxn modelId="{12768FA9-6BFE-41E9-A88C-33644F923123}" type="presOf" srcId="{8E3E1FEA-B2EB-4627-9124-9867248D9FFD}" destId="{3258E735-6DAD-4B3A-B902-05B7D4E27C71}" srcOrd="0" destOrd="0" presId="urn:microsoft.com/office/officeart/2005/8/layout/hProcess7"/>
    <dgm:cxn modelId="{3964D7AB-E6F4-4BBF-9348-3008F4EAEB81}" type="presOf" srcId="{13DD83F1-2BCA-4F05-8886-231A4B1BF33D}" destId="{196CFEB9-2788-4BD6-B3E9-339470A25559}" srcOrd="0" destOrd="0" presId="urn:microsoft.com/office/officeart/2005/8/layout/hProcess7"/>
    <dgm:cxn modelId="{5E4ECBB9-D4FD-48A2-BC41-5450B2F21BE4}" type="presOf" srcId="{8E3E1FEA-B2EB-4627-9124-9867248D9FFD}" destId="{250D5A14-490D-4618-B040-C0BA224A9C2D}" srcOrd="1" destOrd="0" presId="urn:microsoft.com/office/officeart/2005/8/layout/hProcess7"/>
    <dgm:cxn modelId="{064134C0-9B57-40EA-97B0-1C1C8406618F}" type="presOf" srcId="{6AE371AA-EEEE-4C22-A402-7F90EE9B955A}" destId="{4CC057F0-B844-4D41-9753-539F047EBD60}" srcOrd="1" destOrd="0" presId="urn:microsoft.com/office/officeart/2005/8/layout/hProcess7"/>
    <dgm:cxn modelId="{C224CCD4-D3F4-45D8-A06B-62D75BC29439}" srcId="{E6087785-529A-48D8-BAE8-F9C431315CE5}" destId="{9FA9191C-300B-4CB5-B9E2-D47A738CC04A}" srcOrd="0" destOrd="0" parTransId="{9783EA8E-A3DF-4655-BA7D-6DBC560BEE77}" sibTransId="{04E00675-674E-4BCA-AE5A-82F499ADC1E8}"/>
    <dgm:cxn modelId="{587797F0-5C7D-470E-A418-B0C8A17E397E}" srcId="{8E3E1FEA-B2EB-4627-9124-9867248D9FFD}" destId="{3AA00A68-279E-4FD1-8129-F6AD06F6068A}" srcOrd="0" destOrd="0" parTransId="{229BF641-6BB6-4EE8-B26A-3C51D865C6F7}" sibTransId="{BA1F08D3-3F82-42EB-A2B2-505F9FB1B8DD}"/>
    <dgm:cxn modelId="{3F8C2C1C-615C-42BE-BD8E-898663BEFED3}" type="presParOf" srcId="{DCE26018-5E34-465D-9383-556060C97C4C}" destId="{102E7721-AF6E-4F10-9878-87F893988ABF}" srcOrd="0" destOrd="0" presId="urn:microsoft.com/office/officeart/2005/8/layout/hProcess7"/>
    <dgm:cxn modelId="{D26A1B75-D42F-45E7-A95B-112CB127EFEE}" type="presParOf" srcId="{102E7721-AF6E-4F10-9878-87F893988ABF}" destId="{FB1D60D1-6741-4B4D-859D-55FBEC1D650D}" srcOrd="0" destOrd="0" presId="urn:microsoft.com/office/officeart/2005/8/layout/hProcess7"/>
    <dgm:cxn modelId="{A1361963-0A98-4B8C-AEC1-C78523840C83}" type="presParOf" srcId="{102E7721-AF6E-4F10-9878-87F893988ABF}" destId="{F5AE328C-E3D8-4278-A963-7081F3BD0FD3}" srcOrd="1" destOrd="0" presId="urn:microsoft.com/office/officeart/2005/8/layout/hProcess7"/>
    <dgm:cxn modelId="{B87F38E5-379D-4337-B718-6BADB20FB13D}" type="presParOf" srcId="{102E7721-AF6E-4F10-9878-87F893988ABF}" destId="{2CA76442-FAF1-41D3-994F-E8F1C3F7C418}" srcOrd="2" destOrd="0" presId="urn:microsoft.com/office/officeart/2005/8/layout/hProcess7"/>
    <dgm:cxn modelId="{66F76E42-98B6-4809-AB2C-4AFE4807113A}" type="presParOf" srcId="{DCE26018-5E34-465D-9383-556060C97C4C}" destId="{48C1ED2F-901F-4429-AFC4-72EC8C6271A3}" srcOrd="1" destOrd="0" presId="urn:microsoft.com/office/officeart/2005/8/layout/hProcess7"/>
    <dgm:cxn modelId="{E11541D2-4769-459A-9C34-A906EA0C8495}" type="presParOf" srcId="{DCE26018-5E34-465D-9383-556060C97C4C}" destId="{42CAAAFE-72DC-4495-8803-B5B7695179E8}" srcOrd="2" destOrd="0" presId="urn:microsoft.com/office/officeart/2005/8/layout/hProcess7"/>
    <dgm:cxn modelId="{6A3372CD-9A8B-4086-85EE-C60B6579E3DC}" type="presParOf" srcId="{42CAAAFE-72DC-4495-8803-B5B7695179E8}" destId="{E6FC8735-4C01-4581-B916-0F26E2A2F2B4}" srcOrd="0" destOrd="0" presId="urn:microsoft.com/office/officeart/2005/8/layout/hProcess7"/>
    <dgm:cxn modelId="{D0D38A1E-8400-4153-9576-42F41B07DA85}" type="presParOf" srcId="{42CAAAFE-72DC-4495-8803-B5B7695179E8}" destId="{729B50F4-4B20-4E48-A0AB-29F058D9658E}" srcOrd="1" destOrd="0" presId="urn:microsoft.com/office/officeart/2005/8/layout/hProcess7"/>
    <dgm:cxn modelId="{2D9442E8-593F-4DC3-813A-06098B1F9E1D}" type="presParOf" srcId="{42CAAAFE-72DC-4495-8803-B5B7695179E8}" destId="{1A5982E1-ADAF-462A-9D3E-BB2D81159634}" srcOrd="2" destOrd="0" presId="urn:microsoft.com/office/officeart/2005/8/layout/hProcess7"/>
    <dgm:cxn modelId="{E4EEBBF3-B588-4854-AB1C-3ACB6DDD7722}" type="presParOf" srcId="{DCE26018-5E34-465D-9383-556060C97C4C}" destId="{DDEF4D16-7DA8-42E6-8BC3-EC36A262CE47}" srcOrd="3" destOrd="0" presId="urn:microsoft.com/office/officeart/2005/8/layout/hProcess7"/>
    <dgm:cxn modelId="{816A7F8A-071D-4053-BFB7-DDBF413790B4}" type="presParOf" srcId="{DCE26018-5E34-465D-9383-556060C97C4C}" destId="{AA3657B2-C51B-4FC7-971E-F1CB078C46A2}" srcOrd="4" destOrd="0" presId="urn:microsoft.com/office/officeart/2005/8/layout/hProcess7"/>
    <dgm:cxn modelId="{82BAA569-50D8-4A95-94C1-6B13ACADD880}" type="presParOf" srcId="{AA3657B2-C51B-4FC7-971E-F1CB078C46A2}" destId="{3258E735-6DAD-4B3A-B902-05B7D4E27C71}" srcOrd="0" destOrd="0" presId="urn:microsoft.com/office/officeart/2005/8/layout/hProcess7"/>
    <dgm:cxn modelId="{B9A29F3D-FD68-41E9-B03D-00CCEFBEFC68}" type="presParOf" srcId="{AA3657B2-C51B-4FC7-971E-F1CB078C46A2}" destId="{250D5A14-490D-4618-B040-C0BA224A9C2D}" srcOrd="1" destOrd="0" presId="urn:microsoft.com/office/officeart/2005/8/layout/hProcess7"/>
    <dgm:cxn modelId="{409582FF-5CA1-46EA-97BC-14D9F59B74D4}" type="presParOf" srcId="{AA3657B2-C51B-4FC7-971E-F1CB078C46A2}" destId="{ACAFDD0D-7571-4C0C-884A-F987E86E8F95}" srcOrd="2" destOrd="0" presId="urn:microsoft.com/office/officeart/2005/8/layout/hProcess7"/>
    <dgm:cxn modelId="{89CC25E1-F107-47A4-B4BE-C48C97E68B58}" type="presParOf" srcId="{DCE26018-5E34-465D-9383-556060C97C4C}" destId="{CAE03EF3-3904-45F1-9C95-5EA155556B51}" srcOrd="5" destOrd="0" presId="urn:microsoft.com/office/officeart/2005/8/layout/hProcess7"/>
    <dgm:cxn modelId="{83739CD9-1766-4B14-BE44-2E8DC9450688}" type="presParOf" srcId="{DCE26018-5E34-465D-9383-556060C97C4C}" destId="{6B593C7B-3A55-4BA4-99E0-01E9E2CB633B}" srcOrd="6" destOrd="0" presId="urn:microsoft.com/office/officeart/2005/8/layout/hProcess7"/>
    <dgm:cxn modelId="{CD59D558-C663-4AB6-ADCC-28D326CDEFBB}" type="presParOf" srcId="{6B593C7B-3A55-4BA4-99E0-01E9E2CB633B}" destId="{559B82FA-D8F9-43E8-8FC0-4098B2A38B09}" srcOrd="0" destOrd="0" presId="urn:microsoft.com/office/officeart/2005/8/layout/hProcess7"/>
    <dgm:cxn modelId="{181DA7A6-D025-4664-93BD-74223B1AA9B7}" type="presParOf" srcId="{6B593C7B-3A55-4BA4-99E0-01E9E2CB633B}" destId="{82DA3D41-1D4D-4717-A80C-576733057F74}" srcOrd="1" destOrd="0" presId="urn:microsoft.com/office/officeart/2005/8/layout/hProcess7"/>
    <dgm:cxn modelId="{12AFA859-44A2-4622-AC39-9AFE5574EEA5}" type="presParOf" srcId="{6B593C7B-3A55-4BA4-99E0-01E9E2CB633B}" destId="{0EBF9A09-C6F3-4396-BF46-648E1EE796E4}" srcOrd="2" destOrd="0" presId="urn:microsoft.com/office/officeart/2005/8/layout/hProcess7"/>
    <dgm:cxn modelId="{6A9DE860-F542-4432-8F43-FBB56A8E56D5}" type="presParOf" srcId="{DCE26018-5E34-465D-9383-556060C97C4C}" destId="{E516CB8B-9C03-4391-BE14-C77448D27359}" srcOrd="7" destOrd="0" presId="urn:microsoft.com/office/officeart/2005/8/layout/hProcess7"/>
    <dgm:cxn modelId="{3FD29567-4C9C-476A-BEB0-E8D1092157C9}" type="presParOf" srcId="{DCE26018-5E34-465D-9383-556060C97C4C}" destId="{B17F23B5-D3F5-4963-A6B7-7DD8CFA52FDD}" srcOrd="8" destOrd="0" presId="urn:microsoft.com/office/officeart/2005/8/layout/hProcess7"/>
    <dgm:cxn modelId="{2B6BC55D-C695-48B4-B53B-4AAFB813FF67}" type="presParOf" srcId="{B17F23B5-D3F5-4963-A6B7-7DD8CFA52FDD}" destId="{31634C0B-9B2E-4AB0-9A72-95206E283562}" srcOrd="0" destOrd="0" presId="urn:microsoft.com/office/officeart/2005/8/layout/hProcess7"/>
    <dgm:cxn modelId="{FE624742-9EDE-48B2-8A1F-2DE0FA64A75F}" type="presParOf" srcId="{B17F23B5-D3F5-4963-A6B7-7DD8CFA52FDD}" destId="{4CC057F0-B844-4D41-9753-539F047EBD60}" srcOrd="1" destOrd="0" presId="urn:microsoft.com/office/officeart/2005/8/layout/hProcess7"/>
    <dgm:cxn modelId="{B3A2F86F-8AB9-4290-BD6C-FE40738CC4F9}" type="presParOf" srcId="{B17F23B5-D3F5-4963-A6B7-7DD8CFA52FDD}" destId="{E9541A46-3F4D-4AFD-BC43-24D6D8F61132}" srcOrd="2" destOrd="0" presId="urn:microsoft.com/office/officeart/2005/8/layout/hProcess7"/>
    <dgm:cxn modelId="{E1C8C2C5-769A-43A9-993A-2A9D58FCA6A1}" type="presParOf" srcId="{DCE26018-5E34-465D-9383-556060C97C4C}" destId="{B51A0A6A-393D-42F6-A8B8-FD2A70B14E6D}" srcOrd="9" destOrd="0" presId="urn:microsoft.com/office/officeart/2005/8/layout/hProcess7"/>
    <dgm:cxn modelId="{BB3B8C41-3809-4FE0-9B14-95DAAC3C24F3}" type="presParOf" srcId="{DCE26018-5E34-465D-9383-556060C97C4C}" destId="{8D0EB250-C0F8-49BF-9DEB-83F6FDD4DB83}" srcOrd="10" destOrd="0" presId="urn:microsoft.com/office/officeart/2005/8/layout/hProcess7"/>
    <dgm:cxn modelId="{D186E6CA-4928-433C-BD44-82751B40F25E}" type="presParOf" srcId="{8D0EB250-C0F8-49BF-9DEB-83F6FDD4DB83}" destId="{21C19D03-26B1-4C1B-86A6-1ED851AE32B7}" srcOrd="0" destOrd="0" presId="urn:microsoft.com/office/officeart/2005/8/layout/hProcess7"/>
    <dgm:cxn modelId="{A48C9209-7629-445A-90F1-43D12B33C8D4}" type="presParOf" srcId="{8D0EB250-C0F8-49BF-9DEB-83F6FDD4DB83}" destId="{B473F718-A657-4F79-8452-0FDB225027C3}" srcOrd="1" destOrd="0" presId="urn:microsoft.com/office/officeart/2005/8/layout/hProcess7"/>
    <dgm:cxn modelId="{4AAE87FE-39B2-40AA-8F20-565015B8CC84}" type="presParOf" srcId="{8D0EB250-C0F8-49BF-9DEB-83F6FDD4DB83}" destId="{2D2E9361-AC7C-409B-AA21-1CB52533066B}" srcOrd="2" destOrd="0" presId="urn:microsoft.com/office/officeart/2005/8/layout/hProcess7"/>
    <dgm:cxn modelId="{50C1C4C7-030D-4BF3-9930-B1D7C7707E19}" type="presParOf" srcId="{DCE26018-5E34-465D-9383-556060C97C4C}" destId="{122E9295-0CBF-47BB-9124-6243ECCD6DBF}" srcOrd="11" destOrd="0" presId="urn:microsoft.com/office/officeart/2005/8/layout/hProcess7"/>
    <dgm:cxn modelId="{CC3B2CEC-0295-4127-B4D8-14BA3F644665}" type="presParOf" srcId="{DCE26018-5E34-465D-9383-556060C97C4C}" destId="{661A6CD9-5370-4603-A9CC-1B9031E30D71}" srcOrd="12" destOrd="0" presId="urn:microsoft.com/office/officeart/2005/8/layout/hProcess7"/>
    <dgm:cxn modelId="{3A29C309-49A8-40C6-B1F9-9ABAEB74B3BA}" type="presParOf" srcId="{661A6CD9-5370-4603-A9CC-1B9031E30D71}" destId="{196CFEB9-2788-4BD6-B3E9-339470A25559}" srcOrd="0" destOrd="0" presId="urn:microsoft.com/office/officeart/2005/8/layout/hProcess7"/>
    <dgm:cxn modelId="{5820D816-EC43-4311-B548-A1CA557020BD}" type="presParOf" srcId="{661A6CD9-5370-4603-A9CC-1B9031E30D71}" destId="{C7F7FA26-79D1-4424-B9E0-6201BC93A8CD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F73DD-0C86-4BCB-A598-C4B96A2EC295}" type="doc">
      <dgm:prSet loTypeId="urn:microsoft.com/office/officeart/2005/8/layout/arrow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hr-HR"/>
        </a:p>
      </dgm:t>
    </dgm:pt>
    <dgm:pt modelId="{823CA4A8-5255-4747-83EB-8B44C5AE0CDB}">
      <dgm:prSet phldrT="[Tekst]"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Nesigurni stilovi privrženosti su rizični faktori</a:t>
          </a:r>
          <a:endParaRPr lang="hr-HR" sz="2400" dirty="0"/>
        </a:p>
      </dgm:t>
    </dgm:pt>
    <dgm:pt modelId="{E8BDB74B-41A4-4BCD-8166-FE7B7CDE544D}" type="parTrans" cxnId="{7501D6BE-B2ED-453D-B269-EBC1956B5E71}">
      <dgm:prSet/>
      <dgm:spPr/>
      <dgm:t>
        <a:bodyPr/>
        <a:lstStyle/>
        <a:p>
          <a:endParaRPr lang="hr-HR" sz="2000"/>
        </a:p>
      </dgm:t>
    </dgm:pt>
    <dgm:pt modelId="{0F7DE015-A974-4759-8A37-CE4C8A5823C7}" type="sibTrans" cxnId="{7501D6BE-B2ED-453D-B269-EBC1956B5E71}">
      <dgm:prSet/>
      <dgm:spPr/>
      <dgm:t>
        <a:bodyPr/>
        <a:lstStyle/>
        <a:p>
          <a:endParaRPr lang="hr-HR" sz="2000"/>
        </a:p>
      </dgm:t>
    </dgm:pt>
    <dgm:pt modelId="{7966B50B-FE77-427E-B75D-304CF9BA40B6}">
      <dgm:prSet phldrT="[Tekst]" custT="1"/>
      <dgm:spPr/>
      <dgm:t>
        <a:bodyPr/>
        <a:lstStyle/>
        <a:p>
          <a:r>
            <a:rPr lang="hr-HR" sz="2400" dirty="0">
              <a:solidFill>
                <a:schemeClr val="bg1"/>
              </a:solidFill>
            </a:rPr>
            <a:t>Sigurni stil privrženosti je zaštitni faktor</a:t>
          </a:r>
          <a:endParaRPr lang="hr-HR" sz="2400" dirty="0"/>
        </a:p>
      </dgm:t>
    </dgm:pt>
    <dgm:pt modelId="{655AF56C-BB7D-4DC5-9F91-28DABFB1910D}" type="parTrans" cxnId="{5853DA1C-9280-4187-8219-BB7C9C529F2C}">
      <dgm:prSet/>
      <dgm:spPr/>
      <dgm:t>
        <a:bodyPr/>
        <a:lstStyle/>
        <a:p>
          <a:endParaRPr lang="hr-HR" sz="2000"/>
        </a:p>
      </dgm:t>
    </dgm:pt>
    <dgm:pt modelId="{864EE734-8DED-4728-8FE1-CA6522CC2091}" type="sibTrans" cxnId="{5853DA1C-9280-4187-8219-BB7C9C529F2C}">
      <dgm:prSet/>
      <dgm:spPr/>
      <dgm:t>
        <a:bodyPr/>
        <a:lstStyle/>
        <a:p>
          <a:endParaRPr lang="hr-HR" sz="2000"/>
        </a:p>
      </dgm:t>
    </dgm:pt>
    <dgm:pt modelId="{65FBF8E2-8508-4336-8803-F81718A6785B}" type="pres">
      <dgm:prSet presAssocID="{770F73DD-0C86-4BCB-A598-C4B96A2EC295}" presName="compositeShape" presStyleCnt="0">
        <dgm:presLayoutVars>
          <dgm:chMax val="2"/>
          <dgm:dir/>
          <dgm:resizeHandles val="exact"/>
        </dgm:presLayoutVars>
      </dgm:prSet>
      <dgm:spPr/>
    </dgm:pt>
    <dgm:pt modelId="{CC089AE8-1CAE-4E61-A2F4-59F02D683B26}" type="pres">
      <dgm:prSet presAssocID="{770F73DD-0C86-4BCB-A598-C4B96A2EC295}" presName="divider" presStyleLbl="fgShp" presStyleIdx="0" presStyleCnt="1"/>
      <dgm:spPr/>
    </dgm:pt>
    <dgm:pt modelId="{681B105C-4023-432C-9F7A-2927955D4029}" type="pres">
      <dgm:prSet presAssocID="{823CA4A8-5255-4747-83EB-8B44C5AE0CDB}" presName="downArrow" presStyleLbl="node1" presStyleIdx="0" presStyleCnt="2"/>
      <dgm:spPr/>
    </dgm:pt>
    <dgm:pt modelId="{BAF3C3B2-5C01-4A1D-935B-5AD7C272A500}" type="pres">
      <dgm:prSet presAssocID="{823CA4A8-5255-4747-83EB-8B44C5AE0CDB}" presName="downArrowText" presStyleLbl="revTx" presStyleIdx="0" presStyleCnt="2" custScaleX="147396">
        <dgm:presLayoutVars>
          <dgm:bulletEnabled val="1"/>
        </dgm:presLayoutVars>
      </dgm:prSet>
      <dgm:spPr/>
    </dgm:pt>
    <dgm:pt modelId="{FADDE5A2-9766-4A36-BC2C-36747A1572AF}" type="pres">
      <dgm:prSet presAssocID="{7966B50B-FE77-427E-B75D-304CF9BA40B6}" presName="upArrow" presStyleLbl="node1" presStyleIdx="1" presStyleCnt="2"/>
      <dgm:spPr/>
    </dgm:pt>
    <dgm:pt modelId="{FEB0A9A5-47DF-4F97-AD18-20507D9B54EE}" type="pres">
      <dgm:prSet presAssocID="{7966B50B-FE77-427E-B75D-304CF9BA40B6}" presName="upArrowText" presStyleLbl="revTx" presStyleIdx="1" presStyleCnt="2" custScaleX="116333">
        <dgm:presLayoutVars>
          <dgm:bulletEnabled val="1"/>
        </dgm:presLayoutVars>
      </dgm:prSet>
      <dgm:spPr/>
    </dgm:pt>
  </dgm:ptLst>
  <dgm:cxnLst>
    <dgm:cxn modelId="{5853DA1C-9280-4187-8219-BB7C9C529F2C}" srcId="{770F73DD-0C86-4BCB-A598-C4B96A2EC295}" destId="{7966B50B-FE77-427E-B75D-304CF9BA40B6}" srcOrd="1" destOrd="0" parTransId="{655AF56C-BB7D-4DC5-9F91-28DABFB1910D}" sibTransId="{864EE734-8DED-4728-8FE1-CA6522CC2091}"/>
    <dgm:cxn modelId="{42DA9948-31FB-4389-8020-FFBF24C4A248}" type="presOf" srcId="{770F73DD-0C86-4BCB-A598-C4B96A2EC295}" destId="{65FBF8E2-8508-4336-8803-F81718A6785B}" srcOrd="0" destOrd="0" presId="urn:microsoft.com/office/officeart/2005/8/layout/arrow3"/>
    <dgm:cxn modelId="{B08DA37F-EF34-4FF0-AADE-C2AD65E68920}" type="presOf" srcId="{7966B50B-FE77-427E-B75D-304CF9BA40B6}" destId="{FEB0A9A5-47DF-4F97-AD18-20507D9B54EE}" srcOrd="0" destOrd="0" presId="urn:microsoft.com/office/officeart/2005/8/layout/arrow3"/>
    <dgm:cxn modelId="{11612182-B340-464D-9914-C38F01988AA0}" type="presOf" srcId="{823CA4A8-5255-4747-83EB-8B44C5AE0CDB}" destId="{BAF3C3B2-5C01-4A1D-935B-5AD7C272A500}" srcOrd="0" destOrd="0" presId="urn:microsoft.com/office/officeart/2005/8/layout/arrow3"/>
    <dgm:cxn modelId="{7501D6BE-B2ED-453D-B269-EBC1956B5E71}" srcId="{770F73DD-0C86-4BCB-A598-C4B96A2EC295}" destId="{823CA4A8-5255-4747-83EB-8B44C5AE0CDB}" srcOrd="0" destOrd="0" parTransId="{E8BDB74B-41A4-4BCD-8166-FE7B7CDE544D}" sibTransId="{0F7DE015-A974-4759-8A37-CE4C8A5823C7}"/>
    <dgm:cxn modelId="{1FC2019B-9F3B-409E-88B3-7F476EBC200C}" type="presParOf" srcId="{65FBF8E2-8508-4336-8803-F81718A6785B}" destId="{CC089AE8-1CAE-4E61-A2F4-59F02D683B26}" srcOrd="0" destOrd="0" presId="urn:microsoft.com/office/officeart/2005/8/layout/arrow3"/>
    <dgm:cxn modelId="{43103BEE-53DE-4D36-8D05-A4587A32DE7F}" type="presParOf" srcId="{65FBF8E2-8508-4336-8803-F81718A6785B}" destId="{681B105C-4023-432C-9F7A-2927955D4029}" srcOrd="1" destOrd="0" presId="urn:microsoft.com/office/officeart/2005/8/layout/arrow3"/>
    <dgm:cxn modelId="{7D0DE019-B251-44A0-B96D-0B8399B46299}" type="presParOf" srcId="{65FBF8E2-8508-4336-8803-F81718A6785B}" destId="{BAF3C3B2-5C01-4A1D-935B-5AD7C272A500}" srcOrd="2" destOrd="0" presId="urn:microsoft.com/office/officeart/2005/8/layout/arrow3"/>
    <dgm:cxn modelId="{9FA70463-5519-4D06-89B8-75B2274C8387}" type="presParOf" srcId="{65FBF8E2-8508-4336-8803-F81718A6785B}" destId="{FADDE5A2-9766-4A36-BC2C-36747A1572AF}" srcOrd="3" destOrd="0" presId="urn:microsoft.com/office/officeart/2005/8/layout/arrow3"/>
    <dgm:cxn modelId="{313FB03D-5002-479E-B588-25CB81E3CE0D}" type="presParOf" srcId="{65FBF8E2-8508-4336-8803-F81718A6785B}" destId="{FEB0A9A5-47DF-4F97-AD18-20507D9B54E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D60D1-6741-4B4D-859D-55FBEC1D650D}">
      <dsp:nvSpPr>
        <dsp:cNvPr id="0" name=""/>
        <dsp:cNvSpPr/>
      </dsp:nvSpPr>
      <dsp:spPr>
        <a:xfrm>
          <a:off x="4797" y="1390080"/>
          <a:ext cx="2885632" cy="409962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/>
            <a:t>Dojenačka dob</a:t>
          </a:r>
          <a:endParaRPr lang="hr-HR" sz="3100" b="1" kern="1200" dirty="0"/>
        </a:p>
      </dsp:txBody>
      <dsp:txXfrm rot="16200000">
        <a:off x="-1387487" y="2782365"/>
        <a:ext cx="3361696" cy="577126"/>
      </dsp:txXfrm>
    </dsp:sp>
    <dsp:sp modelId="{2CA76442-FAF1-41D3-994F-E8F1C3F7C418}">
      <dsp:nvSpPr>
        <dsp:cNvPr id="0" name=""/>
        <dsp:cNvSpPr/>
      </dsp:nvSpPr>
      <dsp:spPr>
        <a:xfrm>
          <a:off x="581923" y="1390080"/>
          <a:ext cx="2149796" cy="409962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-ublažavanje stresa refleksnim ponašanjima (sisanje)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-umiruju ih roditelji ili sami pomoću igračke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-uloga privrženosti</a:t>
          </a:r>
        </a:p>
      </dsp:txBody>
      <dsp:txXfrm>
        <a:off x="581923" y="1390080"/>
        <a:ext cx="2149796" cy="4099629"/>
      </dsp:txXfrm>
    </dsp:sp>
    <dsp:sp modelId="{3258E735-6DAD-4B3A-B902-05B7D4E27C71}">
      <dsp:nvSpPr>
        <dsp:cNvPr id="0" name=""/>
        <dsp:cNvSpPr/>
      </dsp:nvSpPr>
      <dsp:spPr>
        <a:xfrm>
          <a:off x="2991426" y="1390080"/>
          <a:ext cx="2885632" cy="412774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/>
            <a:t>Rano djetinjstvo</a:t>
          </a:r>
        </a:p>
      </dsp:txBody>
      <dsp:txXfrm rot="16200000">
        <a:off x="1587613" y="2793894"/>
        <a:ext cx="3384752" cy="577126"/>
      </dsp:txXfrm>
    </dsp:sp>
    <dsp:sp modelId="{729B50F4-4B20-4E48-A0AB-29F058D9658E}">
      <dsp:nvSpPr>
        <dsp:cNvPr id="0" name=""/>
        <dsp:cNvSpPr/>
      </dsp:nvSpPr>
      <dsp:spPr>
        <a:xfrm rot="5400000">
          <a:off x="2751322" y="4680346"/>
          <a:ext cx="509064" cy="43284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AFDD0D-7571-4C0C-884A-F987E86E8F95}">
      <dsp:nvSpPr>
        <dsp:cNvPr id="0" name=""/>
        <dsp:cNvSpPr/>
      </dsp:nvSpPr>
      <dsp:spPr>
        <a:xfrm>
          <a:off x="3568553" y="1390080"/>
          <a:ext cx="2149796" cy="412774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-razvoj govora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-premještanje regulacije s roditelja na dijete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-strategije: umirujući </a:t>
          </a:r>
          <a:r>
            <a:rPr lang="hr-HR" sz="2400" kern="1200" dirty="0" err="1"/>
            <a:t>samogovor</a:t>
          </a:r>
          <a:r>
            <a:rPr lang="hr-HR" sz="2400" kern="1200" dirty="0"/>
            <a:t>, bježanje iz situacije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</dsp:txBody>
      <dsp:txXfrm>
        <a:off x="3568553" y="1390080"/>
        <a:ext cx="2149796" cy="4127747"/>
      </dsp:txXfrm>
    </dsp:sp>
    <dsp:sp modelId="{31634C0B-9B2E-4AB0-9A72-95206E283562}">
      <dsp:nvSpPr>
        <dsp:cNvPr id="0" name=""/>
        <dsp:cNvSpPr/>
      </dsp:nvSpPr>
      <dsp:spPr>
        <a:xfrm>
          <a:off x="5978056" y="1390080"/>
          <a:ext cx="2885632" cy="410984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/>
            <a:t>Srednje djetinjstvo</a:t>
          </a:r>
          <a:endParaRPr lang="hr-HR" sz="3100" b="1" kern="1200" dirty="0"/>
        </a:p>
      </dsp:txBody>
      <dsp:txXfrm rot="16200000">
        <a:off x="4581583" y="2786553"/>
        <a:ext cx="3370072" cy="577126"/>
      </dsp:txXfrm>
    </dsp:sp>
    <dsp:sp modelId="{82DA3D41-1D4D-4717-A80C-576733057F74}">
      <dsp:nvSpPr>
        <dsp:cNvPr id="0" name=""/>
        <dsp:cNvSpPr/>
      </dsp:nvSpPr>
      <dsp:spPr>
        <a:xfrm rot="5400000">
          <a:off x="5648963" y="4680346"/>
          <a:ext cx="509064" cy="43284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541A46-3F4D-4AFD-BC43-24D6D8F61132}">
      <dsp:nvSpPr>
        <dsp:cNvPr id="0" name=""/>
        <dsp:cNvSpPr/>
      </dsp:nvSpPr>
      <dsp:spPr>
        <a:xfrm>
          <a:off x="6555183" y="1390080"/>
          <a:ext cx="2149796" cy="410984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-oslanjaju se na samoregulaciju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-sve veći utjecaj vršnjaka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-strategije: sretne misli, preusmjeravanje pažnje, prisjećanje iskustva i sl.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</dsp:txBody>
      <dsp:txXfrm>
        <a:off x="6555183" y="1390080"/>
        <a:ext cx="2149796" cy="4109844"/>
      </dsp:txXfrm>
    </dsp:sp>
    <dsp:sp modelId="{196CFEB9-2788-4BD6-B3E9-339470A25559}">
      <dsp:nvSpPr>
        <dsp:cNvPr id="0" name=""/>
        <dsp:cNvSpPr/>
      </dsp:nvSpPr>
      <dsp:spPr>
        <a:xfrm>
          <a:off x="8964686" y="1390080"/>
          <a:ext cx="2885632" cy="409962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/>
            <a:t>Adolescencija</a:t>
          </a:r>
        </a:p>
      </dsp:txBody>
      <dsp:txXfrm rot="16200000">
        <a:off x="7572401" y="2782365"/>
        <a:ext cx="3361696" cy="577126"/>
      </dsp:txXfrm>
    </dsp:sp>
    <dsp:sp modelId="{B473F718-A657-4F79-8452-0FDB225027C3}">
      <dsp:nvSpPr>
        <dsp:cNvPr id="0" name=""/>
        <dsp:cNvSpPr/>
      </dsp:nvSpPr>
      <dsp:spPr>
        <a:xfrm rot="5400000">
          <a:off x="8724581" y="4680346"/>
          <a:ext cx="509064" cy="43284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89AE8-1CAE-4E61-A2F4-59F02D683B26}">
      <dsp:nvSpPr>
        <dsp:cNvPr id="0" name=""/>
        <dsp:cNvSpPr/>
      </dsp:nvSpPr>
      <dsp:spPr>
        <a:xfrm rot="21300000">
          <a:off x="17199" y="1889411"/>
          <a:ext cx="5570529" cy="637909"/>
        </a:xfrm>
        <a:prstGeom prst="mathMinus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B105C-4023-432C-9F7A-2927955D4029}">
      <dsp:nvSpPr>
        <dsp:cNvPr id="0" name=""/>
        <dsp:cNvSpPr/>
      </dsp:nvSpPr>
      <dsp:spPr>
        <a:xfrm>
          <a:off x="672591" y="220836"/>
          <a:ext cx="1681478" cy="1766693"/>
        </a:xfrm>
        <a:prstGeom prst="downArrow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3C3B2-5C01-4A1D-935B-5AD7C272A500}">
      <dsp:nvSpPr>
        <dsp:cNvPr id="0" name=""/>
        <dsp:cNvSpPr/>
      </dsp:nvSpPr>
      <dsp:spPr>
        <a:xfrm>
          <a:off x="2545570" y="0"/>
          <a:ext cx="2643661" cy="185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bg1"/>
              </a:solidFill>
            </a:rPr>
            <a:t>Nesigurni stilovi privrženosti su rizični faktori</a:t>
          </a:r>
          <a:endParaRPr lang="hr-HR" sz="2400" kern="1200" dirty="0"/>
        </a:p>
      </dsp:txBody>
      <dsp:txXfrm>
        <a:off x="2545570" y="0"/>
        <a:ext cx="2643661" cy="1855027"/>
      </dsp:txXfrm>
    </dsp:sp>
    <dsp:sp modelId="{FADDE5A2-9766-4A36-BC2C-36747A1572AF}">
      <dsp:nvSpPr>
        <dsp:cNvPr id="0" name=""/>
        <dsp:cNvSpPr/>
      </dsp:nvSpPr>
      <dsp:spPr>
        <a:xfrm>
          <a:off x="3250858" y="2429203"/>
          <a:ext cx="1681478" cy="1766693"/>
        </a:xfrm>
        <a:prstGeom prst="upArrow">
          <a:avLst/>
        </a:prstGeom>
        <a:solidFill>
          <a:schemeClr val="accent3">
            <a:shade val="50000"/>
            <a:hueOff val="0"/>
            <a:satOff val="0"/>
            <a:lumOff val="381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0A9A5-47DF-4F97-AD18-20507D9B54EE}">
      <dsp:nvSpPr>
        <dsp:cNvPr id="0" name=""/>
        <dsp:cNvSpPr/>
      </dsp:nvSpPr>
      <dsp:spPr>
        <a:xfrm>
          <a:off x="694266" y="2561705"/>
          <a:ext cx="2086522" cy="185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bg1"/>
              </a:solidFill>
            </a:rPr>
            <a:t>Sigurni stil privrženosti je zaštitni faktor</a:t>
          </a:r>
          <a:endParaRPr lang="hr-HR" sz="2400" kern="1200" dirty="0"/>
        </a:p>
      </dsp:txBody>
      <dsp:txXfrm>
        <a:off x="694266" y="2561705"/>
        <a:ext cx="2086522" cy="1855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0B8FF-3743-47F1-9ED5-811079002174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A8871-ECBD-4C8A-9D58-051D96BC7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77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8871-ECBD-4C8A-9D58-051D96BC766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95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8871-ECBD-4C8A-9D58-051D96BC766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053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8871-ECBD-4C8A-9D58-051D96BC766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2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8871-ECBD-4C8A-9D58-051D96BC766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73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8871-ECBD-4C8A-9D58-051D96BC766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596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8871-ECBD-4C8A-9D58-051D96BC766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74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8871-ECBD-4C8A-9D58-051D96BC7667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7546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8871-ECBD-4C8A-9D58-051D96BC7667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41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8871-ECBD-4C8A-9D58-051D96BC7667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60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02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681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900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3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52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10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81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91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18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499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02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6168-D0C4-418E-9E51-6C99AC4F9550}" type="datetimeFigureOut">
              <a:rPr lang="hr-HR" smtClean="0"/>
              <a:t>12.3.2019.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A9C10-FBDD-4747-9978-A4085C745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859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2B15BE7-E32B-45F6-AF1A-8EF5682EB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377109"/>
            <a:ext cx="6105194" cy="2031055"/>
          </a:xfrm>
        </p:spPr>
        <p:txBody>
          <a:bodyPr>
            <a:noAutofit/>
          </a:bodyPr>
          <a:lstStyle/>
          <a:p>
            <a:r>
              <a:rPr lang="hr-HR" sz="4800" b="1" dirty="0">
                <a:latin typeface="+mn-lt"/>
                <a:cs typeface="Calibri Light" panose="020F0302020204030204" pitchFamily="34" charset="0"/>
              </a:rPr>
              <a:t>Bihevioralno-kognitivni tretman dječje i adolescentne </a:t>
            </a:r>
            <a:r>
              <a:rPr lang="hr-HR" sz="4800" b="1" dirty="0">
                <a:solidFill>
                  <a:srgbClr val="FFFFFF"/>
                </a:solidFill>
                <a:latin typeface="+mn-lt"/>
                <a:cs typeface="Aharoni" panose="020B0604020202020204" pitchFamily="2" charset="-79"/>
              </a:rPr>
              <a:t>depresije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C389230-514E-47F6-A8AD-F97E5D5C3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0346" y="5822954"/>
            <a:ext cx="2521654" cy="417771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Ivana Pugar</a:t>
            </a:r>
          </a:p>
        </p:txBody>
      </p:sp>
      <p:sp>
        <p:nvSpPr>
          <p:cNvPr id="11" name="Podnaslov 2">
            <a:extLst>
              <a:ext uri="{FF2B5EF4-FFF2-40B4-BE49-F238E27FC236}">
                <a16:creationId xmlns:a16="http://schemas.microsoft.com/office/drawing/2014/main" id="{C277FD4B-ED1C-479C-BA69-F8040CFF5119}"/>
              </a:ext>
            </a:extLst>
          </p:cNvPr>
          <p:cNvSpPr txBox="1">
            <a:spLocks/>
          </p:cNvSpPr>
          <p:nvPr/>
        </p:nvSpPr>
        <p:spPr>
          <a:xfrm>
            <a:off x="24824" y="297124"/>
            <a:ext cx="2569880" cy="41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chemeClr val="bg1"/>
                </a:solidFill>
              </a:rPr>
              <a:t>Praktikum II</a:t>
            </a:r>
          </a:p>
        </p:txBody>
      </p:sp>
      <p:sp>
        <p:nvSpPr>
          <p:cNvPr id="13" name="Podnaslov 2">
            <a:extLst>
              <a:ext uri="{FF2B5EF4-FFF2-40B4-BE49-F238E27FC236}">
                <a16:creationId xmlns:a16="http://schemas.microsoft.com/office/drawing/2014/main" id="{014A03FE-5CC5-464F-A8A8-DEBC9AB63413}"/>
              </a:ext>
            </a:extLst>
          </p:cNvPr>
          <p:cNvSpPr txBox="1">
            <a:spLocks/>
          </p:cNvSpPr>
          <p:nvPr/>
        </p:nvSpPr>
        <p:spPr>
          <a:xfrm>
            <a:off x="9359903" y="6340477"/>
            <a:ext cx="2832097" cy="417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chemeClr val="bg1"/>
                </a:solidFill>
              </a:rPr>
              <a:t>Zagreb, 16. ožujka 2019.</a:t>
            </a:r>
          </a:p>
        </p:txBody>
      </p:sp>
    </p:spTree>
    <p:extLst>
      <p:ext uri="{BB962C8B-B14F-4D97-AF65-F5344CB8AC3E}">
        <p14:creationId xmlns:p14="http://schemas.microsoft.com/office/powerpoint/2010/main" val="384483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B8046E-D371-4403-A9CE-AF52AB0B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5" y="500780"/>
            <a:ext cx="9833548" cy="551954"/>
          </a:xfrm>
        </p:spPr>
        <p:txBody>
          <a:bodyPr>
            <a:normAutofit fontScale="90000"/>
          </a:bodyPr>
          <a:lstStyle/>
          <a:p>
            <a:r>
              <a:rPr lang="hr-HR" sz="4000" b="1" dirty="0" err="1">
                <a:solidFill>
                  <a:schemeClr val="bg1"/>
                </a:solidFill>
              </a:rPr>
              <a:t>Beckova</a:t>
            </a:r>
            <a:r>
              <a:rPr lang="hr-HR" sz="4000" b="1" dirty="0">
                <a:solidFill>
                  <a:schemeClr val="bg1"/>
                </a:solidFill>
              </a:rPr>
              <a:t> kognitivna teorija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371FB5-FAD4-4813-878F-120F7ED62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7" y="1591733"/>
            <a:ext cx="8026400" cy="5044049"/>
          </a:xfrm>
        </p:spPr>
        <p:txBody>
          <a:bodyPr>
            <a:normAutofit lnSpcReduction="10000"/>
          </a:bodyPr>
          <a:lstStyle/>
          <a:p>
            <a:r>
              <a:rPr lang="hr-HR" sz="2600" b="1" dirty="0">
                <a:solidFill>
                  <a:schemeClr val="bg1"/>
                </a:solidFill>
              </a:rPr>
              <a:t>Shema o sebi:</a:t>
            </a:r>
          </a:p>
          <a:p>
            <a:endParaRPr lang="hr-HR" sz="14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bg1"/>
                </a:solidFill>
              </a:rPr>
              <a:t>osnovna shema i utječe na razvoj drugih shema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bg1"/>
                </a:solidFill>
              </a:rPr>
              <a:t>formirana ranim iskustvima u obitelji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bg1"/>
                </a:solidFill>
              </a:rPr>
              <a:t>kod depresivnih je nerealistična, negativna, karakterizirana osjećajem gubitka, nevoljenosti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bg1"/>
                </a:solidFill>
              </a:rPr>
              <a:t>vezana uz osjećaj voljenosti - srž depresije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bg1"/>
                </a:solidFill>
              </a:rPr>
              <a:t>filter (selektivna pažnja)</a:t>
            </a:r>
          </a:p>
          <a:p>
            <a:endParaRPr lang="hr-HR" sz="2600" dirty="0">
              <a:solidFill>
                <a:schemeClr val="bg1"/>
              </a:solidFill>
            </a:endParaRPr>
          </a:p>
          <a:p>
            <a:r>
              <a:rPr lang="hr-HR" sz="2600" dirty="0">
                <a:solidFill>
                  <a:schemeClr val="bg1"/>
                </a:solidFill>
              </a:rPr>
              <a:t>Prema kognitivnoj teoriji shema se razvija u interpersonalnalnom kontekstu i istovremeno                     filtrira i konstruira percepciju tih iskustava</a:t>
            </a:r>
          </a:p>
          <a:p>
            <a:endParaRPr lang="hr-HR" sz="2600" dirty="0">
              <a:solidFill>
                <a:schemeClr val="bg1"/>
              </a:solidFill>
            </a:endParaRPr>
          </a:p>
          <a:p>
            <a:endParaRPr lang="hr-HR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sz="2600" dirty="0">
              <a:solidFill>
                <a:schemeClr val="bg1"/>
              </a:solidFill>
            </a:endParaRPr>
          </a:p>
          <a:p>
            <a:endParaRPr lang="hr-HR" sz="2600" dirty="0">
              <a:solidFill>
                <a:schemeClr val="bg1"/>
              </a:solidFill>
            </a:endParaRPr>
          </a:p>
          <a:p>
            <a:endParaRPr lang="hr-HR" sz="2600" dirty="0">
              <a:solidFill>
                <a:schemeClr val="bg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4DF7948-E96B-418F-A91A-BE625CFAF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7" y="356424"/>
            <a:ext cx="4286131" cy="61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5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B8046E-D371-4403-A9CE-AF52AB0B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6586491" cy="793134"/>
          </a:xfrm>
        </p:spPr>
        <p:txBody>
          <a:bodyPr>
            <a:normAutofit/>
          </a:bodyPr>
          <a:lstStyle/>
          <a:p>
            <a:r>
              <a:rPr lang="hr-HR" sz="3600" b="1" dirty="0"/>
              <a:t>Teorija privrženosti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371FB5-FAD4-4813-878F-120F7ED62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7" y="1625600"/>
            <a:ext cx="8737599" cy="4598220"/>
          </a:xfrm>
        </p:spPr>
        <p:txBody>
          <a:bodyPr>
            <a:normAutofit/>
          </a:bodyPr>
          <a:lstStyle/>
          <a:p>
            <a:r>
              <a:rPr lang="hr-HR" sz="2600" b="1" dirty="0"/>
              <a:t>Privrženost</a:t>
            </a:r>
            <a:r>
              <a:rPr lang="hr-HR" sz="2600" dirty="0"/>
              <a:t> - set ponašanja koja karakterizira stil interakcije između djeteta i roditelja, posebno u stresnim situacijama</a:t>
            </a:r>
          </a:p>
          <a:p>
            <a:r>
              <a:rPr lang="hr-HR" sz="2600" dirty="0"/>
              <a:t>Sigurna privrženost ≠ nesigurna privrženost</a:t>
            </a:r>
          </a:p>
          <a:p>
            <a:r>
              <a:rPr lang="hr-HR" sz="2600" dirty="0"/>
              <a:t>Obitelj utječe na rani razvoj shema </a:t>
            </a:r>
          </a:p>
          <a:p>
            <a:r>
              <a:rPr lang="hr-HR" sz="2600" dirty="0"/>
              <a:t>Privrženost reflektira djetetov </a:t>
            </a:r>
            <a:r>
              <a:rPr lang="hr-HR" sz="2600" b="1" dirty="0"/>
              <a:t>unutarnji radni model </a:t>
            </a:r>
            <a:r>
              <a:rPr lang="hr-HR" sz="2600" dirty="0"/>
              <a:t>(sheme o sebi, značajnim drugima i sheme odnosa između djeteta i roditelja)</a:t>
            </a:r>
          </a:p>
          <a:p>
            <a:r>
              <a:rPr lang="hr-HR" sz="2600" b="1" dirty="0" err="1"/>
              <a:t>Bandurin</a:t>
            </a:r>
            <a:r>
              <a:rPr lang="hr-HR" sz="2600" b="1" dirty="0"/>
              <a:t> recipročni determinizam </a:t>
            </a:r>
            <a:r>
              <a:rPr lang="hr-HR" sz="2600" dirty="0"/>
              <a:t>- ponašanje djeteta vodi do reakcija odraslih, koje utječu na dijete i njegovu percepciju interakcije, kao i očekivanje za buduće odnose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2EA67A1-274A-4F3F-93D4-7ABE6562F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66" y="1244041"/>
            <a:ext cx="2883429" cy="4369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029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B8046E-D371-4403-A9CE-AF52AB0B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5" y="680200"/>
            <a:ext cx="5130799" cy="1250200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Odnos između stila privrženosti i depresije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371FB5-FAD4-4813-878F-120F7ED62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5" y="2571000"/>
            <a:ext cx="5249333" cy="3776133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1463" indent="-185738"/>
            <a:endParaRPr lang="hr-HR" sz="2600" dirty="0">
              <a:solidFill>
                <a:schemeClr val="bg1"/>
              </a:solidFill>
            </a:endParaRPr>
          </a:p>
          <a:p>
            <a:pPr marL="271463" indent="-185738"/>
            <a:r>
              <a:rPr lang="hr-HR" sz="2600" dirty="0">
                <a:solidFill>
                  <a:schemeClr val="bg1"/>
                </a:solidFill>
              </a:rPr>
              <a:t>Roditeljev stil privrženosti je prediktor djetetove prilagodbe</a:t>
            </a:r>
          </a:p>
          <a:p>
            <a:pPr marL="271463" indent="-185738"/>
            <a:endParaRPr lang="hr-HR" sz="2600" dirty="0">
              <a:solidFill>
                <a:schemeClr val="bg1"/>
              </a:solidFill>
            </a:endParaRPr>
          </a:p>
          <a:p>
            <a:pPr marL="271463" indent="-185738"/>
            <a:r>
              <a:rPr lang="hr-HR" sz="2600" dirty="0">
                <a:solidFill>
                  <a:schemeClr val="bg1"/>
                </a:solidFill>
              </a:rPr>
              <a:t>Privrženost djeteta utječe na razvoj njegovih vještina emocionalne regulacije, očekivanja socijalne podrške i depresivnog razmišljanja</a:t>
            </a:r>
          </a:p>
          <a:p>
            <a:pPr marL="271463" indent="0">
              <a:buNone/>
            </a:pPr>
            <a:endParaRPr lang="hr-HR" sz="2600" dirty="0">
              <a:solidFill>
                <a:schemeClr val="bg1"/>
              </a:solidFill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E7D5D52A-804A-4F0F-904A-22D209EF5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015930"/>
              </p:ext>
            </p:extLst>
          </p:nvPr>
        </p:nvGraphicFramePr>
        <p:xfrm>
          <a:off x="6248403" y="883401"/>
          <a:ext cx="5604929" cy="441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39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C8EDE0-396A-4647-9B50-32733D29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Integrativni model depresije tijekom djetinjstva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870045-2474-49EC-AAEF-293E4129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511"/>
            <a:ext cx="11082867" cy="480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bg1"/>
                </a:solidFill>
              </a:rPr>
              <a:t>Biološki </a:t>
            </a:r>
            <a:r>
              <a:rPr lang="hr-HR" dirty="0">
                <a:solidFill>
                  <a:schemeClr val="bg1"/>
                </a:solidFill>
              </a:rPr>
              <a:t>(genetska predispozicija), </a:t>
            </a:r>
            <a:r>
              <a:rPr lang="hr-HR" b="1" dirty="0">
                <a:solidFill>
                  <a:schemeClr val="bg1"/>
                </a:solidFill>
              </a:rPr>
              <a:t>kognitivni </a:t>
            </a:r>
            <a:r>
              <a:rPr lang="hr-HR" dirty="0">
                <a:solidFill>
                  <a:schemeClr val="bg1"/>
                </a:solidFill>
              </a:rPr>
              <a:t>(</a:t>
            </a:r>
            <a:r>
              <a:rPr lang="hr-HR" dirty="0" err="1">
                <a:solidFill>
                  <a:schemeClr val="bg1"/>
                </a:solidFill>
              </a:rPr>
              <a:t>self</a:t>
            </a:r>
            <a:r>
              <a:rPr lang="hr-HR" dirty="0">
                <a:solidFill>
                  <a:schemeClr val="bg1"/>
                </a:solidFill>
              </a:rPr>
              <a:t> shema, unutarnji radni model), </a:t>
            </a:r>
            <a:r>
              <a:rPr lang="hr-HR" b="1" dirty="0">
                <a:solidFill>
                  <a:schemeClr val="bg1"/>
                </a:solidFill>
              </a:rPr>
              <a:t>bihevioralni </a:t>
            </a:r>
            <a:r>
              <a:rPr lang="hr-HR" dirty="0">
                <a:solidFill>
                  <a:schemeClr val="bg1"/>
                </a:solidFill>
              </a:rPr>
              <a:t>(averzivno interpersonalno ponašanje), </a:t>
            </a:r>
            <a:r>
              <a:rPr lang="hr-HR" b="1" dirty="0">
                <a:solidFill>
                  <a:schemeClr val="bg1"/>
                </a:solidFill>
              </a:rPr>
              <a:t>obiteljski</a:t>
            </a:r>
            <a:r>
              <a:rPr lang="hr-HR" dirty="0">
                <a:solidFill>
                  <a:schemeClr val="bg1"/>
                </a:solidFill>
              </a:rPr>
              <a:t> (depresivni roditelj, negativne poruke) faktori recipročno utječu jedni na druge, zajedno s deficitom u vještinama emocionalne regulacije dovode do razvoja depresije.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E6822EC1-ABF9-4917-A5B8-0B1080DAE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15" y="3670831"/>
            <a:ext cx="3187169" cy="318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6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0BFB26-3537-4D41-9662-7E5CB514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44" y="385873"/>
            <a:ext cx="10515600" cy="959489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Plan tretmana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CB245E-5C9D-48A6-B143-A8A8C8790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11" y="1598500"/>
            <a:ext cx="5621789" cy="44297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Važno je uključiti u tretman značajne druge</a:t>
            </a:r>
          </a:p>
          <a:p>
            <a:r>
              <a:rPr lang="hr-HR" sz="2400" dirty="0">
                <a:solidFill>
                  <a:schemeClr val="bg1"/>
                </a:solidFill>
              </a:rPr>
              <a:t>Potaknuti i ohrabriti razvoj novih adaptivnih shema i pravila za procesiranje informacija</a:t>
            </a:r>
          </a:p>
          <a:p>
            <a:r>
              <a:rPr lang="hr-HR" sz="2400" dirty="0">
                <a:solidFill>
                  <a:schemeClr val="bg1"/>
                </a:solidFill>
              </a:rPr>
              <a:t>Potaknuti korištenje vještina suočavanja </a:t>
            </a:r>
          </a:p>
          <a:p>
            <a:r>
              <a:rPr lang="hr-HR" sz="2400" dirty="0">
                <a:solidFill>
                  <a:schemeClr val="bg1"/>
                </a:solidFill>
              </a:rPr>
              <a:t>Promijeniti događaje u okolini koji doprinose održavanju simptoma depresije</a:t>
            </a:r>
          </a:p>
          <a:p>
            <a:r>
              <a:rPr lang="hr-HR" sz="2400" dirty="0">
                <a:solidFill>
                  <a:schemeClr val="bg1"/>
                </a:solidFill>
              </a:rPr>
              <a:t>Važnost terapeutskog odnosa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EC877A7-6856-498C-A3E3-3E3E9CB41AC3}"/>
              </a:ext>
            </a:extLst>
          </p:cNvPr>
          <p:cNvSpPr txBox="1"/>
          <p:nvPr/>
        </p:nvSpPr>
        <p:spPr>
          <a:xfrm>
            <a:off x="6281112" y="1579854"/>
            <a:ext cx="5436677" cy="4467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</a:rPr>
              <a:t>1. Procjena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</a:rPr>
              <a:t>2. Upoznavanje s tretmanom – KB model i tretman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</a:rPr>
              <a:t>3. Postavljanje ciljeva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</a:rPr>
              <a:t>4. Bihevioralna aktivacija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</a:rPr>
              <a:t>5. Kognitivne intervencije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</a:rPr>
              <a:t>6. Sprečavanje povrata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</a:rPr>
              <a:t>7. Postepeno završavanje terapije </a:t>
            </a:r>
          </a:p>
        </p:txBody>
      </p:sp>
      <p:pic>
        <p:nvPicPr>
          <p:cNvPr id="1026" name="Picture 2" descr="Slikovni rezultat za PLAN">
            <a:extLst>
              <a:ext uri="{FF2B5EF4-FFF2-40B4-BE49-F238E27FC236}">
                <a16:creationId xmlns:a16="http://schemas.microsoft.com/office/drawing/2014/main" id="{431F13AA-CBA8-4689-A39C-DBED5BDD8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34417" y="0"/>
            <a:ext cx="2293389" cy="14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1B2C83-DC6B-43C8-8FA4-D4C840CB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976" y="415492"/>
            <a:ext cx="6730277" cy="70070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bg1"/>
                </a:solidFill>
              </a:rPr>
              <a:t>Procjena (1)</a:t>
            </a:r>
          </a:p>
        </p:txBody>
      </p:sp>
      <p:pic>
        <p:nvPicPr>
          <p:cNvPr id="12" name="Rezervirano mjesto sadržaja 4" descr="Slika na kojoj se prikazuje stol, osoba, na zatvorenom&#10;&#10;Opis je automatski generiran">
            <a:extLst>
              <a:ext uri="{FF2B5EF4-FFF2-40B4-BE49-F238E27FC236}">
                <a16:creationId xmlns:a16="http://schemas.microsoft.com/office/drawing/2014/main" id="{D93FEB10-415C-4602-817A-B2551EEEE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6" r="2" b="13894"/>
          <a:stretch/>
        </p:blipFill>
        <p:spPr>
          <a:xfrm>
            <a:off x="20" y="10"/>
            <a:ext cx="3657580" cy="2232366"/>
          </a:xfrm>
          <a:prstGeom prst="rect">
            <a:avLst/>
          </a:prstGeom>
        </p:spPr>
      </p:pic>
      <p:pic>
        <p:nvPicPr>
          <p:cNvPr id="7" name="Slika 6" descr="Slika na kojoj se prikazuje na zatvorenom, osoba, stol, dječak&#10;&#10;Opis je automatski generiran">
            <a:extLst>
              <a:ext uri="{FF2B5EF4-FFF2-40B4-BE49-F238E27FC236}">
                <a16:creationId xmlns:a16="http://schemas.microsoft.com/office/drawing/2014/main" id="{F9066162-4362-4B80-B875-7B6FD901B7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2" r="-1" b="12801"/>
          <a:stretch/>
        </p:blipFill>
        <p:spPr>
          <a:xfrm>
            <a:off x="20" y="2325504"/>
            <a:ext cx="3657580" cy="2215527"/>
          </a:xfrm>
          <a:prstGeom prst="rect">
            <a:avLst/>
          </a:prstGeom>
        </p:spPr>
      </p:pic>
      <p:pic>
        <p:nvPicPr>
          <p:cNvPr id="9" name="Slika 8" descr="Slika na kojoj se prikazuje osoba, na zatvorenom, žena, gledanje&#10;&#10;Opis je automatski generiran">
            <a:extLst>
              <a:ext uri="{FF2B5EF4-FFF2-40B4-BE49-F238E27FC236}">
                <a16:creationId xmlns:a16="http://schemas.microsoft.com/office/drawing/2014/main" id="{D698F1AA-43DC-4C7B-9B09-EB1A2DEB7C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" r="2" b="10866"/>
          <a:stretch/>
        </p:blipFill>
        <p:spPr>
          <a:xfrm>
            <a:off x="20" y="4634159"/>
            <a:ext cx="3657580" cy="2223841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7C2D408-9274-487C-96F1-C708DFB07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467" y="1428669"/>
            <a:ext cx="7754918" cy="5056007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Polustrukturirani intervju </a:t>
            </a:r>
            <a:r>
              <a:rPr lang="hr-HR" sz="2400" dirty="0">
                <a:solidFill>
                  <a:schemeClr val="bg1"/>
                </a:solidFill>
              </a:rPr>
              <a:t>- </a:t>
            </a:r>
            <a:r>
              <a:rPr lang="en-US" sz="2400" dirty="0">
                <a:solidFill>
                  <a:schemeClr val="bg1"/>
                </a:solidFill>
              </a:rPr>
              <a:t>Schedule for Affective Disorders and Schizophrenia for School-Age Children (K-SADS)</a:t>
            </a:r>
          </a:p>
          <a:p>
            <a:r>
              <a:rPr lang="hr-HR" sz="2400" b="1" dirty="0">
                <a:solidFill>
                  <a:schemeClr val="bg1"/>
                </a:solidFill>
              </a:rPr>
              <a:t>Samoprocjena simptoma </a:t>
            </a:r>
            <a:r>
              <a:rPr lang="hr-HR" sz="2400" dirty="0">
                <a:solidFill>
                  <a:schemeClr val="bg1"/>
                </a:solidFill>
              </a:rPr>
              <a:t>- </a:t>
            </a:r>
            <a:r>
              <a:rPr lang="en-US" sz="2400" dirty="0">
                <a:solidFill>
                  <a:schemeClr val="bg1"/>
                </a:solidFill>
              </a:rPr>
              <a:t>Children’s Depression Inventory (CDI)</a:t>
            </a:r>
          </a:p>
          <a:p>
            <a:r>
              <a:rPr lang="hr-HR" sz="2400" b="1" dirty="0">
                <a:solidFill>
                  <a:schemeClr val="bg1"/>
                </a:solidFill>
              </a:rPr>
              <a:t>Procjena roditelja </a:t>
            </a:r>
            <a:r>
              <a:rPr lang="hr-HR" sz="2400" dirty="0">
                <a:solidFill>
                  <a:schemeClr val="bg1"/>
                </a:solidFill>
              </a:rPr>
              <a:t>- </a:t>
            </a:r>
            <a:r>
              <a:rPr lang="en-US" sz="2400" dirty="0">
                <a:solidFill>
                  <a:schemeClr val="bg1"/>
                </a:solidFill>
              </a:rPr>
              <a:t>Child Behavior Checklist</a:t>
            </a:r>
          </a:p>
          <a:p>
            <a:r>
              <a:rPr lang="hr-HR" sz="2400" b="1" dirty="0">
                <a:solidFill>
                  <a:schemeClr val="bg1"/>
                </a:solidFill>
              </a:rPr>
              <a:t>Ostale mjere kognitivnih, interpersonalnih i obiteljskih varijabli: </a:t>
            </a:r>
            <a:r>
              <a:rPr lang="en-US" sz="2400" dirty="0">
                <a:solidFill>
                  <a:schemeClr val="bg1"/>
                </a:solidFill>
              </a:rPr>
              <a:t>The Automatic Thoughts Questionnaire for Children (ATQ-C), Cognitive Triad </a:t>
            </a:r>
            <a:r>
              <a:rPr lang="en-US" sz="2400" dirty="0" err="1">
                <a:solidFill>
                  <a:schemeClr val="bg1"/>
                </a:solidFill>
              </a:rPr>
              <a:t>Inventoa</a:t>
            </a:r>
            <a:r>
              <a:rPr lang="en-US" sz="2400" dirty="0">
                <a:solidFill>
                  <a:schemeClr val="bg1"/>
                </a:solidFill>
              </a:rPr>
              <a:t> for Children (CTI-C), My Standards Questionnaire-Revised, The Thematic Apperception Test (TAT), Matson Evaluations of Social Skills in Youths, Self-Report Measure of Family Functioning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Family Messages Measure </a:t>
            </a:r>
          </a:p>
        </p:txBody>
      </p:sp>
    </p:spTree>
    <p:extLst>
      <p:ext uri="{BB962C8B-B14F-4D97-AF65-F5344CB8AC3E}">
        <p14:creationId xmlns:p14="http://schemas.microsoft.com/office/powerpoint/2010/main" val="29117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78953E-A156-46CB-A3A6-5F816465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45" y="464967"/>
            <a:ext cx="5314536" cy="547172"/>
          </a:xfrm>
        </p:spPr>
        <p:txBody>
          <a:bodyPr>
            <a:noAutofit/>
          </a:bodyPr>
          <a:lstStyle/>
          <a:p>
            <a:r>
              <a:rPr lang="hr-HR" sz="3600" b="1" dirty="0"/>
              <a:t>Procjena (2)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CF2F71-2FE4-4CEC-9E35-2B99A19A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77107"/>
            <a:ext cx="6993467" cy="5050301"/>
          </a:xfrm>
        </p:spPr>
        <p:txBody>
          <a:bodyPr anchor="t">
            <a:normAutofit/>
          </a:bodyPr>
          <a:lstStyle/>
          <a:p>
            <a:r>
              <a:rPr lang="hr-HR" dirty="0"/>
              <a:t>Na temelju prikupljenih informacija: planiranje intervencija, učestalost seansi, razmatranje lijekova, bolničko liječenje, obiteljska terapija, komorbiditet</a:t>
            </a:r>
          </a:p>
          <a:p>
            <a:r>
              <a:rPr lang="hr-HR" dirty="0"/>
              <a:t>Procjena suicidalnosti</a:t>
            </a:r>
          </a:p>
          <a:p>
            <a:r>
              <a:rPr lang="hr-HR" dirty="0"/>
              <a:t>Identificirati izvor stresa </a:t>
            </a:r>
          </a:p>
          <a:p>
            <a:r>
              <a:rPr lang="hr-HR" dirty="0"/>
              <a:t>Prilagodba i odabir intervencija s obzirom na simptome</a:t>
            </a:r>
          </a:p>
          <a:p>
            <a:endParaRPr lang="en-US" sz="1800" dirty="0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9CC19865-CF34-40C6-A7F9-C3A5F81FF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6" r="14873"/>
          <a:stretch/>
        </p:blipFill>
        <p:spPr>
          <a:xfrm>
            <a:off x="7331997" y="-2"/>
            <a:ext cx="4860003" cy="5050301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132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FF7D8A-C50C-4E76-A828-2AE0E2A6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582" y="189717"/>
            <a:ext cx="7122056" cy="554918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Simptomi - intervencije</a:t>
            </a:r>
          </a:p>
        </p:txBody>
      </p:sp>
      <p:graphicFrame>
        <p:nvGraphicFramePr>
          <p:cNvPr id="3" name="Rezervirano mjesto sadržaja 2">
            <a:extLst>
              <a:ext uri="{FF2B5EF4-FFF2-40B4-BE49-F238E27FC236}">
                <a16:creationId xmlns:a16="http://schemas.microsoft.com/office/drawing/2014/main" id="{C8BEC87B-6213-455F-86A1-3C0C3E34F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860712"/>
              </p:ext>
            </p:extLst>
          </p:nvPr>
        </p:nvGraphicFramePr>
        <p:xfrm>
          <a:off x="631874" y="806973"/>
          <a:ext cx="10928252" cy="58613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5596">
                  <a:extLst>
                    <a:ext uri="{9D8B030D-6E8A-4147-A177-3AD203B41FA5}">
                      <a16:colId xmlns:a16="http://schemas.microsoft.com/office/drawing/2014/main" val="2508018484"/>
                    </a:ext>
                  </a:extLst>
                </a:gridCol>
                <a:gridCol w="7962656">
                  <a:extLst>
                    <a:ext uri="{9D8B030D-6E8A-4147-A177-3AD203B41FA5}">
                      <a16:colId xmlns:a16="http://schemas.microsoft.com/office/drawing/2014/main" val="3557277377"/>
                    </a:ext>
                  </a:extLst>
                </a:gridCol>
              </a:tblGrid>
              <a:tr h="468885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Simptom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Intervencija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638042"/>
                  </a:ext>
                </a:extLst>
              </a:tr>
              <a:tr h="468885">
                <a:tc>
                  <a:txBody>
                    <a:bodyPr/>
                    <a:lstStyle/>
                    <a:p>
                      <a:r>
                        <a:rPr lang="hr-HR" sz="2200" b="1" dirty="0">
                          <a:solidFill>
                            <a:schemeClr val="bg1"/>
                          </a:solidFill>
                        </a:rPr>
                        <a:t>Insomnija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Psihoedukcija o higijeni spavanja i zdravim navikama, upute i samomotrenje, progresivna mišićna relaksacija, vizualizacija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152555"/>
                  </a:ext>
                </a:extLst>
              </a:tr>
              <a:tr h="468885">
                <a:tc>
                  <a:txBody>
                    <a:bodyPr/>
                    <a:lstStyle/>
                    <a:p>
                      <a:r>
                        <a:rPr lang="hr-HR" sz="2200" b="1" dirty="0">
                          <a:solidFill>
                            <a:schemeClr val="bg1"/>
                          </a:solidFill>
                        </a:rPr>
                        <a:t>Beznađe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Problem solving, kognitivna restrukturacija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850658"/>
                  </a:ext>
                </a:extLst>
              </a:tr>
              <a:tr h="468885">
                <a:tc>
                  <a:txBody>
                    <a:bodyPr/>
                    <a:lstStyle/>
                    <a:p>
                      <a:r>
                        <a:rPr lang="hr-HR" sz="2200" b="1" dirty="0">
                          <a:solidFill>
                            <a:schemeClr val="bg1"/>
                          </a:solidFill>
                        </a:rPr>
                        <a:t>Nisko samopoštovanje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Prilike za doživljavanje uspjeha u teškim zadacima, samomotrenje pozitivnih osobina/kvaliteta, kognitivna restrukturacija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246986"/>
                  </a:ext>
                </a:extLst>
              </a:tr>
              <a:tr h="468885">
                <a:tc>
                  <a:txBody>
                    <a:bodyPr/>
                    <a:lstStyle/>
                    <a:p>
                      <a:r>
                        <a:rPr lang="hr-HR" sz="2200" b="1" dirty="0">
                          <a:solidFill>
                            <a:schemeClr val="bg1"/>
                          </a:solidFill>
                        </a:rPr>
                        <a:t>Osjećaj nevoljenosti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Trening za roditelje, samomotrenje ponašanja roditelja, kognitivna restrukturacija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638195"/>
                  </a:ext>
                </a:extLst>
              </a:tr>
              <a:tr h="468885">
                <a:tc>
                  <a:txBody>
                    <a:bodyPr/>
                    <a:lstStyle/>
                    <a:p>
                      <a:r>
                        <a:rPr lang="hr-HR" sz="2200" b="1" dirty="0">
                          <a:solidFill>
                            <a:schemeClr val="bg1"/>
                          </a:solidFill>
                        </a:rPr>
                        <a:t>Problemi s koncentracijom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Davanje samouputa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900802"/>
                  </a:ext>
                </a:extLst>
              </a:tr>
              <a:tr h="468885">
                <a:tc>
                  <a:txBody>
                    <a:bodyPr/>
                    <a:lstStyle/>
                    <a:p>
                      <a:r>
                        <a:rPr lang="hr-HR" sz="2200" b="1" dirty="0">
                          <a:solidFill>
                            <a:schemeClr val="bg1"/>
                          </a:solidFill>
                        </a:rPr>
                        <a:t>Pretjeran umor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Raspored aktivnosti, redovita fizička aktivnost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089742"/>
                  </a:ext>
                </a:extLst>
              </a:tr>
              <a:tr h="468885">
                <a:tc>
                  <a:txBody>
                    <a:bodyPr/>
                    <a:lstStyle/>
                    <a:p>
                      <a:r>
                        <a:rPr lang="hr-HR" sz="2200" b="1" dirty="0">
                          <a:solidFill>
                            <a:schemeClr val="bg1"/>
                          </a:solidFill>
                        </a:rPr>
                        <a:t>Pretjerana krivnja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Rad na atribucijama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203581"/>
                  </a:ext>
                </a:extLst>
              </a:tr>
              <a:tr h="468885">
                <a:tc>
                  <a:txBody>
                    <a:bodyPr/>
                    <a:lstStyle/>
                    <a:p>
                      <a:r>
                        <a:rPr lang="hr-HR" sz="2200" b="1" dirty="0">
                          <a:solidFill>
                            <a:schemeClr val="bg1"/>
                          </a:solidFill>
                        </a:rPr>
                        <a:t>Promjene apetita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Savjetovanje o prehrani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079193"/>
                  </a:ext>
                </a:extLst>
              </a:tr>
              <a:tr h="468885">
                <a:tc>
                  <a:txBody>
                    <a:bodyPr/>
                    <a:lstStyle/>
                    <a:p>
                      <a:r>
                        <a:rPr lang="hr-HR" sz="2200" b="1" dirty="0">
                          <a:solidFill>
                            <a:schemeClr val="bg1"/>
                          </a:solidFill>
                        </a:rPr>
                        <a:t>Socijalno povlačenje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</a:rPr>
                        <a:t>Kognitivna restrukturacija, raspored aktivnosti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9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783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F5866B-26A0-45AF-8BA9-AB8CD741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74" y="195791"/>
            <a:ext cx="6172200" cy="931661"/>
          </a:xfrm>
        </p:spPr>
        <p:txBody>
          <a:bodyPr>
            <a:normAutofit/>
          </a:bodyPr>
          <a:lstStyle/>
          <a:p>
            <a:r>
              <a:rPr lang="hr-HR" b="1" dirty="0"/>
              <a:t>Afektivna edukacija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193406-45DB-4490-B5E4-4490DD133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" b="11690"/>
          <a:stretch/>
        </p:blipFill>
        <p:spPr>
          <a:xfrm>
            <a:off x="9470551" y="0"/>
            <a:ext cx="2721449" cy="479213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5C6B5E-6B66-4BEF-B5D2-4D198EEC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1426109"/>
            <a:ext cx="9207234" cy="4897434"/>
          </a:xfrm>
        </p:spPr>
        <p:txBody>
          <a:bodyPr>
            <a:normAutofit/>
          </a:bodyPr>
          <a:lstStyle/>
          <a:p>
            <a:r>
              <a:rPr lang="hr-HR" sz="2600" dirty="0"/>
              <a:t>Depresivna djeca doživljavaju disforiju, bijes, anhedoniju ili kombinaciju</a:t>
            </a:r>
          </a:p>
          <a:p>
            <a:r>
              <a:rPr lang="hr-HR" sz="2600" dirty="0"/>
              <a:t>Raspoloženje će se modificirati kako će se dijete suočavati sa različitim simptomima depresije i percipirati sebe, život  generalno i budućnost na pozitivniji i realističniji način</a:t>
            </a:r>
          </a:p>
          <a:p>
            <a:r>
              <a:rPr lang="hr-HR" sz="2600" dirty="0"/>
              <a:t>Psihoedukacija o osjećajima i raspoloženju (npr. iritabilnost)</a:t>
            </a:r>
          </a:p>
          <a:p>
            <a:r>
              <a:rPr lang="hr-HR" sz="2600" dirty="0"/>
              <a:t>Učenje prepoznavanja osjećaja kroz igru, znakovi osjećaja, rječnik o osjećajima </a:t>
            </a:r>
          </a:p>
          <a:p>
            <a:r>
              <a:rPr lang="hr-HR" sz="2600" dirty="0"/>
              <a:t>Upravljanje ljutnjom (</a:t>
            </a:r>
            <a:r>
              <a:rPr lang="hr-HR" sz="2600" i="1" dirty="0"/>
              <a:t>time </a:t>
            </a:r>
            <a:r>
              <a:rPr lang="hr-HR" sz="2600" i="1" dirty="0" err="1"/>
              <a:t>out</a:t>
            </a:r>
            <a:r>
              <a:rPr lang="hr-HR" sz="2600" dirty="0"/>
              <a:t>)</a:t>
            </a:r>
          </a:p>
          <a:p>
            <a:r>
              <a:rPr lang="hr-HR" sz="2600" dirty="0"/>
              <a:t>Povezanost misli, ponašanja i emocija</a:t>
            </a:r>
          </a:p>
          <a:p>
            <a:endParaRPr lang="hr-HR" sz="26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8B9375D-FFA8-49C0-BF08-FD0ECAEA0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0551" y="4792133"/>
            <a:ext cx="2721449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08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F5866B-26A0-45AF-8BA9-AB8CD741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Planiranje ugodnih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5C6B5E-6B66-4BEF-B5D2-4D198EEC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479665"/>
            <a:ext cx="10515600" cy="49799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600" dirty="0">
                <a:solidFill>
                  <a:schemeClr val="bg1"/>
                </a:solidFill>
              </a:rPr>
              <a:t>Jedan od primarnih alata za promjenu raspoloženja </a:t>
            </a:r>
          </a:p>
          <a:p>
            <a:pPr>
              <a:lnSpc>
                <a:spcPct val="100000"/>
              </a:lnSpc>
            </a:pPr>
            <a:r>
              <a:rPr lang="hr-HR" sz="2600" dirty="0">
                <a:solidFill>
                  <a:schemeClr val="bg1"/>
                </a:solidFill>
              </a:rPr>
              <a:t>Dijete, roditelj i terapeut zajedno identificiraju aktivnosti u kojima je dijete uživalo, određuje se raspored (točno vrijeme i dan)</a:t>
            </a:r>
          </a:p>
          <a:p>
            <a:pPr>
              <a:lnSpc>
                <a:spcPct val="100000"/>
              </a:lnSpc>
            </a:pPr>
            <a:r>
              <a:rPr lang="hr-HR" sz="2600" dirty="0">
                <a:solidFill>
                  <a:schemeClr val="bg1"/>
                </a:solidFill>
              </a:rPr>
              <a:t>Samomotrenje u ugodnim aktivnostima pomoću dnevnika ili radnih listova </a:t>
            </a:r>
          </a:p>
          <a:p>
            <a:pPr>
              <a:lnSpc>
                <a:spcPct val="100000"/>
              </a:lnSpc>
            </a:pPr>
            <a:r>
              <a:rPr lang="hr-HR" sz="2600" dirty="0">
                <a:solidFill>
                  <a:schemeClr val="bg1"/>
                </a:solidFill>
              </a:rPr>
              <a:t>Potpisivanje ugovora o povećanju aktivnosti</a:t>
            </a:r>
          </a:p>
          <a:p>
            <a:pPr>
              <a:lnSpc>
                <a:spcPct val="100000"/>
              </a:lnSpc>
            </a:pPr>
            <a:r>
              <a:rPr lang="hr-HR" sz="2600" dirty="0">
                <a:solidFill>
                  <a:schemeClr val="bg1"/>
                </a:solidFill>
              </a:rPr>
              <a:t>Grafički prikazati povezanost ugodnih aktivnosti i raspoloženja</a:t>
            </a:r>
          </a:p>
          <a:p>
            <a:pPr>
              <a:lnSpc>
                <a:spcPct val="100000"/>
              </a:lnSpc>
            </a:pPr>
            <a:r>
              <a:rPr lang="hr-HR" sz="2600" dirty="0">
                <a:solidFill>
                  <a:schemeClr val="bg1"/>
                </a:solidFill>
              </a:rPr>
              <a:t>Važno je planirati aktivnosti koje će dovesti do osjećaja postignuća </a:t>
            </a:r>
          </a:p>
          <a:p>
            <a:pPr>
              <a:lnSpc>
                <a:spcPct val="100000"/>
              </a:lnSpc>
            </a:pPr>
            <a:r>
              <a:rPr lang="hr-HR" sz="2600" dirty="0">
                <a:solidFill>
                  <a:schemeClr val="bg1"/>
                </a:solidFill>
              </a:rPr>
              <a:t>Dijete i terapeut rade na pesimizmu i tromosti – rastaviti zadanu aktivnost na korake, izrade plan i raspored za svaki korak</a:t>
            </a:r>
          </a:p>
        </p:txBody>
      </p:sp>
      <p:pic>
        <p:nvPicPr>
          <p:cNvPr id="5" name="Slika 4" descr="Slika na kojoj se prikazuje osoba, grupa, poziranje&#10;&#10;Opis je automatski generiran">
            <a:extLst>
              <a:ext uri="{FF2B5EF4-FFF2-40B4-BE49-F238E27FC236}">
                <a16:creationId xmlns:a16="http://schemas.microsoft.com/office/drawing/2014/main" id="{9E119087-32C1-43C0-BA27-C4BA9F96C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46" y="365125"/>
            <a:ext cx="1512915" cy="1508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56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6">
            <a:extLst>
              <a:ext uri="{FF2B5EF4-FFF2-40B4-BE49-F238E27FC236}">
                <a16:creationId xmlns:a16="http://schemas.microsoft.com/office/drawing/2014/main" id="{5EEA7AF2-895F-4309-AF7C-F2EECF15A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61"/>
          <a:stretch/>
        </p:blipFill>
        <p:spPr>
          <a:xfrm>
            <a:off x="8771107" y="139905"/>
            <a:ext cx="3251199" cy="18288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5B05C43-0D03-488C-8D17-9281216E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2" y="365481"/>
            <a:ext cx="8250865" cy="1043409"/>
          </a:xfrm>
        </p:spPr>
        <p:txBody>
          <a:bodyPr>
            <a:normAutofit/>
          </a:bodyPr>
          <a:lstStyle/>
          <a:p>
            <a:r>
              <a:rPr lang="hr-HR" sz="3600" b="1" dirty="0"/>
              <a:t>Dijagnostički kriteriji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F2989FA-6A91-4065-800A-DDF9D189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919284" cy="4450638"/>
          </a:xfrm>
        </p:spPr>
        <p:txBody>
          <a:bodyPr anchor="t">
            <a:normAutofit/>
          </a:bodyPr>
          <a:lstStyle/>
          <a:p>
            <a:r>
              <a:rPr lang="hr-HR" sz="2600" dirty="0"/>
              <a:t>Jednaki kao i za odrasle</a:t>
            </a:r>
          </a:p>
          <a:p>
            <a:r>
              <a:rPr lang="hr-HR" sz="2600" dirty="0"/>
              <a:t>Pet (ili više) simptoma prisutno tijekom kontinuiranoga dvotjednog razdoblja</a:t>
            </a:r>
          </a:p>
          <a:p>
            <a:endParaRPr lang="hr-HR" sz="2600" dirty="0"/>
          </a:p>
          <a:p>
            <a:r>
              <a:rPr lang="hr-HR" sz="2600" dirty="0"/>
              <a:t>Depresivno, žalosno, razdražljivo raspoloženje</a:t>
            </a:r>
          </a:p>
          <a:p>
            <a:r>
              <a:rPr lang="hr-HR" sz="2600" dirty="0"/>
              <a:t>Gubitak interesa ili zadovoljstva u svim ili gotovo svim aktivnostima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AD01A4A-0796-413B-BE5C-B68F6FECDD8C}"/>
              </a:ext>
            </a:extLst>
          </p:cNvPr>
          <p:cNvSpPr txBox="1"/>
          <p:nvPr/>
        </p:nvSpPr>
        <p:spPr>
          <a:xfrm>
            <a:off x="5963059" y="1975106"/>
            <a:ext cx="5959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Promjene apetita - značajan gubitak ili dobitak težine (neuspjeh u dobivanju očekivane težine)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Promjene u navikama spavanja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Umor ili gubitak energije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Osjećaj bezvrijednosti i krivnje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Smanjena mogućnost koncentracije ili neodlučnost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Ponavljajuće misli o smrti i suicidu</a:t>
            </a:r>
          </a:p>
          <a:p>
            <a:endParaRPr lang="hr-HR" sz="2600" dirty="0"/>
          </a:p>
        </p:txBody>
      </p:sp>
      <p:sp>
        <p:nvSpPr>
          <p:cNvPr id="5" name="Strelica: zakrivljeno prema gore 4">
            <a:extLst>
              <a:ext uri="{FF2B5EF4-FFF2-40B4-BE49-F238E27FC236}">
                <a16:creationId xmlns:a16="http://schemas.microsoft.com/office/drawing/2014/main" id="{68514FF1-9203-4B92-B68E-263D8F35C667}"/>
              </a:ext>
            </a:extLst>
          </p:cNvPr>
          <p:cNvSpPr/>
          <p:nvPr/>
        </p:nvSpPr>
        <p:spPr>
          <a:xfrm>
            <a:off x="4645674" y="5908514"/>
            <a:ext cx="1467250" cy="632992"/>
          </a:xfrm>
          <a:prstGeom prst="curvedUpArrow">
            <a:avLst>
              <a:gd name="adj1" fmla="val 47418"/>
              <a:gd name="adj2" fmla="val 104109"/>
              <a:gd name="adj3" fmla="val 206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96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B115F835-29DC-4DD8-811E-FDF366A62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6"/>
          <a:stretch/>
        </p:blipFill>
        <p:spPr>
          <a:xfrm>
            <a:off x="4180879" y="120226"/>
            <a:ext cx="3108960" cy="3939911"/>
          </a:xfrm>
          <a:prstGeom prst="rect">
            <a:avLst/>
          </a:prstGeom>
        </p:spPr>
      </p:pic>
      <p:pic>
        <p:nvPicPr>
          <p:cNvPr id="8" name="Slika 7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31DABFE9-2EC7-40BC-AFE0-6EABE7C00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59" y="120226"/>
            <a:ext cx="5053941" cy="4880924"/>
          </a:xfrm>
          <a:prstGeom prst="rect">
            <a:avLst/>
          </a:prstGeom>
        </p:spPr>
      </p:pic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9992746D-2369-4783-B29B-0D9B7CFD4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41878"/>
              </p:ext>
            </p:extLst>
          </p:nvPr>
        </p:nvGraphicFramePr>
        <p:xfrm>
          <a:off x="5485682" y="4039818"/>
          <a:ext cx="6375935" cy="269795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40335">
                  <a:extLst>
                    <a:ext uri="{9D8B030D-6E8A-4147-A177-3AD203B41FA5}">
                      <a16:colId xmlns:a16="http://schemas.microsoft.com/office/drawing/2014/main" val="1685408135"/>
                    </a:ext>
                  </a:extLst>
                </a:gridCol>
                <a:gridCol w="2247632">
                  <a:extLst>
                    <a:ext uri="{9D8B030D-6E8A-4147-A177-3AD203B41FA5}">
                      <a16:colId xmlns:a16="http://schemas.microsoft.com/office/drawing/2014/main" val="2260854217"/>
                    </a:ext>
                  </a:extLst>
                </a:gridCol>
                <a:gridCol w="1394511">
                  <a:extLst>
                    <a:ext uri="{9D8B030D-6E8A-4147-A177-3AD203B41FA5}">
                      <a16:colId xmlns:a16="http://schemas.microsoft.com/office/drawing/2014/main" val="259456587"/>
                    </a:ext>
                  </a:extLst>
                </a:gridCol>
                <a:gridCol w="1793457">
                  <a:extLst>
                    <a:ext uri="{9D8B030D-6E8A-4147-A177-3AD203B41FA5}">
                      <a16:colId xmlns:a16="http://schemas.microsoft.com/office/drawing/2014/main" val="1962534483"/>
                    </a:ext>
                  </a:extLst>
                </a:gridCol>
              </a:tblGrid>
              <a:tr h="582215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AKTIVNOST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OSJEĆAJ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INTENZITET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440842"/>
                  </a:ext>
                </a:extLst>
              </a:tr>
              <a:tr h="1099741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7-8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i="1" dirty="0"/>
                        <a:t>Ustajanje </a:t>
                      </a:r>
                    </a:p>
                    <a:p>
                      <a:pPr algn="ctr"/>
                      <a:r>
                        <a:rPr lang="hr-HR" sz="2400" i="1" dirty="0"/>
                        <a:t>Doručak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i="1" dirty="0"/>
                        <a:t>Umorno</a:t>
                      </a:r>
                    </a:p>
                    <a:p>
                      <a:pPr algn="ctr"/>
                      <a:r>
                        <a:rPr lang="hr-HR" sz="2400" i="1" dirty="0"/>
                        <a:t>Pospano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9</a:t>
                      </a:r>
                    </a:p>
                    <a:p>
                      <a:pPr algn="ctr"/>
                      <a:r>
                        <a:rPr lang="hr-HR" sz="2400" dirty="0"/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9674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 8-9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46639"/>
                  </a:ext>
                </a:extLst>
              </a:tr>
              <a:tr h="400853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9-10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76676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DCAF7BB9-8423-4621-B0DF-82A25B240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6" y="-7777"/>
            <a:ext cx="4754342" cy="3928533"/>
          </a:xfrm>
          <a:prstGeom prst="rect">
            <a:avLst/>
          </a:prstGeom>
        </p:spPr>
      </p:pic>
      <p:pic>
        <p:nvPicPr>
          <p:cNvPr id="16" name="Slika 15" descr="Slika na kojoj se prikazuje tiskanica, pisalica&#10;&#10;Opis je automatski generiran">
            <a:extLst>
              <a:ext uri="{FF2B5EF4-FFF2-40B4-BE49-F238E27FC236}">
                <a16:creationId xmlns:a16="http://schemas.microsoft.com/office/drawing/2014/main" id="{0F0D8610-FCC0-4592-AE98-6CA69CCA8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2" y="2929467"/>
            <a:ext cx="5128460" cy="39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61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BEB482-6CE7-4D6C-AC19-BDA464730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AB948C00-58B8-4380-A1A8-49F7136B1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62512" cy="6858000"/>
          </a:xfrm>
          <a:custGeom>
            <a:avLst/>
            <a:gdLst>
              <a:gd name="connsiteX0" fmla="*/ 0 w 7662512"/>
              <a:gd name="connsiteY0" fmla="*/ 0 h 6858000"/>
              <a:gd name="connsiteX1" fmla="*/ 1175396 w 7662512"/>
              <a:gd name="connsiteY1" fmla="*/ 0 h 6858000"/>
              <a:gd name="connsiteX2" fmla="*/ 3025507 w 7662512"/>
              <a:gd name="connsiteY2" fmla="*/ 0 h 6858000"/>
              <a:gd name="connsiteX3" fmla="*/ 7662512 w 7662512"/>
              <a:gd name="connsiteY3" fmla="*/ 0 h 6858000"/>
              <a:gd name="connsiteX4" fmla="*/ 7662512 w 7662512"/>
              <a:gd name="connsiteY4" fmla="*/ 1900238 h 6858000"/>
              <a:gd name="connsiteX5" fmla="*/ 7292096 w 7662512"/>
              <a:gd name="connsiteY5" fmla="*/ 2178050 h 6858000"/>
              <a:gd name="connsiteX6" fmla="*/ 7287862 w 7662512"/>
              <a:gd name="connsiteY6" fmla="*/ 2184400 h 6858000"/>
              <a:gd name="connsiteX7" fmla="*/ 7281512 w 7662512"/>
              <a:gd name="connsiteY7" fmla="*/ 2193925 h 6858000"/>
              <a:gd name="connsiteX8" fmla="*/ 7275162 w 7662512"/>
              <a:gd name="connsiteY8" fmla="*/ 2201863 h 6858000"/>
              <a:gd name="connsiteX9" fmla="*/ 7275162 w 7662512"/>
              <a:gd name="connsiteY9" fmla="*/ 2211388 h 6858000"/>
              <a:gd name="connsiteX10" fmla="*/ 7275162 w 7662512"/>
              <a:gd name="connsiteY10" fmla="*/ 2220913 h 6858000"/>
              <a:gd name="connsiteX11" fmla="*/ 7281512 w 7662512"/>
              <a:gd name="connsiteY11" fmla="*/ 2228850 h 6858000"/>
              <a:gd name="connsiteX12" fmla="*/ 7287862 w 7662512"/>
              <a:gd name="connsiteY12" fmla="*/ 2238375 h 6858000"/>
              <a:gd name="connsiteX13" fmla="*/ 7292096 w 7662512"/>
              <a:gd name="connsiteY13" fmla="*/ 2244725 h 6858000"/>
              <a:gd name="connsiteX14" fmla="*/ 7662512 w 7662512"/>
              <a:gd name="connsiteY14" fmla="*/ 2522538 h 6858000"/>
              <a:gd name="connsiteX15" fmla="*/ 7662512 w 7662512"/>
              <a:gd name="connsiteY15" fmla="*/ 6858000 h 6858000"/>
              <a:gd name="connsiteX16" fmla="*/ 3025507 w 7662512"/>
              <a:gd name="connsiteY16" fmla="*/ 6858000 h 6858000"/>
              <a:gd name="connsiteX17" fmla="*/ 1175396 w 7662512"/>
              <a:gd name="connsiteY17" fmla="*/ 6858000 h 6858000"/>
              <a:gd name="connsiteX18" fmla="*/ 0 w 766251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512" h="6858000">
                <a:moveTo>
                  <a:pt x="0" y="0"/>
                </a:moveTo>
                <a:lnTo>
                  <a:pt x="1175396" y="0"/>
                </a:lnTo>
                <a:lnTo>
                  <a:pt x="3025507" y="0"/>
                </a:lnTo>
                <a:lnTo>
                  <a:pt x="7662512" y="0"/>
                </a:lnTo>
                <a:lnTo>
                  <a:pt x="7662512" y="1900238"/>
                </a:lnTo>
                <a:lnTo>
                  <a:pt x="7292096" y="2178050"/>
                </a:lnTo>
                <a:lnTo>
                  <a:pt x="7287862" y="2184400"/>
                </a:lnTo>
                <a:lnTo>
                  <a:pt x="7281512" y="2193925"/>
                </a:lnTo>
                <a:lnTo>
                  <a:pt x="7275162" y="2201863"/>
                </a:lnTo>
                <a:lnTo>
                  <a:pt x="7275162" y="2211388"/>
                </a:lnTo>
                <a:lnTo>
                  <a:pt x="7275162" y="2220913"/>
                </a:lnTo>
                <a:lnTo>
                  <a:pt x="7281512" y="2228850"/>
                </a:lnTo>
                <a:lnTo>
                  <a:pt x="7287862" y="2238375"/>
                </a:lnTo>
                <a:lnTo>
                  <a:pt x="7292096" y="2244725"/>
                </a:lnTo>
                <a:lnTo>
                  <a:pt x="7662512" y="2522538"/>
                </a:lnTo>
                <a:lnTo>
                  <a:pt x="7662512" y="6858000"/>
                </a:lnTo>
                <a:lnTo>
                  <a:pt x="3025507" y="6858000"/>
                </a:lnTo>
                <a:lnTo>
                  <a:pt x="11753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349115-80BC-4032-BEA0-7493C3A0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86112" cy="779463"/>
          </a:xfrm>
        </p:spPr>
        <p:txBody>
          <a:bodyPr>
            <a:normAutofit fontScale="90000"/>
          </a:bodyPr>
          <a:lstStyle/>
          <a:p>
            <a:br>
              <a:rPr lang="hr-HR" sz="4000" dirty="0"/>
            </a:br>
            <a:r>
              <a:rPr lang="hr-HR" sz="4000" b="1" dirty="0"/>
              <a:t>Tehnika rješavanja problema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4E7EE0-8033-47F5-B17B-76AAE507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1777999"/>
            <a:ext cx="7113063" cy="439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/>
              <a:t>1. Identifikacija problema </a:t>
            </a:r>
          </a:p>
          <a:p>
            <a:pPr marL="0" indent="0">
              <a:buNone/>
            </a:pPr>
            <a:r>
              <a:rPr lang="hr-HR" sz="2600" dirty="0"/>
              <a:t>2. Nabrajanje mogućih rješenja bez evaluacije (</a:t>
            </a:r>
            <a:r>
              <a:rPr lang="en-US" sz="2600" i="1" dirty="0" err="1"/>
              <a:t>brainnstorming</a:t>
            </a:r>
            <a:r>
              <a:rPr lang="hr-HR" sz="2600" dirty="0"/>
              <a:t>)</a:t>
            </a:r>
          </a:p>
          <a:p>
            <a:pPr marL="0" indent="0">
              <a:buNone/>
            </a:pPr>
            <a:r>
              <a:rPr lang="hr-HR" sz="2600" dirty="0"/>
              <a:t>3. Predviđanje ishoda svake situacije (terapeut pomaže u prepoznavanju pozitivnih ishoda- prevladavanje pesimizma) </a:t>
            </a:r>
          </a:p>
          <a:p>
            <a:pPr marL="0" indent="0">
              <a:buNone/>
            </a:pPr>
            <a:r>
              <a:rPr lang="hr-HR" sz="2600" dirty="0"/>
              <a:t>4. Odabir najbolje strategije i provođenje </a:t>
            </a:r>
          </a:p>
          <a:p>
            <a:pPr marL="0" indent="0">
              <a:buNone/>
            </a:pPr>
            <a:r>
              <a:rPr lang="hr-HR" sz="2600" dirty="0"/>
              <a:t>5. Evaluacija nakon provedbe </a:t>
            </a:r>
          </a:p>
          <a:p>
            <a:endParaRPr lang="hr-HR" sz="2600" dirty="0"/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AE6D64A5-8B93-4019-9FDC-75D3D7B87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37585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0D781216-73E8-401E-9C79-D163AB47C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r="2594" b="5"/>
          <a:stretch/>
        </p:blipFill>
        <p:spPr>
          <a:xfrm>
            <a:off x="8507487" y="1258529"/>
            <a:ext cx="2735071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B42678-DEE8-4332-A71E-3CA12E48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BB9BD22-C9D4-47B8-944F-DA43F6924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99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A51CF2C-B14E-4D97-8D7B-07080CCEA91E}"/>
              </a:ext>
            </a:extLst>
          </p:cNvPr>
          <p:cNvSpPr txBox="1"/>
          <p:nvPr/>
        </p:nvSpPr>
        <p:spPr>
          <a:xfrm>
            <a:off x="3392434" y="227638"/>
            <a:ext cx="5458265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Kognitivna restrukturacija </a:t>
            </a:r>
            <a:endParaRPr lang="hr-HR" sz="6000" b="1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0D75D04-8890-4474-AC55-39CBCA8A5869}"/>
              </a:ext>
            </a:extLst>
          </p:cNvPr>
          <p:cNvSpPr txBox="1"/>
          <p:nvPr/>
        </p:nvSpPr>
        <p:spPr>
          <a:xfrm>
            <a:off x="293408" y="1514039"/>
            <a:ext cx="4786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Osvijestiti usmjerenost na negativne misli - psihoedukacija, igranje uloga, modeliranje, verbalizacija i identifikacija AM tijekom igre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Otkrivanje i uklanjanje kognitivnih distorzija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Identificiranje i mijenjanje bazičnih uvjerenja i pretpostavki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B491513-02C8-41F9-AAEF-F6802C4D37CE}"/>
              </a:ext>
            </a:extLst>
          </p:cNvPr>
          <p:cNvSpPr/>
          <p:nvPr/>
        </p:nvSpPr>
        <p:spPr>
          <a:xfrm>
            <a:off x="7349067" y="1071741"/>
            <a:ext cx="4786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Samomotrenje pozitivnih događaja i preusmjeravanje pažnje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Kognitivno modeliranje - terapeut misli na glas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Upute samom sebi - vodi svoje razmišljanje i/ili ponašanje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Koji su dokazi?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Alternativne interpretacije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Što ako?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„Detektivi za misli”</a:t>
            </a:r>
          </a:p>
        </p:txBody>
      </p:sp>
    </p:spTree>
    <p:extLst>
      <p:ext uri="{BB962C8B-B14F-4D97-AF65-F5344CB8AC3E}">
        <p14:creationId xmlns:p14="http://schemas.microsoft.com/office/powerpoint/2010/main" val="1155351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2CD3E0-8B58-46A6-9C99-68592DF2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460456"/>
            <a:ext cx="6586491" cy="566486"/>
          </a:xfrm>
        </p:spPr>
        <p:txBody>
          <a:bodyPr anchor="b">
            <a:noAutofit/>
          </a:bodyPr>
          <a:lstStyle/>
          <a:p>
            <a:r>
              <a:rPr lang="hr-HR" sz="3600" b="1" dirty="0"/>
              <a:t>Bihevioralni eksperiment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3CBFFA4-4014-4DF1-B0D3-472D8BA7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589650"/>
            <a:ext cx="6921769" cy="4591017"/>
          </a:xfrm>
        </p:spPr>
        <p:txBody>
          <a:bodyPr>
            <a:normAutofit/>
          </a:bodyPr>
          <a:lstStyle/>
          <a:p>
            <a:endParaRPr lang="hr-HR" sz="2600" dirty="0"/>
          </a:p>
          <a:p>
            <a:r>
              <a:rPr lang="hr-HR" sz="2600" dirty="0"/>
              <a:t>Najučinkovitiji način promjene razmišljanja </a:t>
            </a:r>
          </a:p>
          <a:p>
            <a:r>
              <a:rPr lang="hr-HR" sz="2600" dirty="0"/>
              <a:t>Pruža konkretne dokaze </a:t>
            </a:r>
            <a:r>
              <a:rPr lang="hr-HR" dirty="0"/>
              <a:t>koji potvrđuju ili opovrgavaju misao/shemu </a:t>
            </a:r>
            <a:endParaRPr lang="hr-HR" sz="2600" dirty="0"/>
          </a:p>
          <a:p>
            <a:r>
              <a:rPr lang="hr-HR" sz="2600" dirty="0"/>
              <a:t>Zahtjeva kreativnost</a:t>
            </a:r>
          </a:p>
          <a:p>
            <a:r>
              <a:rPr lang="hr-HR" sz="2600" dirty="0"/>
              <a:t>Može se vježbati igranjem uloga, izlaganje zamišljanjem</a:t>
            </a:r>
          </a:p>
          <a:p>
            <a:r>
              <a:rPr lang="hr-HR" sz="2600" dirty="0"/>
              <a:t>Ugovor o izvršavanju</a:t>
            </a:r>
          </a:p>
          <a:p>
            <a:endParaRPr lang="en-US" sz="2600" dirty="0"/>
          </a:p>
        </p:txBody>
      </p:sp>
      <p:pic>
        <p:nvPicPr>
          <p:cNvPr id="15" name="Rezervirano mjesto sadržaja 4" descr="Slika na kojoj se prikazuje tlo, na otvorenom, pod&#10;&#10;Opis je automatski generiran">
            <a:extLst>
              <a:ext uri="{FF2B5EF4-FFF2-40B4-BE49-F238E27FC236}">
                <a16:creationId xmlns:a16="http://schemas.microsoft.com/office/drawing/2014/main" id="{BA715135-B993-408A-BC31-9DC159F2B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478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3455152-50B4-4137-9CC6-61E8D3EA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020" y="247399"/>
            <a:ext cx="5814509" cy="851864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rgbClr val="000000"/>
                </a:solidFill>
              </a:rPr>
              <a:t>Roditelji</a:t>
            </a:r>
            <a:endParaRPr lang="hr-HR" b="1" dirty="0">
              <a:solidFill>
                <a:srgbClr val="000000"/>
              </a:solidFill>
            </a:endParaRP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, mlado, na zatvorenom, dječak&#10;&#10;Opis je automatski generiran">
            <a:extLst>
              <a:ext uri="{FF2B5EF4-FFF2-40B4-BE49-F238E27FC236}">
                <a16:creationId xmlns:a16="http://schemas.microsoft.com/office/drawing/2014/main" id="{86DE8093-01D7-4349-A203-6FFB62418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r="11485" b="-2"/>
          <a:stretch/>
        </p:blipFill>
        <p:spPr>
          <a:xfrm>
            <a:off x="-1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61494E-7B62-4FC1-89D1-3DA8A97D2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644" y="1346662"/>
            <a:ext cx="6749934" cy="5187142"/>
          </a:xfrm>
        </p:spPr>
        <p:txBody>
          <a:bodyPr anchor="ctr">
            <a:normAutofit lnSpcReduction="10000"/>
          </a:bodyPr>
          <a:lstStyle/>
          <a:p>
            <a:r>
              <a:rPr lang="hr-HR" sz="2400" dirty="0" err="1">
                <a:solidFill>
                  <a:schemeClr val="bg1"/>
                </a:solidFill>
              </a:rPr>
              <a:t>Ko</a:t>
            </a:r>
            <a:r>
              <a:rPr lang="hr-HR" sz="2400" dirty="0">
                <a:solidFill>
                  <a:schemeClr val="bg1"/>
                </a:solidFill>
              </a:rPr>
              <a:t>-terapeuti i/ili su-klijenti</a:t>
            </a:r>
          </a:p>
          <a:p>
            <a:r>
              <a:rPr lang="hr-HR" sz="2400" dirty="0">
                <a:solidFill>
                  <a:schemeClr val="bg1"/>
                </a:solidFill>
              </a:rPr>
              <a:t>Glavna poveznica u procesu primjene naučnih vještina i podrška djetetu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sz="2400" b="1" dirty="0">
                <a:solidFill>
                  <a:schemeClr val="bg1"/>
                </a:solidFill>
              </a:rPr>
              <a:t>Psihoedukacija: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bg1"/>
                </a:solidFill>
              </a:rPr>
              <a:t>identifikacija emocija 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bg1"/>
                </a:solidFill>
              </a:rPr>
              <a:t>planiranje ugodnih aktivnosti 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bg1"/>
                </a:solidFill>
              </a:rPr>
              <a:t>potkrepljenje pozitivnog ponašanja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bg1"/>
                </a:solidFill>
              </a:rPr>
              <a:t>vještine komunikacije 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- upravljanje konfliktom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- uloga djeteta u obitelji i donošenju odluka u obitelji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- djetetovo samopoštovanje</a:t>
            </a:r>
          </a:p>
          <a:p>
            <a:pPr marL="0" indent="0">
              <a:buNone/>
            </a:pP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AAD05D-11E8-4175-9B5B-8C7CA876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rgbClr val="000000"/>
                </a:solidFill>
              </a:rPr>
              <a:t>Moderatori ishoda tretmana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35F25B-676A-4587-938B-4E90816B2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</a:rPr>
              <a:t>Obilježja okoline (izvori stresa)</a:t>
            </a:r>
          </a:p>
          <a:p>
            <a:r>
              <a:rPr lang="hr-HR" dirty="0">
                <a:solidFill>
                  <a:srgbClr val="000000"/>
                </a:solidFill>
              </a:rPr>
              <a:t>Psihopatologija roditelja (depresija, ovisnost)</a:t>
            </a:r>
          </a:p>
          <a:p>
            <a:r>
              <a:rPr lang="hr-HR" dirty="0">
                <a:solidFill>
                  <a:srgbClr val="000000"/>
                </a:solidFill>
              </a:rPr>
              <a:t>Razvojna ograničenja </a:t>
            </a:r>
          </a:p>
          <a:p>
            <a:r>
              <a:rPr lang="hr-HR" dirty="0">
                <a:solidFill>
                  <a:srgbClr val="000000"/>
                </a:solidFill>
              </a:rPr>
              <a:t>Komorbiditet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256FEAA-5647-4C4E-86C2-E33311F52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9492"/>
            <a:ext cx="4860925" cy="318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108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328FF6-0225-4AFC-927A-B6BBD66C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Prevencija recidiva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5EB409-375B-4C5B-B545-A157C234D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057919"/>
            <a:ext cx="10740813" cy="397934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Prepoznavanje ranih znakova depresije (roditelj i dijete)</a:t>
            </a:r>
          </a:p>
          <a:p>
            <a:r>
              <a:rPr lang="hr-HR" dirty="0">
                <a:solidFill>
                  <a:schemeClr val="bg1"/>
                </a:solidFill>
              </a:rPr>
              <a:t>Razvoj pozitivne sheme o sebi</a:t>
            </a:r>
          </a:p>
          <a:p>
            <a:r>
              <a:rPr lang="hr-HR" dirty="0">
                <a:solidFill>
                  <a:schemeClr val="bg1"/>
                </a:solidFill>
              </a:rPr>
              <a:t>Generalizacija napretka </a:t>
            </a:r>
          </a:p>
          <a:p>
            <a:r>
              <a:rPr lang="hr-HR" dirty="0">
                <a:solidFill>
                  <a:schemeClr val="bg1"/>
                </a:solidFill>
              </a:rPr>
              <a:t>Dnevnik vještina suočavanja </a:t>
            </a:r>
          </a:p>
          <a:p>
            <a:r>
              <a:rPr lang="hr-HR" dirty="0">
                <a:solidFill>
                  <a:schemeClr val="bg1"/>
                </a:solidFill>
              </a:rPr>
              <a:t>Održavanje učinka kroz </a:t>
            </a:r>
            <a:r>
              <a:rPr lang="hr-HR" i="1" dirty="0" err="1">
                <a:solidFill>
                  <a:schemeClr val="bg1"/>
                </a:solidFill>
              </a:rPr>
              <a:t>follow-up</a:t>
            </a:r>
            <a:r>
              <a:rPr lang="hr-HR" dirty="0">
                <a:solidFill>
                  <a:schemeClr val="bg1"/>
                </a:solidFill>
              </a:rPr>
              <a:t> seanse sa djecom i obiteljima 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AA9D092-6855-4CAE-8E23-566D03D5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8" y="212185"/>
            <a:ext cx="3691467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99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328FF6-0225-4AFC-927A-B6BBD66C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3" y="402074"/>
            <a:ext cx="2223347" cy="803275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Literatura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5EB409-375B-4C5B-B545-A157C234D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439329"/>
            <a:ext cx="10740813" cy="198967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Kendall, P.C. (2006). </a:t>
            </a:r>
            <a:r>
              <a:rPr lang="hr-HR" sz="2400" i="1" dirty="0" err="1">
                <a:solidFill>
                  <a:schemeClr val="bg1"/>
                </a:solidFill>
              </a:rPr>
              <a:t>Child</a:t>
            </a:r>
            <a:r>
              <a:rPr lang="hr-HR" sz="2400" i="1" dirty="0">
                <a:solidFill>
                  <a:schemeClr val="bg1"/>
                </a:solidFill>
              </a:rPr>
              <a:t> </a:t>
            </a:r>
            <a:r>
              <a:rPr lang="hr-HR" sz="2400" i="1" dirty="0" err="1">
                <a:solidFill>
                  <a:schemeClr val="bg1"/>
                </a:solidFill>
              </a:rPr>
              <a:t>and</a:t>
            </a:r>
            <a:r>
              <a:rPr lang="hr-HR" sz="2400" i="1" dirty="0">
                <a:solidFill>
                  <a:schemeClr val="bg1"/>
                </a:solidFill>
              </a:rPr>
              <a:t> Adolescent </a:t>
            </a:r>
            <a:r>
              <a:rPr lang="hr-HR" sz="2400" i="1" dirty="0" err="1">
                <a:solidFill>
                  <a:schemeClr val="bg1"/>
                </a:solidFill>
              </a:rPr>
              <a:t>Therapy</a:t>
            </a:r>
            <a:r>
              <a:rPr lang="hr-HR" sz="2400" i="1" dirty="0">
                <a:solidFill>
                  <a:schemeClr val="bg1"/>
                </a:solidFill>
              </a:rPr>
              <a:t>: </a:t>
            </a:r>
            <a:r>
              <a:rPr lang="hr-HR" sz="2400" i="1" dirty="0" err="1">
                <a:solidFill>
                  <a:schemeClr val="bg1"/>
                </a:solidFill>
              </a:rPr>
              <a:t>Cognitive-Behavioral</a:t>
            </a:r>
            <a:r>
              <a:rPr lang="hr-HR" sz="2400" i="1" dirty="0">
                <a:solidFill>
                  <a:schemeClr val="bg1"/>
                </a:solidFill>
              </a:rPr>
              <a:t> </a:t>
            </a:r>
            <a:r>
              <a:rPr lang="hr-HR" sz="2400" i="1" dirty="0" err="1">
                <a:solidFill>
                  <a:schemeClr val="bg1"/>
                </a:solidFill>
              </a:rPr>
              <a:t>Procedures</a:t>
            </a:r>
            <a:r>
              <a:rPr lang="hr-HR" sz="2400" i="1" dirty="0">
                <a:solidFill>
                  <a:schemeClr val="bg1"/>
                </a:solidFill>
              </a:rPr>
              <a:t>.</a:t>
            </a:r>
            <a:r>
              <a:rPr lang="hr-HR" sz="2400" dirty="0">
                <a:solidFill>
                  <a:schemeClr val="bg1"/>
                </a:solidFill>
              </a:rPr>
              <a:t> New York: </a:t>
            </a:r>
            <a:r>
              <a:rPr lang="hr-HR" sz="2400" dirty="0" err="1">
                <a:solidFill>
                  <a:schemeClr val="bg1"/>
                </a:solidFill>
              </a:rPr>
              <a:t>The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Guilford</a:t>
            </a:r>
            <a:r>
              <a:rPr lang="hr-HR" sz="2400" dirty="0">
                <a:solidFill>
                  <a:schemeClr val="bg1"/>
                </a:solidFill>
              </a:rPr>
              <a:t> Press.</a:t>
            </a:r>
          </a:p>
          <a:p>
            <a:r>
              <a:rPr lang="hr-HR" sz="2400" dirty="0" err="1">
                <a:solidFill>
                  <a:schemeClr val="bg1"/>
                </a:solidFill>
              </a:rPr>
              <a:t>Stallard</a:t>
            </a:r>
            <a:r>
              <a:rPr lang="hr-HR" sz="2400" dirty="0">
                <a:solidFill>
                  <a:schemeClr val="bg1"/>
                </a:solidFill>
              </a:rPr>
              <a:t>, P. (2010). </a:t>
            </a:r>
            <a:r>
              <a:rPr lang="hr-HR" sz="2400" i="1" dirty="0">
                <a:solidFill>
                  <a:schemeClr val="bg1"/>
                </a:solidFill>
              </a:rPr>
              <a:t>Misli dobro, osjećaj se dobro: Kognitivno-bihevioralna terapija u radu s djecom i mladim ljudima</a:t>
            </a:r>
            <a:r>
              <a:rPr lang="hr-HR" sz="2400" dirty="0">
                <a:solidFill>
                  <a:schemeClr val="bg1"/>
                </a:solidFill>
              </a:rPr>
              <a:t>. Jastrebarsko. Naklada Slap.</a:t>
            </a:r>
          </a:p>
          <a:p>
            <a:pPr marL="0" indent="0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BE76CAC-BE1B-41BF-88FC-CFF5AED49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445026"/>
            <a:ext cx="6021799" cy="30109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2965AF1-E147-4F31-975D-9FE64DDEEEFE}"/>
              </a:ext>
            </a:extLst>
          </p:cNvPr>
          <p:cNvSpPr txBox="1"/>
          <p:nvPr/>
        </p:nvSpPr>
        <p:spPr>
          <a:xfrm>
            <a:off x="8128000" y="4365701"/>
            <a:ext cx="358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55581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429803-5285-451D-8FE3-2CAC6BBD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44" y="550544"/>
            <a:ext cx="11161803" cy="687659"/>
          </a:xfrm>
        </p:spPr>
        <p:txBody>
          <a:bodyPr anchor="b"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Klinička obilježja depresije kod djece prema dobi</a:t>
            </a:r>
          </a:p>
        </p:txBody>
      </p:sp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id="{C1A1ADF3-674B-4F62-8948-6D005453C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514862"/>
              </p:ext>
            </p:extLst>
          </p:nvPr>
        </p:nvGraphicFramePr>
        <p:xfrm>
          <a:off x="215152" y="1552576"/>
          <a:ext cx="11761695" cy="4754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37373">
                  <a:extLst>
                    <a:ext uri="{9D8B030D-6E8A-4147-A177-3AD203B41FA5}">
                      <a16:colId xmlns:a16="http://schemas.microsoft.com/office/drawing/2014/main" val="3223001877"/>
                    </a:ext>
                  </a:extLst>
                </a:gridCol>
                <a:gridCol w="9824322">
                  <a:extLst>
                    <a:ext uri="{9D8B030D-6E8A-4147-A177-3AD203B41FA5}">
                      <a16:colId xmlns:a16="http://schemas.microsoft.com/office/drawing/2014/main" val="377641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Do 3. godine</a:t>
                      </a:r>
                      <a:endParaRPr lang="hr-HR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kern="1200" dirty="0">
                          <a:effectLst/>
                        </a:rPr>
                        <a:t>Tužan izraz lica, oskudno plakanje, usporene kretnje ili hiperaktivnost, iritabilnost, nesudjelovanje u igri, problemi hranjenja i spavanja, usporen psihomotorni razvoj </a:t>
                      </a:r>
                      <a:endParaRPr lang="hr-HR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8306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Predškolska dob</a:t>
                      </a:r>
                      <a:endParaRPr lang="hr-HR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effectLst/>
                        </a:rPr>
                        <a:t>Tužan izraz lica uz odsutnost smijeha, plačljivost, iritabilnost, zaostajanje u rastu i razvoju, manjkavo uključivanje u igru i aktivnosti, česte tjelesne pritužbe </a:t>
                      </a:r>
                      <a:endParaRPr lang="hr-HR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5297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Školska dob</a:t>
                      </a:r>
                      <a:endParaRPr lang="hr-HR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effectLst/>
                        </a:rPr>
                        <a:t>Loše raspoloženje, teškoće koncentracije, loša učinkovitost u školi, iritabilnost,</a:t>
                      </a:r>
                      <a:r>
                        <a:rPr lang="hr-HR" sz="2400" kern="1200" baseline="0" dirty="0">
                          <a:effectLst/>
                        </a:rPr>
                        <a:t> </a:t>
                      </a:r>
                      <a:r>
                        <a:rPr lang="hr-HR" sz="2400" kern="1200" dirty="0">
                          <a:effectLst/>
                        </a:rPr>
                        <a:t>česti</a:t>
                      </a:r>
                      <a:r>
                        <a:rPr lang="hr-HR" sz="2400" kern="1200" baseline="0" dirty="0">
                          <a:effectLst/>
                        </a:rPr>
                        <a:t> </a:t>
                      </a:r>
                      <a:r>
                        <a:rPr lang="hr-HR" sz="2400" kern="1200" dirty="0">
                          <a:effectLst/>
                        </a:rPr>
                        <a:t>tjelesni simptomi (glavobolja i abdominalnih tegoba), plačljivost, izbjegavanje vršnjaka, suicidalne misli</a:t>
                      </a:r>
                      <a:endParaRPr lang="hr-HR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1829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Adolescencija </a:t>
                      </a:r>
                      <a:endParaRPr lang="hr-HR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effectLst/>
                        </a:rPr>
                        <a:t>Neraspoloženje, anhedonija, osjećaj beznadnosti</a:t>
                      </a:r>
                      <a:r>
                        <a:rPr lang="hr-HR" sz="2400" kern="1200" baseline="0" dirty="0">
                          <a:effectLst/>
                        </a:rPr>
                        <a:t> i </a:t>
                      </a:r>
                      <a:r>
                        <a:rPr lang="hr-HR" sz="2400" kern="1200" dirty="0">
                          <a:effectLst/>
                        </a:rPr>
                        <a:t>krivnje, psihomotorna usporenost, promjene težine, apatija, socijalno povlačenje, poremećaj sna, suicidalnost ili smetnje ponašanja, ovisnosti, promiskuitet </a:t>
                      </a:r>
                      <a:endParaRPr lang="hr-HR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4992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94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16063DC3-2E1F-4046-A299-E6F66EE1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365" y="461028"/>
            <a:ext cx="6586491" cy="691534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err="1"/>
              <a:t>Prevalencija</a:t>
            </a:r>
            <a:endParaRPr lang="hr-HR" sz="3600" b="1" dirty="0"/>
          </a:p>
        </p:txBody>
      </p:sp>
      <p:pic>
        <p:nvPicPr>
          <p:cNvPr id="6" name="Rezervirano mjesto sadržaja 8" descr="Slika na kojoj se prikazuje osoba, zid, stajanje, na zatvorenom&#10;&#10;Opis je automatski generiran">
            <a:extLst>
              <a:ext uri="{FF2B5EF4-FFF2-40B4-BE49-F238E27FC236}">
                <a16:creationId xmlns:a16="http://schemas.microsoft.com/office/drawing/2014/main" id="{99C09242-DF64-4884-B510-222A42421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"/>
          <a:stretch/>
        </p:blipFill>
        <p:spPr>
          <a:xfrm>
            <a:off x="338666" y="1356580"/>
            <a:ext cx="2801651" cy="4144839"/>
          </a:xfrm>
          <a:prstGeom prst="rect">
            <a:avLst/>
          </a:prstGeom>
          <a:effectLst/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E0A186B-9ED8-4D7D-96F0-2E90C8BC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3" y="1356580"/>
            <a:ext cx="8229601" cy="4872972"/>
          </a:xfrm>
        </p:spPr>
        <p:txBody>
          <a:bodyPr>
            <a:noAutofit/>
          </a:bodyPr>
          <a:lstStyle/>
          <a:p>
            <a:r>
              <a:rPr lang="hr-HR" sz="2600" dirty="0"/>
              <a:t>Predškolska dob - rijetka pojava (zlostavljanje, zanemarivanje)</a:t>
            </a:r>
          </a:p>
          <a:p>
            <a:pPr marL="0" indent="0">
              <a:buNone/>
            </a:pPr>
            <a:endParaRPr lang="hr-HR" sz="2600" dirty="0"/>
          </a:p>
          <a:p>
            <a:r>
              <a:rPr lang="hr-HR" sz="2600" dirty="0"/>
              <a:t>Školska dob - 0,4% do 2,5% (</a:t>
            </a:r>
            <a:r>
              <a:rPr lang="hr-HR" sz="2600" dirty="0" err="1"/>
              <a:t>djevojčice:dječaci</a:t>
            </a:r>
            <a:r>
              <a:rPr lang="hr-HR" sz="2600" dirty="0"/>
              <a:t>=1:1) </a:t>
            </a:r>
          </a:p>
          <a:p>
            <a:r>
              <a:rPr lang="hr-HR" sz="2600" dirty="0"/>
              <a:t>Adolescencija - 2,9%-8% (</a:t>
            </a:r>
            <a:r>
              <a:rPr lang="hr-HR" sz="2600" dirty="0" err="1"/>
              <a:t>djevojke:mladići</a:t>
            </a:r>
            <a:r>
              <a:rPr lang="hr-HR" sz="2600" dirty="0"/>
              <a:t> = 2-3:1)</a:t>
            </a:r>
          </a:p>
          <a:p>
            <a:endParaRPr lang="hr-HR" sz="2600" dirty="0"/>
          </a:p>
          <a:p>
            <a:r>
              <a:rPr lang="hr-HR" sz="2600" b="1" dirty="0"/>
              <a:t>U riziku</a:t>
            </a:r>
            <a:r>
              <a:rPr lang="hr-HR" sz="2600" dirty="0"/>
              <a:t>:</a:t>
            </a:r>
            <a:r>
              <a:rPr lang="hr-HR" sz="2600" b="1" dirty="0"/>
              <a:t> </a:t>
            </a:r>
            <a:r>
              <a:rPr lang="hr-HR" sz="2600" dirty="0"/>
              <a:t>djeca s teškoćama u učenju, djeca psihijatrijski pacijenti, sa zdravstvenim problemima, depresivni roditelji</a:t>
            </a:r>
          </a:p>
          <a:p>
            <a:pPr marL="0" indent="0">
              <a:buNone/>
            </a:pPr>
            <a:endParaRPr lang="hr-HR" sz="2600" dirty="0"/>
          </a:p>
          <a:p>
            <a:r>
              <a:rPr lang="hr-HR" sz="2600" b="1" dirty="0"/>
              <a:t>Komorbiditet</a:t>
            </a:r>
            <a:r>
              <a:rPr lang="hr-HR" sz="2600" dirty="0"/>
              <a:t>: anksiozni poremećaj, poremećaj ponašanja, ADHD, poremećaj hranjenja, samoozljeđivanje, ovisnost</a:t>
            </a:r>
          </a:p>
        </p:txBody>
      </p:sp>
    </p:spTree>
    <p:extLst>
      <p:ext uri="{BB962C8B-B14F-4D97-AF65-F5344CB8AC3E}">
        <p14:creationId xmlns:p14="http://schemas.microsoft.com/office/powerpoint/2010/main" val="354811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6">
            <a:extLst>
              <a:ext uri="{FF2B5EF4-FFF2-40B4-BE49-F238E27FC236}">
                <a16:creationId xmlns:a16="http://schemas.microsoft.com/office/drawing/2014/main" id="{A1D2564C-F7C8-4832-94CF-03A975658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193D7CAA-A845-4F4C-A8A1-9A64F750C013}"/>
              </a:ext>
            </a:extLst>
          </p:cNvPr>
          <p:cNvSpPr txBox="1">
            <a:spLocks/>
          </p:cNvSpPr>
          <p:nvPr/>
        </p:nvSpPr>
        <p:spPr>
          <a:xfrm>
            <a:off x="838200" y="1608667"/>
            <a:ext cx="10515600" cy="431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Prosječno trajanje velike depresivne epizode je između 32-36 tjedana (obiteljska disfunkcionalnost i spol)</a:t>
            </a:r>
          </a:p>
          <a:p>
            <a:pPr marL="0" indent="0">
              <a:buNone/>
            </a:pPr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40% djece doživi remisiju unutar 6 mjeseci</a:t>
            </a:r>
          </a:p>
          <a:p>
            <a:r>
              <a:rPr lang="hr-HR" dirty="0">
                <a:solidFill>
                  <a:schemeClr val="bg2"/>
                </a:solidFill>
              </a:rPr>
              <a:t>U periodu od 3 godine -  remisija kod 54% djece </a:t>
            </a:r>
          </a:p>
          <a:p>
            <a:r>
              <a:rPr lang="hr-HR" dirty="0">
                <a:solidFill>
                  <a:schemeClr val="bg2"/>
                </a:solidFill>
              </a:rPr>
              <a:t>U periodu od 5 godina – remisija kod 72% djece</a:t>
            </a:r>
          </a:p>
          <a:p>
            <a:pPr marL="0"/>
            <a:r>
              <a:rPr lang="hr-HR" dirty="0">
                <a:solidFill>
                  <a:schemeClr val="bg2"/>
                </a:solidFill>
              </a:rPr>
              <a:t>Depresivna djeca su u riziku za dodatnu depresivnu epizodu!</a:t>
            </a:r>
          </a:p>
        </p:txBody>
      </p:sp>
    </p:spTree>
    <p:extLst>
      <p:ext uri="{BB962C8B-B14F-4D97-AF65-F5344CB8AC3E}">
        <p14:creationId xmlns:p14="http://schemas.microsoft.com/office/powerpoint/2010/main" val="35617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EAB094-5833-484E-A510-4B5F2AC7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094" y="1577788"/>
            <a:ext cx="4805996" cy="4392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hr-HR" sz="3600" b="1" dirty="0"/>
              <a:t>Psihološki aspekti depresivnog poremećaja</a:t>
            </a:r>
            <a:br>
              <a:rPr lang="en-US" sz="3600" b="1" dirty="0"/>
            </a:br>
            <a:r>
              <a:rPr lang="hr-HR" sz="3600" b="1" dirty="0"/>
              <a:t>- </a:t>
            </a:r>
            <a:br>
              <a:rPr lang="en-US" sz="3600" b="1" dirty="0"/>
            </a:br>
            <a:r>
              <a:rPr lang="hr-HR" sz="3600" b="1" dirty="0"/>
              <a:t>Poremećaji u emocionalnoj regulaciji</a:t>
            </a:r>
            <a:endParaRPr lang="en-US" sz="3600" b="1" dirty="0"/>
          </a:p>
        </p:txBody>
      </p:sp>
      <p:pic>
        <p:nvPicPr>
          <p:cNvPr id="17" name="Rezervirano mjesto sadržaja 16" descr="Slika na kojoj se prikazuje na zatvorenom, pod, zid, osoba&#10;&#10;Opis je automatski generiran">
            <a:extLst>
              <a:ext uri="{FF2B5EF4-FFF2-40B4-BE49-F238E27FC236}">
                <a16:creationId xmlns:a16="http://schemas.microsoft.com/office/drawing/2014/main" id="{E0BF21AA-EDD1-4649-849A-334FBFD8E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6" r="4213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F8A7F-E419-4ED3-8E92-DF123BB8DAF6}"/>
              </a:ext>
            </a:extLst>
          </p:cNvPr>
          <p:cNvSpPr txBox="1">
            <a:spLocks/>
          </p:cNvSpPr>
          <p:nvPr/>
        </p:nvSpPr>
        <p:spPr>
          <a:xfrm>
            <a:off x="6096000" y="2402540"/>
            <a:ext cx="5693893" cy="3720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275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731917-1A8A-4B3A-BD69-92B9CE28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Razvoj emocionalne regulacije (1)</a:t>
            </a:r>
          </a:p>
        </p:txBody>
      </p:sp>
      <p:pic>
        <p:nvPicPr>
          <p:cNvPr id="4" name="Rezervirano mjesto sadržaja 8">
            <a:extLst>
              <a:ext uri="{FF2B5EF4-FFF2-40B4-BE49-F238E27FC236}">
                <a16:creationId xmlns:a16="http://schemas.microsoft.com/office/drawing/2014/main" id="{89DC6E24-48F8-450D-B324-0283DB630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14" y="3847044"/>
            <a:ext cx="3374498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3BE0BFAA-6EE5-4A3A-A05B-9F0A369EC739}"/>
              </a:ext>
            </a:extLst>
          </p:cNvPr>
          <p:cNvSpPr/>
          <p:nvPr/>
        </p:nvSpPr>
        <p:spPr>
          <a:xfrm>
            <a:off x="838200" y="1874728"/>
            <a:ext cx="10515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187325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Depresija kao posljedica neuspješne emocionalne regulacije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hr-HR" sz="2800" dirty="0">
                <a:solidFill>
                  <a:schemeClr val="bg1"/>
                </a:solidFill>
              </a:rPr>
              <a:t>Pomak prema samoregulaciji</a:t>
            </a:r>
          </a:p>
          <a:p>
            <a:pPr marL="514350" indent="-514350">
              <a:buAutoNum type="arabicPeriod"/>
            </a:pPr>
            <a:r>
              <a:rPr lang="hr-HR" sz="2800" dirty="0">
                <a:solidFill>
                  <a:schemeClr val="bg1"/>
                </a:solidFill>
              </a:rPr>
              <a:t>Proširenje emocionalne regulacije djece s dobi</a:t>
            </a:r>
          </a:p>
          <a:p>
            <a:pPr marL="514350" indent="-514350">
              <a:buAutoNum type="arabicPeriod"/>
            </a:pPr>
            <a:r>
              <a:rPr lang="hr-HR" sz="2800" dirty="0">
                <a:solidFill>
                  <a:schemeClr val="bg1"/>
                </a:solidFill>
              </a:rPr>
              <a:t>Prijelaz s bihevioralnih na kognitivne strategije</a:t>
            </a:r>
          </a:p>
          <a:p>
            <a:pPr marL="514350" indent="-514350">
              <a:buAutoNum type="arabicPeriod"/>
            </a:pPr>
            <a:r>
              <a:rPr lang="hr-HR" sz="2800" dirty="0">
                <a:solidFill>
                  <a:schemeClr val="bg1"/>
                </a:solidFill>
              </a:rPr>
              <a:t>Isticanje situacijskih karakteristika</a:t>
            </a:r>
          </a:p>
        </p:txBody>
      </p:sp>
    </p:spTree>
    <p:extLst>
      <p:ext uri="{BB962C8B-B14F-4D97-AF65-F5344CB8AC3E}">
        <p14:creationId xmlns:p14="http://schemas.microsoft.com/office/powerpoint/2010/main" val="228882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929196-53FC-4B66-A573-DDB25DF8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149"/>
          </a:xfrm>
        </p:spPr>
        <p:txBody>
          <a:bodyPr>
            <a:no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Razvoj emocionalne regulacije (2)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FD6FCA84-419C-4DEC-B3CC-0639A9F35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160856"/>
              </p:ext>
            </p:extLst>
          </p:nvPr>
        </p:nvGraphicFramePr>
        <p:xfrm>
          <a:off x="192505" y="118533"/>
          <a:ext cx="11855116" cy="690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FC818AD5-0243-4049-87F9-3DD94CCBB783}"/>
              </a:ext>
            </a:extLst>
          </p:cNvPr>
          <p:cNvSpPr txBox="1"/>
          <p:nvPr/>
        </p:nvSpPr>
        <p:spPr>
          <a:xfrm>
            <a:off x="9875520" y="1702191"/>
            <a:ext cx="20538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-formiranje identiteta</a:t>
            </a:r>
          </a:p>
          <a:p>
            <a:r>
              <a:rPr lang="hr-HR" sz="2400" dirty="0">
                <a:solidFill>
                  <a:schemeClr val="bg1"/>
                </a:solidFill>
              </a:rPr>
              <a:t>-razvijena shema suočavanja s neugodnim emocijama</a:t>
            </a:r>
          </a:p>
          <a:p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1D60D1-6741-4B4D-859D-55FBEC1D6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B1D60D1-6741-4B4D-859D-55FBEC1D6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A76442-FAF1-41D3-994F-E8F1C3F7C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CA76442-FAF1-41D3-994F-E8F1C3F7C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B50F4-4B20-4E48-A0AB-29F058D96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29B50F4-4B20-4E48-A0AB-29F058D96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8E735-6DAD-4B3A-B902-05B7D4E27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258E735-6DAD-4B3A-B902-05B7D4E27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AFDD0D-7571-4C0C-884A-F987E86E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CAFDD0D-7571-4C0C-884A-F987E86E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DA3D41-1D4D-4717-A80C-57673305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2DA3D41-1D4D-4717-A80C-576733057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34C0B-9B2E-4AB0-9A72-95206E283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1634C0B-9B2E-4AB0-9A72-95206E283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541A46-3F4D-4AFD-BC43-24D6D8F61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E9541A46-3F4D-4AFD-BC43-24D6D8F61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3F718-A657-4F79-8452-0FDB22502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473F718-A657-4F79-8452-0FDB22502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CFEB9-2788-4BD6-B3E9-339470A25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196CFEB9-2788-4BD6-B3E9-339470A25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835488-1EAC-494B-8659-26E86E62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480" y="387429"/>
            <a:ext cx="6586491" cy="932248"/>
          </a:xfrm>
        </p:spPr>
        <p:txBody>
          <a:bodyPr>
            <a:noAutofit/>
          </a:bodyPr>
          <a:lstStyle/>
          <a:p>
            <a:r>
              <a:rPr lang="hr-HR" sz="3600" b="1" dirty="0"/>
              <a:t>Emocionalna regulacija i depresija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FDDA9A6-662A-468B-BB55-5C9ED8A4D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0" y="1707105"/>
            <a:ext cx="9075213" cy="4845185"/>
          </a:xfrm>
        </p:spPr>
        <p:txBody>
          <a:bodyPr>
            <a:normAutofit/>
          </a:bodyPr>
          <a:lstStyle/>
          <a:p>
            <a:r>
              <a:rPr lang="hr-HR" sz="2600" dirty="0"/>
              <a:t>Poremećaj raspoloženja je glavno obilježje depresije</a:t>
            </a:r>
          </a:p>
          <a:p>
            <a:r>
              <a:rPr lang="hr-HR" sz="2600" dirty="0"/>
              <a:t>Teško mijenjaju neugodne emocije, biraju pasivne i manje učinkovite strategije regulacije, zadržavaju niska očekivanja o učinkovitosti strategija </a:t>
            </a:r>
          </a:p>
          <a:p>
            <a:r>
              <a:rPr lang="hr-HR" sz="2600" dirty="0"/>
              <a:t>Rjeđe koriste ugodne aktivnosti</a:t>
            </a:r>
          </a:p>
          <a:p>
            <a:r>
              <a:rPr lang="hr-HR" sz="2600" dirty="0"/>
              <a:t>Nedostatak vještina ih sprječava u traženju podrške (sredstvo emocionalne regulacije)</a:t>
            </a:r>
          </a:p>
          <a:p>
            <a:r>
              <a:rPr lang="hr-HR" sz="2600" dirty="0"/>
              <a:t>Rizični faktor - depresivna majka (sprječava razvoj strategija emocionalne regulacije)</a:t>
            </a:r>
            <a:endParaRPr lang="en-US" sz="2600" dirty="0"/>
          </a:p>
        </p:txBody>
      </p:sp>
      <p:pic>
        <p:nvPicPr>
          <p:cNvPr id="5" name="Rezervirano mjesto sadržaja 12" descr="Slika na kojoj se prikazuje pod, zid, osoba, stajanje&#10;&#10;Opis je automatski generiran">
            <a:extLst>
              <a:ext uri="{FF2B5EF4-FFF2-40B4-BE49-F238E27FC236}">
                <a16:creationId xmlns:a16="http://schemas.microsoft.com/office/drawing/2014/main" id="{550ED320-0B4A-476B-8BEB-BEE7C7CCE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0" r="-2" b="1288"/>
          <a:stretch/>
        </p:blipFill>
        <p:spPr>
          <a:xfrm>
            <a:off x="9127067" y="0"/>
            <a:ext cx="3051354" cy="3057602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416191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vi tonovi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Sivi tonovi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Sivi tonovi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1470</Words>
  <Application>Microsoft Office PowerPoint</Application>
  <PresentationFormat>Široki zaslon</PresentationFormat>
  <Paragraphs>239</Paragraphs>
  <Slides>27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Bihevioralno-kognitivni tretman dječje i adolescentne depresije</vt:lpstr>
      <vt:lpstr>Dijagnostički kriteriji</vt:lpstr>
      <vt:lpstr>Klinička obilježja depresije kod djece prema dobi</vt:lpstr>
      <vt:lpstr>Prevalencija</vt:lpstr>
      <vt:lpstr>PowerPoint prezentacija</vt:lpstr>
      <vt:lpstr>Psihološki aspekti depresivnog poremećaja -  Poremećaji u emocionalnoj regulaciji</vt:lpstr>
      <vt:lpstr>Razvoj emocionalne regulacije (1)</vt:lpstr>
      <vt:lpstr>Razvoj emocionalne regulacije (2)</vt:lpstr>
      <vt:lpstr>Emocionalna regulacija i depresija</vt:lpstr>
      <vt:lpstr>Beckova kognitivna teorija </vt:lpstr>
      <vt:lpstr>Teorija privrženosti</vt:lpstr>
      <vt:lpstr>Odnos između stila privrženosti i depresije</vt:lpstr>
      <vt:lpstr>Integrativni model depresije tijekom djetinjstva</vt:lpstr>
      <vt:lpstr>Plan tretmana</vt:lpstr>
      <vt:lpstr>Procjena (1)</vt:lpstr>
      <vt:lpstr>Procjena (2)</vt:lpstr>
      <vt:lpstr>Simptomi - intervencije</vt:lpstr>
      <vt:lpstr>Afektivna edukacija</vt:lpstr>
      <vt:lpstr>Planiranje ugodnih aktivnosti</vt:lpstr>
      <vt:lpstr>PowerPoint prezentacija</vt:lpstr>
      <vt:lpstr> Tehnika rješavanja problema </vt:lpstr>
      <vt:lpstr>PowerPoint prezentacija</vt:lpstr>
      <vt:lpstr>Bihevioralni eksperiment</vt:lpstr>
      <vt:lpstr>Roditelji</vt:lpstr>
      <vt:lpstr>Moderatori ishoda tretmana</vt:lpstr>
      <vt:lpstr>Prevencija recidiva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Bihevioralno-kognitivni tretman depresije kod djece i adolescenata</dc:title>
  <dc:creator>Ivana</dc:creator>
  <cp:lastModifiedBy>Ivana</cp:lastModifiedBy>
  <cp:revision>22</cp:revision>
  <dcterms:created xsi:type="dcterms:W3CDTF">2019-03-01T08:52:14Z</dcterms:created>
  <dcterms:modified xsi:type="dcterms:W3CDTF">2019-03-12T15:55:11Z</dcterms:modified>
</cp:coreProperties>
</file>