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9" r:id="rId3"/>
    <p:sldId id="257" r:id="rId4"/>
    <p:sldId id="299" r:id="rId5"/>
    <p:sldId id="258" r:id="rId6"/>
    <p:sldId id="273" r:id="rId7"/>
    <p:sldId id="267" r:id="rId8"/>
    <p:sldId id="291" r:id="rId9"/>
    <p:sldId id="292" r:id="rId10"/>
    <p:sldId id="270" r:id="rId11"/>
    <p:sldId id="261" r:id="rId12"/>
    <p:sldId id="271" r:id="rId13"/>
    <p:sldId id="260" r:id="rId14"/>
    <p:sldId id="262" r:id="rId15"/>
    <p:sldId id="301" r:id="rId16"/>
    <p:sldId id="280" r:id="rId17"/>
    <p:sldId id="293" r:id="rId18"/>
    <p:sldId id="294" r:id="rId19"/>
    <p:sldId id="281" r:id="rId20"/>
    <p:sldId id="295" r:id="rId21"/>
    <p:sldId id="296" r:id="rId22"/>
    <p:sldId id="297" r:id="rId23"/>
    <p:sldId id="275" r:id="rId24"/>
    <p:sldId id="298" r:id="rId25"/>
    <p:sldId id="274" r:id="rId26"/>
    <p:sldId id="282" r:id="rId27"/>
    <p:sldId id="283" r:id="rId28"/>
    <p:sldId id="284" r:id="rId29"/>
    <p:sldId id="286" r:id="rId30"/>
    <p:sldId id="288" r:id="rId31"/>
    <p:sldId id="277" r:id="rId32"/>
    <p:sldId id="278" r:id="rId33"/>
    <p:sldId id="300" r:id="rId34"/>
    <p:sldId id="263" r:id="rId35"/>
    <p:sldId id="289" r:id="rId36"/>
    <p:sldId id="290" r:id="rId37"/>
    <p:sldId id="26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84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078E6C-803A-4F23-8402-4C1ED47D98A1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F600D06-934B-4EA3-A9E0-B4EE83A62FA7}">
      <dgm:prSet/>
      <dgm:spPr/>
      <dgm:t>
        <a:bodyPr/>
        <a:lstStyle/>
        <a:p>
          <a:r>
            <a:rPr lang="hr-HR" dirty="0"/>
            <a:t>Emocionalni – tuga, praznina, potištenost, tjeskoba, neraspoloženje, razdražljivost, razočaranost, gubitak zadovoljstva u dosadašnjih aktivnostima</a:t>
          </a:r>
          <a:endParaRPr lang="en-US" dirty="0"/>
        </a:p>
      </dgm:t>
    </dgm:pt>
    <dgm:pt modelId="{11D052B9-3117-4608-B072-6E3F1B3759B4}" type="parTrans" cxnId="{12BB02DE-837F-486F-B636-29CAAE8F01E4}">
      <dgm:prSet/>
      <dgm:spPr/>
      <dgm:t>
        <a:bodyPr/>
        <a:lstStyle/>
        <a:p>
          <a:endParaRPr lang="en-US"/>
        </a:p>
      </dgm:t>
    </dgm:pt>
    <dgm:pt modelId="{6CFFC488-91C6-48AE-A49A-B22B58351A2A}" type="sibTrans" cxnId="{12BB02DE-837F-486F-B636-29CAAE8F01E4}">
      <dgm:prSet/>
      <dgm:spPr/>
      <dgm:t>
        <a:bodyPr/>
        <a:lstStyle/>
        <a:p>
          <a:endParaRPr lang="en-US"/>
        </a:p>
      </dgm:t>
    </dgm:pt>
    <dgm:pt modelId="{ED29D1B1-FF3A-4DF4-B2F8-CDAE4725A874}">
      <dgm:prSet/>
      <dgm:spPr/>
      <dgm:t>
        <a:bodyPr/>
        <a:lstStyle/>
        <a:p>
          <a:r>
            <a:rPr lang="hr-HR"/>
            <a:t>Bihevioralni – nemir, usporenost, prekidanje dosadašnjih aktivnosti, </a:t>
          </a:r>
          <a:endParaRPr lang="en-US"/>
        </a:p>
      </dgm:t>
    </dgm:pt>
    <dgm:pt modelId="{E22DEC22-CD61-4AE0-AEED-4FB7B5022F13}" type="parTrans" cxnId="{47EB156E-8DFA-497D-8BF0-651EE7DD8D2F}">
      <dgm:prSet/>
      <dgm:spPr/>
      <dgm:t>
        <a:bodyPr/>
        <a:lstStyle/>
        <a:p>
          <a:endParaRPr lang="en-US"/>
        </a:p>
      </dgm:t>
    </dgm:pt>
    <dgm:pt modelId="{68CFAB08-0BA5-4B13-A76D-2815B489FA9F}" type="sibTrans" cxnId="{47EB156E-8DFA-497D-8BF0-651EE7DD8D2F}">
      <dgm:prSet/>
      <dgm:spPr/>
      <dgm:t>
        <a:bodyPr/>
        <a:lstStyle/>
        <a:p>
          <a:endParaRPr lang="en-US"/>
        </a:p>
      </dgm:t>
    </dgm:pt>
    <dgm:pt modelId="{EF5F91AB-B7B9-4FE4-8B8C-7458DDFA13F1}">
      <dgm:prSet/>
      <dgm:spPr/>
      <dgm:t>
        <a:bodyPr/>
        <a:lstStyle/>
        <a:p>
          <a:r>
            <a:rPr lang="hr-HR"/>
            <a:t>Kognitivni – teškoće koncentracije, neodlučnost, ideje krivnje, beznadnosti, misli o suicidu, snižena slika o sebi</a:t>
          </a:r>
          <a:endParaRPr lang="en-US"/>
        </a:p>
      </dgm:t>
    </dgm:pt>
    <dgm:pt modelId="{4CD392DC-3EED-42D4-B3D1-B52F237E4C0B}" type="parTrans" cxnId="{3AA6C418-907B-4006-A87E-5D07E868464B}">
      <dgm:prSet/>
      <dgm:spPr/>
      <dgm:t>
        <a:bodyPr/>
        <a:lstStyle/>
        <a:p>
          <a:endParaRPr lang="en-US"/>
        </a:p>
      </dgm:t>
    </dgm:pt>
    <dgm:pt modelId="{FD2D93F4-EDD7-4091-9508-EFD353ACF9F3}" type="sibTrans" cxnId="{3AA6C418-907B-4006-A87E-5D07E868464B}">
      <dgm:prSet/>
      <dgm:spPr/>
      <dgm:t>
        <a:bodyPr/>
        <a:lstStyle/>
        <a:p>
          <a:endParaRPr lang="en-US"/>
        </a:p>
      </dgm:t>
    </dgm:pt>
    <dgm:pt modelId="{9348E4A8-6AB1-4A66-B133-8974A75D54ED}">
      <dgm:prSet/>
      <dgm:spPr/>
      <dgm:t>
        <a:bodyPr/>
        <a:lstStyle/>
        <a:p>
          <a:r>
            <a:rPr lang="hr-HR"/>
            <a:t>Tjelesni – umor, nesanica, promjene apetita, somatizacije</a:t>
          </a:r>
          <a:endParaRPr lang="en-US"/>
        </a:p>
      </dgm:t>
    </dgm:pt>
    <dgm:pt modelId="{3D6F138D-6F70-4375-95F7-E82408B72601}" type="parTrans" cxnId="{5734B97D-430B-42EF-B3A9-6C6F6FFAC957}">
      <dgm:prSet/>
      <dgm:spPr/>
      <dgm:t>
        <a:bodyPr/>
        <a:lstStyle/>
        <a:p>
          <a:endParaRPr lang="en-US"/>
        </a:p>
      </dgm:t>
    </dgm:pt>
    <dgm:pt modelId="{B4168B7A-D9F0-4422-BB05-4B96FF0C4A6E}" type="sibTrans" cxnId="{5734B97D-430B-42EF-B3A9-6C6F6FFAC957}">
      <dgm:prSet/>
      <dgm:spPr/>
      <dgm:t>
        <a:bodyPr/>
        <a:lstStyle/>
        <a:p>
          <a:endParaRPr lang="en-US"/>
        </a:p>
      </dgm:t>
    </dgm:pt>
    <dgm:pt modelId="{0F4A6277-FFC6-4AB7-BDD3-4CCD9DF9A1F6}" type="pres">
      <dgm:prSet presAssocID="{C9078E6C-803A-4F23-8402-4C1ED47D98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2747682-B643-4740-BE43-C5D6A25BE17D}" type="pres">
      <dgm:prSet presAssocID="{8F600D06-934B-4EA3-A9E0-B4EE83A62FA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EE2547D-9F82-4BF0-AD9A-7DC2F75C22F5}" type="pres">
      <dgm:prSet presAssocID="{6CFFC488-91C6-48AE-A49A-B22B58351A2A}" presName="sibTrans" presStyleCnt="0"/>
      <dgm:spPr/>
    </dgm:pt>
    <dgm:pt modelId="{DC95B533-B74E-46CA-89EC-CFB32653FBD5}" type="pres">
      <dgm:prSet presAssocID="{ED29D1B1-FF3A-4DF4-B2F8-CDAE4725A87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BBD7940-D42E-41E7-A3A5-11C64315F035}" type="pres">
      <dgm:prSet presAssocID="{68CFAB08-0BA5-4B13-A76D-2815B489FA9F}" presName="sibTrans" presStyleCnt="0"/>
      <dgm:spPr/>
    </dgm:pt>
    <dgm:pt modelId="{AD50378C-8245-4FD6-961C-85EFD04421CA}" type="pres">
      <dgm:prSet presAssocID="{EF5F91AB-B7B9-4FE4-8B8C-7458DDFA13F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8DD08B2-279E-4A05-BC61-5ECA4631D5BE}" type="pres">
      <dgm:prSet presAssocID="{FD2D93F4-EDD7-4091-9508-EFD353ACF9F3}" presName="sibTrans" presStyleCnt="0"/>
      <dgm:spPr/>
    </dgm:pt>
    <dgm:pt modelId="{74C381BB-CB72-4932-B1E0-8B5D7329D3F8}" type="pres">
      <dgm:prSet presAssocID="{9348E4A8-6AB1-4A66-B133-8974A75D54E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3025A82-7B87-403F-AA7C-70536CAD00E7}" type="presOf" srcId="{9348E4A8-6AB1-4A66-B133-8974A75D54ED}" destId="{74C381BB-CB72-4932-B1E0-8B5D7329D3F8}" srcOrd="0" destOrd="0" presId="urn:microsoft.com/office/officeart/2005/8/layout/default"/>
    <dgm:cxn modelId="{3AA6C418-907B-4006-A87E-5D07E868464B}" srcId="{C9078E6C-803A-4F23-8402-4C1ED47D98A1}" destId="{EF5F91AB-B7B9-4FE4-8B8C-7458DDFA13F1}" srcOrd="2" destOrd="0" parTransId="{4CD392DC-3EED-42D4-B3D1-B52F237E4C0B}" sibTransId="{FD2D93F4-EDD7-4091-9508-EFD353ACF9F3}"/>
    <dgm:cxn modelId="{5734B97D-430B-42EF-B3A9-6C6F6FFAC957}" srcId="{C9078E6C-803A-4F23-8402-4C1ED47D98A1}" destId="{9348E4A8-6AB1-4A66-B133-8974A75D54ED}" srcOrd="3" destOrd="0" parTransId="{3D6F138D-6F70-4375-95F7-E82408B72601}" sibTransId="{B4168B7A-D9F0-4422-BB05-4B96FF0C4A6E}"/>
    <dgm:cxn modelId="{30F2825E-BD41-4C29-973B-E8162202EB51}" type="presOf" srcId="{8F600D06-934B-4EA3-A9E0-B4EE83A62FA7}" destId="{A2747682-B643-4740-BE43-C5D6A25BE17D}" srcOrd="0" destOrd="0" presId="urn:microsoft.com/office/officeart/2005/8/layout/default"/>
    <dgm:cxn modelId="{47EB156E-8DFA-497D-8BF0-651EE7DD8D2F}" srcId="{C9078E6C-803A-4F23-8402-4C1ED47D98A1}" destId="{ED29D1B1-FF3A-4DF4-B2F8-CDAE4725A874}" srcOrd="1" destOrd="0" parTransId="{E22DEC22-CD61-4AE0-AEED-4FB7B5022F13}" sibTransId="{68CFAB08-0BA5-4B13-A76D-2815B489FA9F}"/>
    <dgm:cxn modelId="{32C9B522-1406-4E09-84A3-B0F8F462D023}" type="presOf" srcId="{ED29D1B1-FF3A-4DF4-B2F8-CDAE4725A874}" destId="{DC95B533-B74E-46CA-89EC-CFB32653FBD5}" srcOrd="0" destOrd="0" presId="urn:microsoft.com/office/officeart/2005/8/layout/default"/>
    <dgm:cxn modelId="{12BB02DE-837F-486F-B636-29CAAE8F01E4}" srcId="{C9078E6C-803A-4F23-8402-4C1ED47D98A1}" destId="{8F600D06-934B-4EA3-A9E0-B4EE83A62FA7}" srcOrd="0" destOrd="0" parTransId="{11D052B9-3117-4608-B072-6E3F1B3759B4}" sibTransId="{6CFFC488-91C6-48AE-A49A-B22B58351A2A}"/>
    <dgm:cxn modelId="{707CCB35-F792-4FDD-B516-323336FFFC0D}" type="presOf" srcId="{EF5F91AB-B7B9-4FE4-8B8C-7458DDFA13F1}" destId="{AD50378C-8245-4FD6-961C-85EFD04421CA}" srcOrd="0" destOrd="0" presId="urn:microsoft.com/office/officeart/2005/8/layout/default"/>
    <dgm:cxn modelId="{D8EC541E-5A08-464D-AF9C-74A9DFCDE548}" type="presOf" srcId="{C9078E6C-803A-4F23-8402-4C1ED47D98A1}" destId="{0F4A6277-FFC6-4AB7-BDD3-4CCD9DF9A1F6}" srcOrd="0" destOrd="0" presId="urn:microsoft.com/office/officeart/2005/8/layout/default"/>
    <dgm:cxn modelId="{CE00BA1D-5997-4375-9FE1-199BF0BCBC57}" type="presParOf" srcId="{0F4A6277-FFC6-4AB7-BDD3-4CCD9DF9A1F6}" destId="{A2747682-B643-4740-BE43-C5D6A25BE17D}" srcOrd="0" destOrd="0" presId="urn:microsoft.com/office/officeart/2005/8/layout/default"/>
    <dgm:cxn modelId="{DF95189A-193E-4C4A-BD69-9B0B14A7B7C3}" type="presParOf" srcId="{0F4A6277-FFC6-4AB7-BDD3-4CCD9DF9A1F6}" destId="{3EE2547D-9F82-4BF0-AD9A-7DC2F75C22F5}" srcOrd="1" destOrd="0" presId="urn:microsoft.com/office/officeart/2005/8/layout/default"/>
    <dgm:cxn modelId="{FE703D1F-5BBD-487D-BD15-CFB60A15299A}" type="presParOf" srcId="{0F4A6277-FFC6-4AB7-BDD3-4CCD9DF9A1F6}" destId="{DC95B533-B74E-46CA-89EC-CFB32653FBD5}" srcOrd="2" destOrd="0" presId="urn:microsoft.com/office/officeart/2005/8/layout/default"/>
    <dgm:cxn modelId="{CA29F180-91A5-4C7B-98BE-E69089D8A23E}" type="presParOf" srcId="{0F4A6277-FFC6-4AB7-BDD3-4CCD9DF9A1F6}" destId="{0BBD7940-D42E-41E7-A3A5-11C64315F035}" srcOrd="3" destOrd="0" presId="urn:microsoft.com/office/officeart/2005/8/layout/default"/>
    <dgm:cxn modelId="{0D743C34-D5F5-4093-B2EC-F3ED01A5C6E8}" type="presParOf" srcId="{0F4A6277-FFC6-4AB7-BDD3-4CCD9DF9A1F6}" destId="{AD50378C-8245-4FD6-961C-85EFD04421CA}" srcOrd="4" destOrd="0" presId="urn:microsoft.com/office/officeart/2005/8/layout/default"/>
    <dgm:cxn modelId="{C08C8C09-B49D-406D-9CE4-C5F12066E7AC}" type="presParOf" srcId="{0F4A6277-FFC6-4AB7-BDD3-4CCD9DF9A1F6}" destId="{C8DD08B2-279E-4A05-BC61-5ECA4631D5BE}" srcOrd="5" destOrd="0" presId="urn:microsoft.com/office/officeart/2005/8/layout/default"/>
    <dgm:cxn modelId="{06A0772A-FD9C-49D0-8FAE-FE463A9C722C}" type="presParOf" srcId="{0F4A6277-FFC6-4AB7-BDD3-4CCD9DF9A1F6}" destId="{74C381BB-CB72-4932-B1E0-8B5D7329D3F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DA4067-D755-45B7-94DF-3CEAE0FD18CC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615B8CF-65DF-46D7-8308-59D820F8737C}">
      <dgm:prSet/>
      <dgm:spPr/>
      <dgm:t>
        <a:bodyPr/>
        <a:lstStyle/>
        <a:p>
          <a:r>
            <a:rPr lang="hr-HR" dirty="0"/>
            <a:t>Melankolična – </a:t>
          </a:r>
          <a:r>
            <a:rPr lang="hr-HR" dirty="0" smtClean="0"/>
            <a:t>rjeđa </a:t>
          </a:r>
          <a:r>
            <a:rPr lang="hr-HR" dirty="0"/>
            <a:t>kod djece, javlja se kod adolescenata – nemogućnost uživanja u svakodnevnim aktivnostima, gubitak teka, usporenost pokreta, osjećaj krivnje, nemogućnost osjećanja radosti</a:t>
          </a:r>
          <a:endParaRPr lang="en-US" dirty="0"/>
        </a:p>
      </dgm:t>
    </dgm:pt>
    <dgm:pt modelId="{AFAAE051-A3C7-41E8-87E2-AE44D9451D8D}" type="parTrans" cxnId="{5D82A995-11E5-4BA0-B294-311D1492C89C}">
      <dgm:prSet/>
      <dgm:spPr/>
      <dgm:t>
        <a:bodyPr/>
        <a:lstStyle/>
        <a:p>
          <a:endParaRPr lang="en-US"/>
        </a:p>
      </dgm:t>
    </dgm:pt>
    <dgm:pt modelId="{DB670E5A-D74B-43AC-8D84-CC8E7CDEEC28}" type="sibTrans" cxnId="{5D82A995-11E5-4BA0-B294-311D1492C89C}">
      <dgm:prSet/>
      <dgm:spPr/>
      <dgm:t>
        <a:bodyPr/>
        <a:lstStyle/>
        <a:p>
          <a:endParaRPr lang="en-US"/>
        </a:p>
      </dgm:t>
    </dgm:pt>
    <dgm:pt modelId="{3405F047-6802-4697-A562-889E6A19367E}">
      <dgm:prSet/>
      <dgm:spPr/>
      <dgm:t>
        <a:bodyPr/>
        <a:lstStyle/>
        <a:p>
          <a:r>
            <a:rPr lang="hr-HR" dirty="0"/>
            <a:t>Agitirana – </a:t>
          </a:r>
          <a:r>
            <a:rPr lang="hr-HR" dirty="0" smtClean="0"/>
            <a:t>iritabilnost, uznemirenost, bijes, fizička agresija, acting out – nemogućnost suočavanja s nelagodom, otpor autoritetima, kršenje pravila</a:t>
          </a:r>
          <a:endParaRPr lang="en-US" dirty="0"/>
        </a:p>
      </dgm:t>
    </dgm:pt>
    <dgm:pt modelId="{1174530F-C953-40B3-B117-CC699B0E4A15}" type="parTrans" cxnId="{3C15B609-6A36-414F-8B10-F66FF4D5A111}">
      <dgm:prSet/>
      <dgm:spPr/>
      <dgm:t>
        <a:bodyPr/>
        <a:lstStyle/>
        <a:p>
          <a:endParaRPr lang="en-US"/>
        </a:p>
      </dgm:t>
    </dgm:pt>
    <dgm:pt modelId="{C8376837-EA83-43D3-BE12-35D3317422CB}" type="sibTrans" cxnId="{3C15B609-6A36-414F-8B10-F66FF4D5A111}">
      <dgm:prSet/>
      <dgm:spPr/>
      <dgm:t>
        <a:bodyPr/>
        <a:lstStyle/>
        <a:p>
          <a:endParaRPr lang="en-US"/>
        </a:p>
      </dgm:t>
    </dgm:pt>
    <dgm:pt modelId="{785F319F-4E6A-40CF-AE3B-DBD56CC0F003}">
      <dgm:prSet/>
      <dgm:spPr/>
      <dgm:t>
        <a:bodyPr/>
        <a:lstStyle/>
        <a:p>
          <a:r>
            <a:rPr lang="hr-HR"/>
            <a:t>Somatizacije – kod aleksitimične djece i adolescenata</a:t>
          </a:r>
          <a:endParaRPr lang="en-US"/>
        </a:p>
      </dgm:t>
    </dgm:pt>
    <dgm:pt modelId="{EEE1D244-049B-487A-94E9-39BE36A21551}" type="parTrans" cxnId="{06AE6E05-7B05-4824-B1B9-DE1376E3A46E}">
      <dgm:prSet/>
      <dgm:spPr/>
      <dgm:t>
        <a:bodyPr/>
        <a:lstStyle/>
        <a:p>
          <a:endParaRPr lang="en-US"/>
        </a:p>
      </dgm:t>
    </dgm:pt>
    <dgm:pt modelId="{71E4D8FE-174F-4869-A2DA-E1674FAAED2E}" type="sibTrans" cxnId="{06AE6E05-7B05-4824-B1B9-DE1376E3A46E}">
      <dgm:prSet/>
      <dgm:spPr/>
      <dgm:t>
        <a:bodyPr/>
        <a:lstStyle/>
        <a:p>
          <a:endParaRPr lang="en-US"/>
        </a:p>
      </dgm:t>
    </dgm:pt>
    <dgm:pt modelId="{1DB44543-6064-4753-9AC3-9337577561C6}">
      <dgm:prSet/>
      <dgm:spPr/>
      <dgm:t>
        <a:bodyPr/>
        <a:lstStyle/>
        <a:p>
          <a:r>
            <a:rPr lang="hr-HR" dirty="0"/>
            <a:t>Atipična – česta kod adolescenata, </a:t>
          </a:r>
          <a:r>
            <a:rPr lang="hr-HR" dirty="0" err="1"/>
            <a:t>susp</a:t>
          </a:r>
          <a:r>
            <a:rPr lang="hr-HR" dirty="0"/>
            <a:t>. Bipolarni poremećaj – mogu osjetiti privremenu radost, osjetljivost na odbacivanje, pojačani apetit i spavanje, osjećaj umora</a:t>
          </a:r>
          <a:endParaRPr lang="en-US" dirty="0"/>
        </a:p>
      </dgm:t>
    </dgm:pt>
    <dgm:pt modelId="{C34BBA89-A897-401A-BED9-4D168F22F58D}" type="parTrans" cxnId="{23EF3349-9CDF-46CB-8DBE-563A2929B5F9}">
      <dgm:prSet/>
      <dgm:spPr/>
      <dgm:t>
        <a:bodyPr/>
        <a:lstStyle/>
        <a:p>
          <a:endParaRPr lang="en-US"/>
        </a:p>
      </dgm:t>
    </dgm:pt>
    <dgm:pt modelId="{15037002-C96E-405F-B36F-13BE7488433D}" type="sibTrans" cxnId="{23EF3349-9CDF-46CB-8DBE-563A2929B5F9}">
      <dgm:prSet/>
      <dgm:spPr/>
      <dgm:t>
        <a:bodyPr/>
        <a:lstStyle/>
        <a:p>
          <a:endParaRPr lang="en-US"/>
        </a:p>
      </dgm:t>
    </dgm:pt>
    <dgm:pt modelId="{8E752294-C21D-4F62-AC94-33F47D67B0FB}" type="pres">
      <dgm:prSet presAssocID="{C9DA4067-D755-45B7-94DF-3CEAE0FD18C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DDAA92A5-E4B8-4027-A4A2-DC679DCBB557}" type="pres">
      <dgm:prSet presAssocID="{6615B8CF-65DF-46D7-8308-59D820F8737C}" presName="thickLine" presStyleLbl="alignNode1" presStyleIdx="0" presStyleCnt="4"/>
      <dgm:spPr/>
    </dgm:pt>
    <dgm:pt modelId="{0B956AF9-C7DB-4188-B206-3233E7641575}" type="pres">
      <dgm:prSet presAssocID="{6615B8CF-65DF-46D7-8308-59D820F8737C}" presName="horz1" presStyleCnt="0"/>
      <dgm:spPr/>
    </dgm:pt>
    <dgm:pt modelId="{2BE29CCC-AB0C-4A32-8D3B-A8C4BCC4E9B4}" type="pres">
      <dgm:prSet presAssocID="{6615B8CF-65DF-46D7-8308-59D820F8737C}" presName="tx1" presStyleLbl="revTx" presStyleIdx="0" presStyleCnt="4"/>
      <dgm:spPr/>
      <dgm:t>
        <a:bodyPr/>
        <a:lstStyle/>
        <a:p>
          <a:endParaRPr lang="hr-HR"/>
        </a:p>
      </dgm:t>
    </dgm:pt>
    <dgm:pt modelId="{65AEEFEF-08A8-4B24-9180-DB5CB3112255}" type="pres">
      <dgm:prSet presAssocID="{6615B8CF-65DF-46D7-8308-59D820F8737C}" presName="vert1" presStyleCnt="0"/>
      <dgm:spPr/>
    </dgm:pt>
    <dgm:pt modelId="{E12F25CB-C409-4C6E-93CB-F4068F5B3189}" type="pres">
      <dgm:prSet presAssocID="{3405F047-6802-4697-A562-889E6A19367E}" presName="thickLine" presStyleLbl="alignNode1" presStyleIdx="1" presStyleCnt="4"/>
      <dgm:spPr/>
    </dgm:pt>
    <dgm:pt modelId="{FF5C3931-EDC1-4CE4-8E13-5F810575A08E}" type="pres">
      <dgm:prSet presAssocID="{3405F047-6802-4697-A562-889E6A19367E}" presName="horz1" presStyleCnt="0"/>
      <dgm:spPr/>
    </dgm:pt>
    <dgm:pt modelId="{0288A8C7-5FDE-4FFF-8C0F-8A5D29F4E56D}" type="pres">
      <dgm:prSet presAssocID="{3405F047-6802-4697-A562-889E6A19367E}" presName="tx1" presStyleLbl="revTx" presStyleIdx="1" presStyleCnt="4"/>
      <dgm:spPr/>
      <dgm:t>
        <a:bodyPr/>
        <a:lstStyle/>
        <a:p>
          <a:endParaRPr lang="hr-HR"/>
        </a:p>
      </dgm:t>
    </dgm:pt>
    <dgm:pt modelId="{6B153C91-C91A-4E44-8ED0-BC046AAA105D}" type="pres">
      <dgm:prSet presAssocID="{3405F047-6802-4697-A562-889E6A19367E}" presName="vert1" presStyleCnt="0"/>
      <dgm:spPr/>
    </dgm:pt>
    <dgm:pt modelId="{82924B00-171C-46E4-A1FC-0E1865BE186F}" type="pres">
      <dgm:prSet presAssocID="{785F319F-4E6A-40CF-AE3B-DBD56CC0F003}" presName="thickLine" presStyleLbl="alignNode1" presStyleIdx="2" presStyleCnt="4"/>
      <dgm:spPr/>
    </dgm:pt>
    <dgm:pt modelId="{F64486E6-2889-4DE7-9E2B-6A93C4290CCF}" type="pres">
      <dgm:prSet presAssocID="{785F319F-4E6A-40CF-AE3B-DBD56CC0F003}" presName="horz1" presStyleCnt="0"/>
      <dgm:spPr/>
    </dgm:pt>
    <dgm:pt modelId="{7B6971AB-781B-4840-8AED-7809C2989FD2}" type="pres">
      <dgm:prSet presAssocID="{785F319F-4E6A-40CF-AE3B-DBD56CC0F003}" presName="tx1" presStyleLbl="revTx" presStyleIdx="2" presStyleCnt="4"/>
      <dgm:spPr/>
      <dgm:t>
        <a:bodyPr/>
        <a:lstStyle/>
        <a:p>
          <a:endParaRPr lang="hr-HR"/>
        </a:p>
      </dgm:t>
    </dgm:pt>
    <dgm:pt modelId="{77D6A887-0693-43BA-AA2B-C456ACFE56CE}" type="pres">
      <dgm:prSet presAssocID="{785F319F-4E6A-40CF-AE3B-DBD56CC0F003}" presName="vert1" presStyleCnt="0"/>
      <dgm:spPr/>
    </dgm:pt>
    <dgm:pt modelId="{E7AD3CAD-C949-40AA-AA72-8E0197A8975B}" type="pres">
      <dgm:prSet presAssocID="{1DB44543-6064-4753-9AC3-9337577561C6}" presName="thickLine" presStyleLbl="alignNode1" presStyleIdx="3" presStyleCnt="4"/>
      <dgm:spPr/>
    </dgm:pt>
    <dgm:pt modelId="{DC38559F-186F-4E9A-A453-09B66F64ADC4}" type="pres">
      <dgm:prSet presAssocID="{1DB44543-6064-4753-9AC3-9337577561C6}" presName="horz1" presStyleCnt="0"/>
      <dgm:spPr/>
    </dgm:pt>
    <dgm:pt modelId="{B29A9673-A37C-40EB-9BFD-E042FBC44607}" type="pres">
      <dgm:prSet presAssocID="{1DB44543-6064-4753-9AC3-9337577561C6}" presName="tx1" presStyleLbl="revTx" presStyleIdx="3" presStyleCnt="4"/>
      <dgm:spPr/>
      <dgm:t>
        <a:bodyPr/>
        <a:lstStyle/>
        <a:p>
          <a:endParaRPr lang="hr-HR"/>
        </a:p>
      </dgm:t>
    </dgm:pt>
    <dgm:pt modelId="{ADCCBC6B-BE54-40E5-BCDD-59CD2AC2690D}" type="pres">
      <dgm:prSet presAssocID="{1DB44543-6064-4753-9AC3-9337577561C6}" presName="vert1" presStyleCnt="0"/>
      <dgm:spPr/>
    </dgm:pt>
  </dgm:ptLst>
  <dgm:cxnLst>
    <dgm:cxn modelId="{7E81EA66-64A9-4EE3-940E-39E0AE59BA95}" type="presOf" srcId="{1DB44543-6064-4753-9AC3-9337577561C6}" destId="{B29A9673-A37C-40EB-9BFD-E042FBC44607}" srcOrd="0" destOrd="0" presId="urn:microsoft.com/office/officeart/2008/layout/LinedList"/>
    <dgm:cxn modelId="{23EF3349-9CDF-46CB-8DBE-563A2929B5F9}" srcId="{C9DA4067-D755-45B7-94DF-3CEAE0FD18CC}" destId="{1DB44543-6064-4753-9AC3-9337577561C6}" srcOrd="3" destOrd="0" parTransId="{C34BBA89-A897-401A-BED9-4D168F22F58D}" sibTransId="{15037002-C96E-405F-B36F-13BE7488433D}"/>
    <dgm:cxn modelId="{06AE6E05-7B05-4824-B1B9-DE1376E3A46E}" srcId="{C9DA4067-D755-45B7-94DF-3CEAE0FD18CC}" destId="{785F319F-4E6A-40CF-AE3B-DBD56CC0F003}" srcOrd="2" destOrd="0" parTransId="{EEE1D244-049B-487A-94E9-39BE36A21551}" sibTransId="{71E4D8FE-174F-4869-A2DA-E1674FAAED2E}"/>
    <dgm:cxn modelId="{DFEE7220-8958-4FD0-A240-38E103A9313A}" type="presOf" srcId="{3405F047-6802-4697-A562-889E6A19367E}" destId="{0288A8C7-5FDE-4FFF-8C0F-8A5D29F4E56D}" srcOrd="0" destOrd="0" presId="urn:microsoft.com/office/officeart/2008/layout/LinedList"/>
    <dgm:cxn modelId="{2CBF4CDC-5B61-46C7-BAE2-E36E2AB23FF2}" type="presOf" srcId="{C9DA4067-D755-45B7-94DF-3CEAE0FD18CC}" destId="{8E752294-C21D-4F62-AC94-33F47D67B0FB}" srcOrd="0" destOrd="0" presId="urn:microsoft.com/office/officeart/2008/layout/LinedList"/>
    <dgm:cxn modelId="{4812353F-70DA-4E1F-8AE7-9F7A3E87411B}" type="presOf" srcId="{785F319F-4E6A-40CF-AE3B-DBD56CC0F003}" destId="{7B6971AB-781B-4840-8AED-7809C2989FD2}" srcOrd="0" destOrd="0" presId="urn:microsoft.com/office/officeart/2008/layout/LinedList"/>
    <dgm:cxn modelId="{5D82A995-11E5-4BA0-B294-311D1492C89C}" srcId="{C9DA4067-D755-45B7-94DF-3CEAE0FD18CC}" destId="{6615B8CF-65DF-46D7-8308-59D820F8737C}" srcOrd="0" destOrd="0" parTransId="{AFAAE051-A3C7-41E8-87E2-AE44D9451D8D}" sibTransId="{DB670E5A-D74B-43AC-8D84-CC8E7CDEEC28}"/>
    <dgm:cxn modelId="{3C15B609-6A36-414F-8B10-F66FF4D5A111}" srcId="{C9DA4067-D755-45B7-94DF-3CEAE0FD18CC}" destId="{3405F047-6802-4697-A562-889E6A19367E}" srcOrd="1" destOrd="0" parTransId="{1174530F-C953-40B3-B117-CC699B0E4A15}" sibTransId="{C8376837-EA83-43D3-BE12-35D3317422CB}"/>
    <dgm:cxn modelId="{95B0B66D-EBB2-4B37-859C-2BE6A6B088EC}" type="presOf" srcId="{6615B8CF-65DF-46D7-8308-59D820F8737C}" destId="{2BE29CCC-AB0C-4A32-8D3B-A8C4BCC4E9B4}" srcOrd="0" destOrd="0" presId="urn:microsoft.com/office/officeart/2008/layout/LinedList"/>
    <dgm:cxn modelId="{E7B2A3D8-C4AB-4354-B121-DA32DAA4F01A}" type="presParOf" srcId="{8E752294-C21D-4F62-AC94-33F47D67B0FB}" destId="{DDAA92A5-E4B8-4027-A4A2-DC679DCBB557}" srcOrd="0" destOrd="0" presId="urn:microsoft.com/office/officeart/2008/layout/LinedList"/>
    <dgm:cxn modelId="{F65D0CA1-5641-4190-BD58-F121BA878405}" type="presParOf" srcId="{8E752294-C21D-4F62-AC94-33F47D67B0FB}" destId="{0B956AF9-C7DB-4188-B206-3233E7641575}" srcOrd="1" destOrd="0" presId="urn:microsoft.com/office/officeart/2008/layout/LinedList"/>
    <dgm:cxn modelId="{DC278F04-0386-4E7A-A28B-7F01E60632CE}" type="presParOf" srcId="{0B956AF9-C7DB-4188-B206-3233E7641575}" destId="{2BE29CCC-AB0C-4A32-8D3B-A8C4BCC4E9B4}" srcOrd="0" destOrd="0" presId="urn:microsoft.com/office/officeart/2008/layout/LinedList"/>
    <dgm:cxn modelId="{A3A963DE-1A1D-4978-86E7-42E763B6AF6E}" type="presParOf" srcId="{0B956AF9-C7DB-4188-B206-3233E7641575}" destId="{65AEEFEF-08A8-4B24-9180-DB5CB3112255}" srcOrd="1" destOrd="0" presId="urn:microsoft.com/office/officeart/2008/layout/LinedList"/>
    <dgm:cxn modelId="{E49412F2-4130-47B0-8DB0-EA37FD5F352B}" type="presParOf" srcId="{8E752294-C21D-4F62-AC94-33F47D67B0FB}" destId="{E12F25CB-C409-4C6E-93CB-F4068F5B3189}" srcOrd="2" destOrd="0" presId="urn:microsoft.com/office/officeart/2008/layout/LinedList"/>
    <dgm:cxn modelId="{175496B6-8D09-4F5B-97E8-E3D91C5F4267}" type="presParOf" srcId="{8E752294-C21D-4F62-AC94-33F47D67B0FB}" destId="{FF5C3931-EDC1-4CE4-8E13-5F810575A08E}" srcOrd="3" destOrd="0" presId="urn:microsoft.com/office/officeart/2008/layout/LinedList"/>
    <dgm:cxn modelId="{2C02C519-A918-4154-B9A6-99AE2E5AFC9B}" type="presParOf" srcId="{FF5C3931-EDC1-4CE4-8E13-5F810575A08E}" destId="{0288A8C7-5FDE-4FFF-8C0F-8A5D29F4E56D}" srcOrd="0" destOrd="0" presId="urn:microsoft.com/office/officeart/2008/layout/LinedList"/>
    <dgm:cxn modelId="{DB44E325-A44E-4A80-8023-E1992CE6CE7A}" type="presParOf" srcId="{FF5C3931-EDC1-4CE4-8E13-5F810575A08E}" destId="{6B153C91-C91A-4E44-8ED0-BC046AAA105D}" srcOrd="1" destOrd="0" presId="urn:microsoft.com/office/officeart/2008/layout/LinedList"/>
    <dgm:cxn modelId="{33D92772-4758-4279-8625-4A5C7D973A0D}" type="presParOf" srcId="{8E752294-C21D-4F62-AC94-33F47D67B0FB}" destId="{82924B00-171C-46E4-A1FC-0E1865BE186F}" srcOrd="4" destOrd="0" presId="urn:microsoft.com/office/officeart/2008/layout/LinedList"/>
    <dgm:cxn modelId="{AD24AEEF-192A-4543-AAF9-AE8FE82B8488}" type="presParOf" srcId="{8E752294-C21D-4F62-AC94-33F47D67B0FB}" destId="{F64486E6-2889-4DE7-9E2B-6A93C4290CCF}" srcOrd="5" destOrd="0" presId="urn:microsoft.com/office/officeart/2008/layout/LinedList"/>
    <dgm:cxn modelId="{A83D335F-054C-4F67-A847-BA4E4C26097E}" type="presParOf" srcId="{F64486E6-2889-4DE7-9E2B-6A93C4290CCF}" destId="{7B6971AB-781B-4840-8AED-7809C2989FD2}" srcOrd="0" destOrd="0" presId="urn:microsoft.com/office/officeart/2008/layout/LinedList"/>
    <dgm:cxn modelId="{8D41C0F2-7A08-474A-8C47-BB9636618315}" type="presParOf" srcId="{F64486E6-2889-4DE7-9E2B-6A93C4290CCF}" destId="{77D6A887-0693-43BA-AA2B-C456ACFE56CE}" srcOrd="1" destOrd="0" presId="urn:microsoft.com/office/officeart/2008/layout/LinedList"/>
    <dgm:cxn modelId="{58231A06-49F4-4DD8-90D9-0AEC46D821FC}" type="presParOf" srcId="{8E752294-C21D-4F62-AC94-33F47D67B0FB}" destId="{E7AD3CAD-C949-40AA-AA72-8E0197A8975B}" srcOrd="6" destOrd="0" presId="urn:microsoft.com/office/officeart/2008/layout/LinedList"/>
    <dgm:cxn modelId="{06ECAF6A-E55C-4309-8572-F7DAE6BCBCBD}" type="presParOf" srcId="{8E752294-C21D-4F62-AC94-33F47D67B0FB}" destId="{DC38559F-186F-4E9A-A453-09B66F64ADC4}" srcOrd="7" destOrd="0" presId="urn:microsoft.com/office/officeart/2008/layout/LinedList"/>
    <dgm:cxn modelId="{CFDFB97A-BFE5-4C49-A5F8-1B12A01EA001}" type="presParOf" srcId="{DC38559F-186F-4E9A-A453-09B66F64ADC4}" destId="{B29A9673-A37C-40EB-9BFD-E042FBC44607}" srcOrd="0" destOrd="0" presId="urn:microsoft.com/office/officeart/2008/layout/LinedList"/>
    <dgm:cxn modelId="{DEB7E0A3-DDD6-4D82-A9E6-D347D9C30BE9}" type="presParOf" srcId="{DC38559F-186F-4E9A-A453-09B66F64ADC4}" destId="{ADCCBC6B-BE54-40E5-BCDD-59CD2AC2690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47682-B643-4740-BE43-C5D6A25BE17D}">
      <dsp:nvSpPr>
        <dsp:cNvPr id="0" name=""/>
        <dsp:cNvSpPr/>
      </dsp:nvSpPr>
      <dsp:spPr>
        <a:xfrm>
          <a:off x="429570" y="472"/>
          <a:ext cx="3346456" cy="20078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Emocionalni – tuga, praznina, potištenost, tjeskoba, neraspoloženje, razdražljivost, razočaranost, gubitak zadovoljstva u dosadašnjih aktivnostima</a:t>
          </a:r>
          <a:endParaRPr lang="en-US" sz="2100" kern="1200" dirty="0"/>
        </a:p>
      </dsp:txBody>
      <dsp:txXfrm>
        <a:off x="429570" y="472"/>
        <a:ext cx="3346456" cy="2007873"/>
      </dsp:txXfrm>
    </dsp:sp>
    <dsp:sp modelId="{DC95B533-B74E-46CA-89EC-CFB32653FBD5}">
      <dsp:nvSpPr>
        <dsp:cNvPr id="0" name=""/>
        <dsp:cNvSpPr/>
      </dsp:nvSpPr>
      <dsp:spPr>
        <a:xfrm>
          <a:off x="4110672" y="472"/>
          <a:ext cx="3346456" cy="20078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Bihevioralni – nemir, usporenost, prekidanje dosadašnjih aktivnosti, </a:t>
          </a:r>
          <a:endParaRPr lang="en-US" sz="2100" kern="1200"/>
        </a:p>
      </dsp:txBody>
      <dsp:txXfrm>
        <a:off x="4110672" y="472"/>
        <a:ext cx="3346456" cy="2007873"/>
      </dsp:txXfrm>
    </dsp:sp>
    <dsp:sp modelId="{AD50378C-8245-4FD6-961C-85EFD04421CA}">
      <dsp:nvSpPr>
        <dsp:cNvPr id="0" name=""/>
        <dsp:cNvSpPr/>
      </dsp:nvSpPr>
      <dsp:spPr>
        <a:xfrm>
          <a:off x="429570" y="2342991"/>
          <a:ext cx="3346456" cy="20078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Kognitivni – teškoće koncentracije, neodlučnost, ideje krivnje, beznadnosti, misli o suicidu, snižena slika o sebi</a:t>
          </a:r>
          <a:endParaRPr lang="en-US" sz="2100" kern="1200"/>
        </a:p>
      </dsp:txBody>
      <dsp:txXfrm>
        <a:off x="429570" y="2342991"/>
        <a:ext cx="3346456" cy="2007873"/>
      </dsp:txXfrm>
    </dsp:sp>
    <dsp:sp modelId="{74C381BB-CB72-4932-B1E0-8B5D7329D3F8}">
      <dsp:nvSpPr>
        <dsp:cNvPr id="0" name=""/>
        <dsp:cNvSpPr/>
      </dsp:nvSpPr>
      <dsp:spPr>
        <a:xfrm>
          <a:off x="4110672" y="2342991"/>
          <a:ext cx="3346456" cy="20078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Tjelesni – umor, nesanica, promjene apetita, somatizacije</a:t>
          </a:r>
          <a:endParaRPr lang="en-US" sz="2100" kern="1200"/>
        </a:p>
      </dsp:txBody>
      <dsp:txXfrm>
        <a:off x="4110672" y="2342991"/>
        <a:ext cx="3346456" cy="2007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A92A5-E4B8-4027-A4A2-DC679DCBB557}">
      <dsp:nvSpPr>
        <dsp:cNvPr id="0" name=""/>
        <dsp:cNvSpPr/>
      </dsp:nvSpPr>
      <dsp:spPr>
        <a:xfrm>
          <a:off x="0" y="0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E29CCC-AB0C-4A32-8D3B-A8C4BCC4E9B4}">
      <dsp:nvSpPr>
        <dsp:cNvPr id="0" name=""/>
        <dsp:cNvSpPr/>
      </dsp:nvSpPr>
      <dsp:spPr>
        <a:xfrm>
          <a:off x="0" y="0"/>
          <a:ext cx="78867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Melankolična – </a:t>
          </a:r>
          <a:r>
            <a:rPr lang="hr-HR" sz="2100" kern="1200" dirty="0" smtClean="0"/>
            <a:t>rjeđa </a:t>
          </a:r>
          <a:r>
            <a:rPr lang="hr-HR" sz="2100" kern="1200" dirty="0"/>
            <a:t>kod djece, javlja se kod adolescenata – nemogućnost uživanja u svakodnevnim aktivnostima, gubitak teka, usporenost pokreta, osjećaj krivnje, nemogućnost osjećanja radosti</a:t>
          </a:r>
          <a:endParaRPr lang="en-US" sz="2100" kern="1200" dirty="0"/>
        </a:p>
      </dsp:txBody>
      <dsp:txXfrm>
        <a:off x="0" y="0"/>
        <a:ext cx="7886700" cy="1087834"/>
      </dsp:txXfrm>
    </dsp:sp>
    <dsp:sp modelId="{E12F25CB-C409-4C6E-93CB-F4068F5B3189}">
      <dsp:nvSpPr>
        <dsp:cNvPr id="0" name=""/>
        <dsp:cNvSpPr/>
      </dsp:nvSpPr>
      <dsp:spPr>
        <a:xfrm>
          <a:off x="0" y="1087834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88A8C7-5FDE-4FFF-8C0F-8A5D29F4E56D}">
      <dsp:nvSpPr>
        <dsp:cNvPr id="0" name=""/>
        <dsp:cNvSpPr/>
      </dsp:nvSpPr>
      <dsp:spPr>
        <a:xfrm>
          <a:off x="0" y="1087834"/>
          <a:ext cx="78867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Agitirana – </a:t>
          </a:r>
          <a:r>
            <a:rPr lang="hr-HR" sz="2100" kern="1200" dirty="0" smtClean="0"/>
            <a:t>iritabilnost, uznemirenost, bijes, fizička agresija, acting out – nemogućnost suočavanja s nelagodom, otpor autoritetima, kršenje pravila</a:t>
          </a:r>
          <a:endParaRPr lang="en-US" sz="2100" kern="1200" dirty="0"/>
        </a:p>
      </dsp:txBody>
      <dsp:txXfrm>
        <a:off x="0" y="1087834"/>
        <a:ext cx="7886700" cy="1087834"/>
      </dsp:txXfrm>
    </dsp:sp>
    <dsp:sp modelId="{82924B00-171C-46E4-A1FC-0E1865BE186F}">
      <dsp:nvSpPr>
        <dsp:cNvPr id="0" name=""/>
        <dsp:cNvSpPr/>
      </dsp:nvSpPr>
      <dsp:spPr>
        <a:xfrm>
          <a:off x="0" y="2175669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6971AB-781B-4840-8AED-7809C2989FD2}">
      <dsp:nvSpPr>
        <dsp:cNvPr id="0" name=""/>
        <dsp:cNvSpPr/>
      </dsp:nvSpPr>
      <dsp:spPr>
        <a:xfrm>
          <a:off x="0" y="2175669"/>
          <a:ext cx="78867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Somatizacije – kod aleksitimične djece i adolescenata</a:t>
          </a:r>
          <a:endParaRPr lang="en-US" sz="2100" kern="1200"/>
        </a:p>
      </dsp:txBody>
      <dsp:txXfrm>
        <a:off x="0" y="2175669"/>
        <a:ext cx="7886700" cy="1087834"/>
      </dsp:txXfrm>
    </dsp:sp>
    <dsp:sp modelId="{E7AD3CAD-C949-40AA-AA72-8E0197A8975B}">
      <dsp:nvSpPr>
        <dsp:cNvPr id="0" name=""/>
        <dsp:cNvSpPr/>
      </dsp:nvSpPr>
      <dsp:spPr>
        <a:xfrm>
          <a:off x="0" y="3263503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29A9673-A37C-40EB-9BFD-E042FBC44607}">
      <dsp:nvSpPr>
        <dsp:cNvPr id="0" name=""/>
        <dsp:cNvSpPr/>
      </dsp:nvSpPr>
      <dsp:spPr>
        <a:xfrm>
          <a:off x="0" y="3263503"/>
          <a:ext cx="78867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Atipična – česta kod adolescenata, </a:t>
          </a:r>
          <a:r>
            <a:rPr lang="hr-HR" sz="2100" kern="1200" dirty="0" err="1"/>
            <a:t>susp</a:t>
          </a:r>
          <a:r>
            <a:rPr lang="hr-HR" sz="2100" kern="1200" dirty="0"/>
            <a:t>. Bipolarni poremećaj – mogu osjetiti privremenu radost, osjetljivost na odbacivanje, pojačani apetit i spavanje, osjećaj umora</a:t>
          </a:r>
          <a:endParaRPr lang="en-US" sz="2100" kern="1200" dirty="0"/>
        </a:p>
      </dsp:txBody>
      <dsp:txXfrm>
        <a:off x="0" y="3263503"/>
        <a:ext cx="7886700" cy="108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8D113-06EC-4255-83ED-3001E4063B57}" type="datetimeFigureOut">
              <a:rPr lang="hr-HR" smtClean="0"/>
              <a:t>20.3.2019.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4ABDD-56D1-437D-BD96-95D21267E4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481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ABDD-56D1-437D-BD96-95D21267E409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73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6BDBA639-2A71-4A60-A71A-FF1836F546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E208A8B-5EBD-4532-BE72-26414FA7C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15D09196-B338-4AB5-A71B-CFD5FFCA62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F50B4463-128A-4677-A285-C017E6C543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1D9B95CD-F023-4DFA-9678-1E02713F74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1DDF47A8-BE7B-43F3-A500-F5A4656D83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2DD394DE-76FB-42F8-85F2-FD436F4232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B95F2EFB-87E6-4400-AAF3-7EB8B4F156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1D463476-2BC7-418C-9D6F-51444B11A7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24011122-2495-478A-81BF-ABBDEA1DA8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C79E87C5-E5B3-476B-B539-FC9CF4A33B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956029CA-2B38-434D-9044-5FF3A1ECD1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9514CFB6-E8DB-43DC-B1CD-9CC2D4B276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BD8C1FC8-E550-45BE-9F30-822BAB3781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D1646B5D-A7B7-41EC-9591-0E0C0F4F94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E2118E93-481E-4843-987E-378187AA37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77038464-F4E2-47EC-A87F-18469191E3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FB3BBEB1-E146-408F-95B7-EE2F269DE1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C765B285-56EC-47FC-B116-274EBBD61A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CB4A6191-6913-42EA-905E-8A174AE2C9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8ADEEF92-F481-475A-845C-5E940F0D55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D9C506D7-84CB-4057-A44A-465313E785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931529">
            <a:off x="1630437" y="2448612"/>
            <a:ext cx="331406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7842FC68-61FD-4700-8A22-BB8B071884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65934" y="691977"/>
            <a:ext cx="5821442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6"/>
          </a:solidFill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207" y="2061838"/>
            <a:ext cx="5219585" cy="16624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600">
                <a:solidFill>
                  <a:srgbClr val="FFFFFF"/>
                </a:solidFill>
              </a:rPr>
              <a:t>Bihevioralno – kognitivni tretman dječje i adolescentne depresije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1703" y="3783690"/>
            <a:ext cx="4060594" cy="1196717"/>
          </a:xfrm>
        </p:spPr>
        <p:txBody>
          <a:bodyPr>
            <a:normAutofit/>
          </a:bodyPr>
          <a:lstStyle/>
          <a:p>
            <a:r>
              <a:rPr lang="hr-HR" sz="1700">
                <a:solidFill>
                  <a:srgbClr val="FFFFFF"/>
                </a:solidFill>
              </a:rPr>
              <a:t>Ivana Vrbat – grupa D</a:t>
            </a:r>
          </a:p>
          <a:p>
            <a:r>
              <a:rPr lang="hr-HR" sz="1700">
                <a:solidFill>
                  <a:srgbClr val="FFFFFF"/>
                </a:solidFill>
              </a:rPr>
              <a:t>23. ožujka 2019.</a:t>
            </a:r>
          </a:p>
        </p:txBody>
      </p:sp>
    </p:spTree>
    <p:extLst>
      <p:ext uri="{BB962C8B-B14F-4D97-AF65-F5344CB8AC3E}">
        <p14:creationId xmlns:p14="http://schemas.microsoft.com/office/powerpoint/2010/main" val="2564380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9295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08840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Traženje pomoći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Većina djece i adolescenata koji se bore s depresijom ne dobije stručnu pomoć i podršku te adekvatan tretman</a:t>
            </a:r>
          </a:p>
          <a:p>
            <a:r>
              <a:rPr lang="hr-HR" dirty="0"/>
              <a:t>21 % njih dobije isključivo farmakoterapiju, dok otprilike polovica njih dobije i farmakoterapiju i psihoterapiju</a:t>
            </a:r>
          </a:p>
          <a:p>
            <a:r>
              <a:rPr lang="hr-HR" dirty="0"/>
              <a:t>Od onih koji dobiju psihoterapiju, 75 % njih u godini dana bude na manje od 8 seansi</a:t>
            </a:r>
          </a:p>
        </p:txBody>
      </p:sp>
    </p:spTree>
    <p:extLst>
      <p:ext uri="{BB962C8B-B14F-4D97-AF65-F5344CB8AC3E}">
        <p14:creationId xmlns:p14="http://schemas.microsoft.com/office/powerpoint/2010/main" val="3913094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85" y="643466"/>
            <a:ext cx="7684229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437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KBT tretman dječje depresije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/>
              <a:t>KBT tretman pokazao se učinkovit u radu s depresivnom djecom i adolescentima</a:t>
            </a:r>
          </a:p>
          <a:p>
            <a:endParaRPr lang="hr-HR" dirty="0"/>
          </a:p>
          <a:p>
            <a:r>
              <a:rPr lang="hr-HR" dirty="0"/>
              <a:t>Simptomi i razine depresivnosti kod djece pale su na razinu normativnog uzorka nakon tretmana, a taj efekt održao se i nakon 3 mjeseca</a:t>
            </a:r>
          </a:p>
          <a:p>
            <a:endParaRPr lang="hr-HR" dirty="0"/>
          </a:p>
          <a:p>
            <a:r>
              <a:rPr lang="hr-HR" dirty="0"/>
              <a:t>Varijable prediktivne za uspješniji tretman – lakša depresija, manje izraženi simptomi, manji konflikti u odnosu roditelj-dijete, manje kognitivnih distorzija, niže razine beznađa, bolje općenito funkcioniranje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0830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719" y="513612"/>
            <a:ext cx="7420599" cy="1031216"/>
          </a:xfrm>
        </p:spPr>
        <p:txBody>
          <a:bodyPr anchor="b">
            <a:normAutofit/>
          </a:bodyPr>
          <a:lstStyle/>
          <a:p>
            <a:r>
              <a:rPr lang="hr-HR"/>
              <a:t>Ciljevi učinkovitog tretmana</a:t>
            </a:r>
            <a:endParaRPr lang="hr-H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60" y="2589086"/>
            <a:ext cx="3380955" cy="275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C607803A-4E99-444E-94F7-8785CDDF58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585115" y="1884045"/>
            <a:ext cx="2456751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xmlns="" id="{2989BE6A-C309-418E-8ADD-1616A98057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041866" y="3222529"/>
            <a:ext cx="2432214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4079" y="1544828"/>
            <a:ext cx="3455671" cy="4066096"/>
          </a:xfrm>
        </p:spPr>
        <p:txBody>
          <a:bodyPr anchor="ctr">
            <a:normAutofit/>
          </a:bodyPr>
          <a:lstStyle/>
          <a:p>
            <a:r>
              <a:rPr lang="hr-HR" sz="2400" dirty="0"/>
              <a:t>Smanjenje simptoma</a:t>
            </a:r>
          </a:p>
          <a:p>
            <a:r>
              <a:rPr lang="hr-HR" sz="2400" dirty="0"/>
              <a:t>Poboljšanje funkcioniranja u svakodnevnom životu – školski uspjeh, obiteljski i socijalni odnos</a:t>
            </a:r>
          </a:p>
        </p:txBody>
      </p:sp>
    </p:spTree>
    <p:extLst>
      <p:ext uri="{BB962C8B-B14F-4D97-AF65-F5344CB8AC3E}">
        <p14:creationId xmlns:p14="http://schemas.microsoft.com/office/powerpoint/2010/main" val="2498429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327F2C-83F9-4E33-A467-53009C5D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Tehnike u tretmanu depresije kod djece i adolescenata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C2FB80-BF67-4463-8331-6809CC546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Self</a:t>
            </a:r>
            <a:r>
              <a:rPr lang="hr-HR" dirty="0"/>
              <a:t>- monitoring</a:t>
            </a:r>
          </a:p>
          <a:p>
            <a:r>
              <a:rPr lang="hr-HR" dirty="0"/>
              <a:t>Edukacija o osjećajima</a:t>
            </a:r>
          </a:p>
          <a:p>
            <a:r>
              <a:rPr lang="hr-HR" dirty="0"/>
              <a:t>Bihevioralne tehnike</a:t>
            </a:r>
          </a:p>
          <a:p>
            <a:r>
              <a:rPr lang="hr-HR" dirty="0"/>
              <a:t>Strategije suočavanja</a:t>
            </a:r>
          </a:p>
          <a:p>
            <a:r>
              <a:rPr lang="hr-HR" dirty="0"/>
              <a:t>Kognitivna </a:t>
            </a:r>
            <a:r>
              <a:rPr lang="hr-HR" dirty="0" err="1"/>
              <a:t>restrukturacija</a:t>
            </a:r>
            <a:r>
              <a:rPr lang="hr-HR" dirty="0"/>
              <a:t> i </a:t>
            </a:r>
            <a:r>
              <a:rPr lang="hr-HR" dirty="0" err="1"/>
              <a:t>reatribucija</a:t>
            </a:r>
            <a:endParaRPr lang="hr-HR" dirty="0"/>
          </a:p>
          <a:p>
            <a:r>
              <a:rPr lang="hr-HR" dirty="0"/>
              <a:t>Problem – </a:t>
            </a:r>
            <a:r>
              <a:rPr lang="hr-HR" dirty="0" err="1"/>
              <a:t>solving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0372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Edukacija o depresiji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Osnovna komponenta tretmana</a:t>
            </a:r>
          </a:p>
          <a:p>
            <a:r>
              <a:rPr lang="hr-HR" dirty="0"/>
              <a:t>KBT tretman, kako ga personalizirati i kako se nositi s depresijom</a:t>
            </a:r>
          </a:p>
          <a:p>
            <a:r>
              <a:rPr lang="hr-HR" dirty="0"/>
              <a:t>Postaje svjesniji učinka negativnih depresivnih misli, neugodnih emocija i drugih simptoma</a:t>
            </a:r>
          </a:p>
          <a:p>
            <a:r>
              <a:rPr lang="hr-HR" dirty="0"/>
              <a:t>Uči ih se kognitivnim strategijama, načinima nošenja, rješavanju problema – kako bi se mogli nositi s neugodnim emocijama</a:t>
            </a:r>
          </a:p>
          <a:p>
            <a:r>
              <a:rPr lang="hr-HR" dirty="0"/>
              <a:t>Strategije : ako se situacija ne može promijeniti – koristi načine nošenja, ako se situacija može promijeniti – primijeni problem solving, prepoznaje negativne misli i promijeni ih u realistične i pozitivne misli</a:t>
            </a:r>
          </a:p>
        </p:txBody>
      </p:sp>
    </p:spTree>
    <p:extLst>
      <p:ext uri="{BB962C8B-B14F-4D97-AF65-F5344CB8AC3E}">
        <p14:creationId xmlns:p14="http://schemas.microsoft.com/office/powerpoint/2010/main" val="567846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Self -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vi-VN" dirty="0"/>
              <a:t>dnevnik aktivnosti – prvi se radi, da bi se procijenilo uopće</a:t>
            </a:r>
            <a:r>
              <a:rPr lang="hr-HR" dirty="0"/>
              <a:t> </a:t>
            </a:r>
            <a:r>
              <a:rPr lang="vi-VN" dirty="0"/>
              <a:t>funkcioniranje (uz procjenu uspješnosti i zadovoljstva aktivnosti) – klijenti već iz toga</a:t>
            </a:r>
            <a:r>
              <a:rPr lang="hr-HR" dirty="0"/>
              <a:t> </a:t>
            </a:r>
            <a:r>
              <a:rPr lang="vi-VN" dirty="0"/>
              <a:t>vide da kad su aktivniji i nešto naprave da se i bolje osjećaju, a isto tako oni koji</a:t>
            </a:r>
            <a:r>
              <a:rPr lang="hr-HR" dirty="0"/>
              <a:t> </a:t>
            </a:r>
            <a:r>
              <a:rPr lang="vi-VN" dirty="0"/>
              <a:t>navode da ništa ne mogu, vide da ipak odrade određene stvari tijekom dana – to dalje</a:t>
            </a:r>
            <a:r>
              <a:rPr lang="hr-HR" dirty="0"/>
              <a:t> </a:t>
            </a:r>
            <a:r>
              <a:rPr lang="vi-VN" dirty="0"/>
              <a:t>u </a:t>
            </a:r>
            <a:r>
              <a:rPr lang="vi-VN" dirty="0" smtClean="0"/>
              <a:t>tretmanu </a:t>
            </a:r>
            <a:r>
              <a:rPr lang="vi-VN" dirty="0"/>
              <a:t>pomaže u kognitivnoj restrukturaciji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23258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719" y="513612"/>
            <a:ext cx="7420599" cy="1031216"/>
          </a:xfrm>
        </p:spPr>
        <p:txBody>
          <a:bodyPr anchor="b">
            <a:normAutofit/>
          </a:bodyPr>
          <a:lstStyle/>
          <a:p>
            <a:r>
              <a:rPr lang="hr-HR"/>
              <a:t>Edukacija o osjećajima</a:t>
            </a:r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862B293-3583-47B1-BF52-53F3F46FF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719" y="3168397"/>
            <a:ext cx="3802037" cy="1596855"/>
          </a:xfrm>
          <a:prstGeom prst="rect">
            <a:avLst/>
          </a:prstGeom>
        </p:spPr>
      </p:pic>
      <p:sp>
        <p:nvSpPr>
          <p:cNvPr id="16" name="Freeform: Shape 11">
            <a:extLst>
              <a:ext uri="{FF2B5EF4-FFF2-40B4-BE49-F238E27FC236}">
                <a16:creationId xmlns:a16="http://schemas.microsoft.com/office/drawing/2014/main" xmlns="" id="{C607803A-4E99-444E-94F7-8785CDDF58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585115" y="1884045"/>
            <a:ext cx="2456751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xmlns="" id="{2989BE6A-C309-418E-8ADD-1616A98057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041866" y="3222529"/>
            <a:ext cx="2432214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8360" y="1249462"/>
            <a:ext cx="3365120" cy="3387145"/>
          </a:xfrm>
        </p:spPr>
        <p:txBody>
          <a:bodyPr anchor="ctr">
            <a:normAutofit/>
          </a:bodyPr>
          <a:lstStyle/>
          <a:p>
            <a:r>
              <a:rPr lang="hr-HR" sz="2100" dirty="0"/>
              <a:t>Naučiti dijete prepoznati neugodne emocije (tjeskoba, ljutnja, …) te naučiti razlikovati tugu i depresiju</a:t>
            </a:r>
          </a:p>
        </p:txBody>
      </p:sp>
    </p:spTree>
    <p:extLst>
      <p:ext uri="{BB962C8B-B14F-4D97-AF65-F5344CB8AC3E}">
        <p14:creationId xmlns:p14="http://schemas.microsoft.com/office/powerpoint/2010/main" val="3231394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Emocije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3B – Body, Brain, Behavior – detektivi emocija</a:t>
            </a:r>
          </a:p>
          <a:p>
            <a:r>
              <a:rPr lang="hr-HR" dirty="0"/>
              <a:t>Kada dijete osjeti i prepozna određenu emociju – uči se prepoznati promjene u svom tijelu, misli i svoje ponašanje</a:t>
            </a:r>
          </a:p>
          <a:p>
            <a:r>
              <a:rPr lang="hr-HR" dirty="0"/>
              <a:t>Povezivanje emocija i misli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"/>
            <a:ext cx="1863587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Slikovni rezultat za simple body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789" y="3962400"/>
            <a:ext cx="235473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3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C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1" name="Picture 2" descr="Slikovni rezultat za depression com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52" y="643467"/>
            <a:ext cx="737889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923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anchor="b">
            <a:normAutofit/>
          </a:bodyPr>
          <a:lstStyle/>
          <a:p>
            <a:pPr algn="l"/>
            <a:r>
              <a:rPr lang="hr-HR"/>
              <a:t>Bihevioralne tehnike</a:t>
            </a:r>
          </a:p>
        </p:txBody>
      </p:sp>
      <p:cxnSp>
        <p:nvCxnSpPr>
          <p:cNvPr id="1028" name="Straight Connector 70">
            <a:extLst>
              <a:ext uri="{FF2B5EF4-FFF2-40B4-BE49-F238E27FC236}">
                <a16:creationId xmlns:a16="http://schemas.microsoft.com/office/drawing/2014/main" xmlns="" id="{39B7FDC9-F0CE-43A7-9F2A-83DD09DC3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likovni rezultat za planning">
            <a:extLst>
              <a:ext uri="{FF2B5EF4-FFF2-40B4-BE49-F238E27FC236}">
                <a16:creationId xmlns:a16="http://schemas.microsoft.com/office/drawing/2014/main" xmlns="" id="{2E73478B-2AD7-44E9-98C2-3DEDF1AF5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29549"/>
            <a:ext cx="3363248" cy="220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2664149"/>
            <a:ext cx="4711627" cy="3215749"/>
          </a:xfrm>
        </p:spPr>
        <p:txBody>
          <a:bodyPr>
            <a:normAutofit lnSpcReduction="10000"/>
          </a:bodyPr>
          <a:lstStyle/>
          <a:p>
            <a:r>
              <a:rPr lang="hr-HR" sz="2100" dirty="0" smtClean="0"/>
              <a:t>Praćenje  i planiranje </a:t>
            </a:r>
            <a:r>
              <a:rPr lang="hr-HR" sz="2100" dirty="0"/>
              <a:t>aktivnosti </a:t>
            </a:r>
          </a:p>
          <a:p>
            <a:pPr lvl="1"/>
            <a:r>
              <a:rPr lang="hr-HR" sz="2100" dirty="0"/>
              <a:t>obavezne (npr. učenje)</a:t>
            </a:r>
          </a:p>
          <a:p>
            <a:pPr lvl="1"/>
            <a:r>
              <a:rPr lang="hr-HR" sz="2100" dirty="0"/>
              <a:t>ugodne aktivnosti – kako bi dijete iskusilo ugodne emocije</a:t>
            </a:r>
          </a:p>
          <a:p>
            <a:pPr marL="457200" lvl="1" indent="0">
              <a:buNone/>
            </a:pPr>
            <a:endParaRPr lang="hr-HR" sz="2100" dirty="0"/>
          </a:p>
          <a:p>
            <a:r>
              <a:rPr lang="hr-HR" sz="2100" dirty="0"/>
              <a:t>stupnjeviti </a:t>
            </a:r>
            <a:r>
              <a:rPr lang="hr-HR" sz="2100" dirty="0" smtClean="0"/>
              <a:t>zadaci – postupno povećanje aktivnosti</a:t>
            </a:r>
          </a:p>
          <a:p>
            <a:endParaRPr lang="hr-HR" sz="2100" dirty="0"/>
          </a:p>
          <a:p>
            <a:r>
              <a:rPr lang="hr-HR" sz="2100" dirty="0" smtClean="0"/>
              <a:t>Procjena uspješnosti i zadovoljstva</a:t>
            </a:r>
            <a:endParaRPr lang="hr-HR" sz="2100" dirty="0"/>
          </a:p>
        </p:txBody>
      </p:sp>
    </p:spTree>
    <p:extLst>
      <p:ext uri="{BB962C8B-B14F-4D97-AF65-F5344CB8AC3E}">
        <p14:creationId xmlns:p14="http://schemas.microsoft.com/office/powerpoint/2010/main" val="1670506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3400"/>
              <a:t>Strategije suočavanja za intenzivne emocije</a:t>
            </a:r>
          </a:p>
        </p:txBody>
      </p:sp>
      <p:cxnSp>
        <p:nvCxnSpPr>
          <p:cNvPr id="16" name="Straight Connector 13">
            <a:extLst>
              <a:ext uri="{FF2B5EF4-FFF2-40B4-BE49-F238E27FC236}">
                <a16:creationId xmlns:a16="http://schemas.microsoft.com/office/drawing/2014/main" xmlns="" id="{39B7FDC9-F0CE-43A7-9F2A-83DD09DC3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1A515F-6EA4-44C2-9F61-A7BB46952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6" r="45233" b="1"/>
          <a:stretch/>
        </p:blipFill>
        <p:spPr>
          <a:xfrm>
            <a:off x="1087143" y="2811104"/>
            <a:ext cx="2021607" cy="29281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6515" y="2682433"/>
            <a:ext cx="4711627" cy="32157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100" dirty="0"/>
              <a:t>Distrakcija</a:t>
            </a:r>
          </a:p>
          <a:p>
            <a:pPr>
              <a:lnSpc>
                <a:spcPct val="90000"/>
              </a:lnSpc>
            </a:pPr>
            <a:r>
              <a:rPr lang="hr-HR" sz="2100" dirty="0"/>
              <a:t>STOP tehnika</a:t>
            </a:r>
          </a:p>
          <a:p>
            <a:pPr>
              <a:lnSpc>
                <a:spcPct val="90000"/>
              </a:lnSpc>
            </a:pPr>
            <a:r>
              <a:rPr lang="hr-HR" sz="2100" dirty="0"/>
              <a:t>Tehnike samokontrole ako se radi o agitiranoj depresiji s dominantnom emocijom ljutnje umjesto sniženog raspoloženja – ponekad se ovo mora raditi prvo ako su emocije jako intenzivne, pa tek onda kognitivna </a:t>
            </a:r>
            <a:r>
              <a:rPr lang="hr-HR" sz="2100" dirty="0" err="1"/>
              <a:t>restrukturacija</a:t>
            </a:r>
            <a:r>
              <a:rPr lang="hr-HR" sz="2100" dirty="0"/>
              <a:t> kada klijent nauči kontrolirati emocije</a:t>
            </a:r>
          </a:p>
        </p:txBody>
      </p:sp>
    </p:spTree>
    <p:extLst>
      <p:ext uri="{BB962C8B-B14F-4D97-AF65-F5344CB8AC3E}">
        <p14:creationId xmlns:p14="http://schemas.microsoft.com/office/powerpoint/2010/main" val="2741349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Kognitivne tehnike – restrukturacija i reatribucija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Promjena </a:t>
            </a:r>
            <a:r>
              <a:rPr lang="hr-HR" dirty="0"/>
              <a:t>negativnih misli i distorzija – u pozitivne i realistične misli</a:t>
            </a:r>
          </a:p>
          <a:p>
            <a:r>
              <a:rPr lang="hr-HR" dirty="0"/>
              <a:t>Identificiranje bazičnih uvjerenja- „Ja nisam vrijedna ljubavi”,  „Bezvrijedna sam”, „Bespomoćna sam”</a:t>
            </a:r>
          </a:p>
          <a:p>
            <a:r>
              <a:rPr lang="hr-HR" dirty="0"/>
              <a:t>Grupni rad – prepoznavanje negativnih misli kod drugih da bismo ih prepoznali kod sebe</a:t>
            </a:r>
          </a:p>
          <a:p>
            <a:r>
              <a:rPr lang="hr-HR" dirty="0"/>
              <a:t>„Koji je drugi način gledanja na tu situaciju?”</a:t>
            </a:r>
          </a:p>
          <a:p>
            <a:r>
              <a:rPr lang="hr-HR" dirty="0"/>
              <a:t>„Koji su dokazi?”</a:t>
            </a:r>
          </a:p>
          <a:p>
            <a:r>
              <a:rPr lang="hr-HR" dirty="0"/>
              <a:t>Vođenje dnevnika pozitivnih ponašanja, situacija, zapažanja – vodi do kognitivnog restrukturiranja</a:t>
            </a:r>
          </a:p>
          <a:p>
            <a:pPr lvl="1"/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41207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/>
              <a:t>Rad na negativnim mislima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61613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700" dirty="0" err="1"/>
              <a:t>Često</a:t>
            </a:r>
            <a:r>
              <a:rPr lang="en-US" sz="1700" dirty="0"/>
              <a:t> vide </a:t>
            </a:r>
            <a:r>
              <a:rPr lang="en-US" sz="1700" dirty="0" err="1"/>
              <a:t>sebe</a:t>
            </a:r>
            <a:r>
              <a:rPr lang="en-US" sz="1700" dirty="0"/>
              <a:t>, </a:t>
            </a:r>
            <a:r>
              <a:rPr lang="en-US" sz="1700" dirty="0" err="1"/>
              <a:t>svoju</a:t>
            </a:r>
            <a:r>
              <a:rPr lang="en-US" sz="1700" dirty="0"/>
              <a:t> </a:t>
            </a:r>
            <a:r>
              <a:rPr lang="en-US" sz="1700" dirty="0" err="1"/>
              <a:t>svakodnevicu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budućnost</a:t>
            </a:r>
            <a:r>
              <a:rPr lang="en-US" sz="1700" dirty="0"/>
              <a:t> u </a:t>
            </a:r>
            <a:r>
              <a:rPr lang="en-US" sz="1700" dirty="0" err="1"/>
              <a:t>negativnom</a:t>
            </a:r>
            <a:r>
              <a:rPr lang="en-US" sz="1700" dirty="0"/>
              <a:t> </a:t>
            </a:r>
            <a:r>
              <a:rPr lang="en-US" sz="1700" dirty="0" err="1"/>
              <a:t>svjetlu</a:t>
            </a:r>
            <a:endParaRPr lang="hr-HR" sz="1700" dirty="0"/>
          </a:p>
          <a:p>
            <a:pPr indent="-228600">
              <a:lnSpc>
                <a:spcPct val="90000"/>
              </a:lnSpc>
            </a:pPr>
            <a:endParaRPr lang="en-US" sz="1700" dirty="0"/>
          </a:p>
          <a:p>
            <a:pPr indent="-228600">
              <a:lnSpc>
                <a:spcPct val="90000"/>
              </a:lnSpc>
            </a:pPr>
            <a:r>
              <a:rPr lang="en-US" sz="1700" dirty="0"/>
              <a:t>U </a:t>
            </a:r>
            <a:r>
              <a:rPr lang="en-US" sz="1700" dirty="0" err="1"/>
              <a:t>tretmanu</a:t>
            </a:r>
            <a:r>
              <a:rPr lang="en-US" sz="1700" dirty="0"/>
              <a:t> – rad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prepoznavanju</a:t>
            </a:r>
            <a:r>
              <a:rPr lang="en-US" sz="1700" dirty="0"/>
              <a:t> </a:t>
            </a:r>
            <a:r>
              <a:rPr lang="en-US" sz="1700" dirty="0" err="1"/>
              <a:t>negativnih</a:t>
            </a:r>
            <a:r>
              <a:rPr lang="en-US" sz="1700" dirty="0"/>
              <a:t> </a:t>
            </a:r>
            <a:r>
              <a:rPr lang="en-US" sz="1700" dirty="0" err="1"/>
              <a:t>misli</a:t>
            </a:r>
            <a:r>
              <a:rPr lang="en-US" sz="1700" dirty="0"/>
              <a:t>, </a:t>
            </a:r>
            <a:r>
              <a:rPr lang="en-US" sz="1700" dirty="0" err="1"/>
              <a:t>evaluacija</a:t>
            </a:r>
            <a:r>
              <a:rPr lang="en-US" sz="1700" dirty="0"/>
              <a:t> </a:t>
            </a:r>
            <a:r>
              <a:rPr lang="en-US" sz="1700" dirty="0" err="1"/>
              <a:t>tih</a:t>
            </a:r>
            <a:r>
              <a:rPr lang="en-US" sz="1700" dirty="0"/>
              <a:t> </a:t>
            </a:r>
            <a:r>
              <a:rPr lang="en-US" sz="1700" dirty="0" err="1"/>
              <a:t>misli</a:t>
            </a:r>
            <a:r>
              <a:rPr lang="en-US" sz="1700" dirty="0"/>
              <a:t> </a:t>
            </a:r>
            <a:r>
              <a:rPr lang="en-US" sz="1700" dirty="0" err="1"/>
              <a:t>koristeći</a:t>
            </a:r>
            <a:r>
              <a:rPr lang="en-US" sz="1700" dirty="0"/>
              <a:t> </a:t>
            </a:r>
            <a:r>
              <a:rPr lang="en-US" sz="1700" dirty="0" err="1"/>
              <a:t>kognitivne</a:t>
            </a:r>
            <a:r>
              <a:rPr lang="en-US" sz="1700" dirty="0"/>
              <a:t> </a:t>
            </a:r>
            <a:r>
              <a:rPr lang="en-US" sz="1700" dirty="0" err="1"/>
              <a:t>strategije</a:t>
            </a:r>
            <a:endParaRPr lang="hr-HR" sz="1700" dirty="0"/>
          </a:p>
          <a:p>
            <a:pPr indent="-228600">
              <a:lnSpc>
                <a:spcPct val="90000"/>
              </a:lnSpc>
            </a:pPr>
            <a:endParaRPr lang="en-US" sz="1700" dirty="0"/>
          </a:p>
          <a:p>
            <a:pPr indent="-228600">
              <a:lnSpc>
                <a:spcPct val="90000"/>
              </a:lnSpc>
            </a:pPr>
            <a:r>
              <a:rPr lang="en-US" sz="1700" dirty="0"/>
              <a:t>„Koji je </a:t>
            </a:r>
            <a:r>
              <a:rPr lang="en-US" sz="1700" dirty="0" err="1"/>
              <a:t>drugi</a:t>
            </a:r>
            <a:r>
              <a:rPr lang="en-US" sz="1700" dirty="0"/>
              <a:t> </a:t>
            </a:r>
            <a:r>
              <a:rPr lang="en-US" sz="1700" dirty="0" err="1"/>
              <a:t>način</a:t>
            </a:r>
            <a:r>
              <a:rPr lang="en-US" sz="1700" dirty="0"/>
              <a:t> </a:t>
            </a:r>
            <a:r>
              <a:rPr lang="en-US" sz="1700" dirty="0" err="1"/>
              <a:t>gledanja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situaciju</a:t>
            </a:r>
            <a:r>
              <a:rPr lang="en-US" sz="1700" dirty="0"/>
              <a:t>?” </a:t>
            </a:r>
            <a:endParaRPr lang="hr-HR" sz="1700" dirty="0"/>
          </a:p>
          <a:p>
            <a:pPr indent="-228600">
              <a:lnSpc>
                <a:spcPct val="90000"/>
              </a:lnSpc>
            </a:pPr>
            <a:endParaRPr lang="en-US" sz="1700" dirty="0"/>
          </a:p>
          <a:p>
            <a:pPr indent="-228600">
              <a:lnSpc>
                <a:spcPct val="90000"/>
              </a:lnSpc>
            </a:pPr>
            <a:r>
              <a:rPr lang="en-US" sz="1700" dirty="0"/>
              <a:t>„Koji </a:t>
            </a:r>
            <a:r>
              <a:rPr lang="en-US" sz="1700" dirty="0" err="1"/>
              <a:t>su</a:t>
            </a:r>
            <a:r>
              <a:rPr lang="en-US" sz="1700" dirty="0"/>
              <a:t> </a:t>
            </a:r>
            <a:r>
              <a:rPr lang="en-US" sz="1700" dirty="0" err="1"/>
              <a:t>dokazi</a:t>
            </a:r>
            <a:r>
              <a:rPr lang="en-US" sz="1700" dirty="0"/>
              <a:t> za </a:t>
            </a:r>
            <a:r>
              <a:rPr lang="en-US" sz="1700" dirty="0" err="1"/>
              <a:t>takvo</a:t>
            </a:r>
            <a:r>
              <a:rPr lang="en-US" sz="1700" dirty="0"/>
              <a:t> </a:t>
            </a:r>
            <a:r>
              <a:rPr lang="en-US" sz="1700" dirty="0" err="1"/>
              <a:t>razmišljanje</a:t>
            </a:r>
            <a:r>
              <a:rPr lang="en-US" sz="1700" dirty="0"/>
              <a:t>”</a:t>
            </a:r>
            <a:endParaRPr lang="hr-HR" sz="1700" dirty="0"/>
          </a:p>
          <a:p>
            <a:pPr indent="-228600">
              <a:lnSpc>
                <a:spcPct val="90000"/>
              </a:lnSpc>
            </a:pPr>
            <a:endParaRPr lang="en-US" sz="1700" dirty="0"/>
          </a:p>
          <a:p>
            <a:pPr indent="-228600">
              <a:lnSpc>
                <a:spcPct val="90000"/>
              </a:lnSpc>
            </a:pPr>
            <a:r>
              <a:rPr lang="en-US" sz="1700" dirty="0" err="1"/>
              <a:t>Ako</a:t>
            </a:r>
            <a:r>
              <a:rPr lang="en-US" sz="1700" dirty="0"/>
              <a:t> je </a:t>
            </a:r>
            <a:r>
              <a:rPr lang="en-US" sz="1700" dirty="0" err="1"/>
              <a:t>situacija</a:t>
            </a:r>
            <a:r>
              <a:rPr lang="en-US" sz="1700" dirty="0"/>
              <a:t> </a:t>
            </a:r>
            <a:r>
              <a:rPr lang="en-US" sz="1700" dirty="0" err="1"/>
              <a:t>realistično</a:t>
            </a:r>
            <a:r>
              <a:rPr lang="en-US" sz="1700" dirty="0"/>
              <a:t> </a:t>
            </a:r>
            <a:r>
              <a:rPr lang="en-US" sz="1700" dirty="0" err="1"/>
              <a:t>negativna</a:t>
            </a:r>
            <a:r>
              <a:rPr lang="en-US" sz="1700" dirty="0"/>
              <a:t> – problem-solving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3" r="3" b="3"/>
          <a:stretch/>
        </p:blipFill>
        <p:spPr bwMode="auto">
          <a:xfrm>
            <a:off x="4753737" y="1904281"/>
            <a:ext cx="3805552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075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r>
              <a:rPr lang="hr-HR" sz="2400" dirty="0"/>
              <a:t>Regulirati navike spavanja </a:t>
            </a:r>
          </a:p>
          <a:p>
            <a:r>
              <a:rPr lang="hr-HR" sz="2400" dirty="0"/>
              <a:t>Prehrana</a:t>
            </a:r>
          </a:p>
          <a:p>
            <a:r>
              <a:rPr lang="hr-HR" sz="2400" dirty="0"/>
              <a:t>Tjelovježba – moguće i kao dio plana aktivnosti ili stupnjevitih </a:t>
            </a:r>
            <a:r>
              <a:rPr lang="hr-HR" sz="2400" dirty="0" smtClean="0"/>
              <a:t>zadataka</a:t>
            </a:r>
          </a:p>
          <a:p>
            <a:r>
              <a:rPr lang="hr-HR" sz="2400" dirty="0" smtClean="0"/>
              <a:t>Rad </a:t>
            </a:r>
            <a:r>
              <a:rPr lang="hr-HR" sz="2400" dirty="0"/>
              <a:t>na usvajanju različitih vještina za koje već postoji deficit ili ih je klijent </a:t>
            </a:r>
            <a:r>
              <a:rPr lang="hr-HR" sz="2400" dirty="0" smtClean="0"/>
              <a:t>prestao  korisiti </a:t>
            </a:r>
            <a:r>
              <a:rPr lang="hr-HR" sz="2400" dirty="0"/>
              <a:t>iako ih možda ima razvijene upravo zbog depresivne simptomatologije </a:t>
            </a:r>
            <a:r>
              <a:rPr lang="hr-HR" sz="2400" dirty="0" smtClean="0"/>
              <a:t>– </a:t>
            </a:r>
            <a:r>
              <a:rPr lang="hr-HR" sz="2400" dirty="0" smtClean="0"/>
              <a:t>P</a:t>
            </a:r>
            <a:r>
              <a:rPr lang="hr-HR" sz="2400" dirty="0" smtClean="0"/>
              <a:t>roblem </a:t>
            </a:r>
            <a:r>
              <a:rPr lang="hr-HR" sz="2400" dirty="0"/>
              <a:t>solving, socijalne vještine, asertivnost, ....</a:t>
            </a:r>
          </a:p>
          <a:p>
            <a:r>
              <a:rPr lang="hr-HR" sz="2400" dirty="0"/>
              <a:t>Potkrepljenje – samopotkrepljenje (nagrade i </a:t>
            </a:r>
            <a:r>
              <a:rPr lang="hr-HR" sz="2400" dirty="0" smtClean="0"/>
              <a:t>pozitivne samoizjave</a:t>
            </a:r>
            <a:r>
              <a:rPr lang="hr-HR" sz="2400" dirty="0"/>
              <a:t>) i drugih (</a:t>
            </a:r>
            <a:r>
              <a:rPr lang="hr-HR" sz="2400" dirty="0" smtClean="0"/>
              <a:t>roditelji, ostali </a:t>
            </a:r>
            <a:r>
              <a:rPr lang="hr-HR" sz="2400" dirty="0"/>
              <a:t>odrasli, ...)</a:t>
            </a:r>
          </a:p>
        </p:txBody>
      </p:sp>
    </p:spTree>
    <p:extLst>
      <p:ext uri="{BB962C8B-B14F-4D97-AF65-F5344CB8AC3E}">
        <p14:creationId xmlns:p14="http://schemas.microsoft.com/office/powerpoint/2010/main" val="1249069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anchor="b">
            <a:normAutofit/>
          </a:bodyPr>
          <a:lstStyle/>
          <a:p>
            <a:pPr algn="l"/>
            <a:r>
              <a:rPr lang="hr-HR" dirty="0"/>
              <a:t>Problem - solving</a:t>
            </a:r>
            <a:endParaRPr lang="hr-HR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39B7FDC9-F0CE-43A7-9F2A-83DD09DC3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17" y="2811104"/>
            <a:ext cx="2524860" cy="206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6515" y="2682433"/>
            <a:ext cx="4711627" cy="32157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1900"/>
              <a:t>Pet koraka: </a:t>
            </a:r>
          </a:p>
          <a:p>
            <a:pPr marL="971550" lvl="1" indent="-514350">
              <a:lnSpc>
                <a:spcPct val="90000"/>
              </a:lnSpc>
              <a:buAutoNum type="arabicParenR"/>
            </a:pPr>
            <a:r>
              <a:rPr lang="hr-HR" sz="1900"/>
              <a:t>Definicija problema</a:t>
            </a:r>
          </a:p>
          <a:p>
            <a:pPr marL="971550" lvl="1" indent="-514350">
              <a:lnSpc>
                <a:spcPct val="90000"/>
              </a:lnSpc>
              <a:buAutoNum type="arabicParenR"/>
            </a:pPr>
            <a:r>
              <a:rPr lang="hr-HR" sz="1900"/>
              <a:t>Definiranje cilja</a:t>
            </a:r>
          </a:p>
          <a:p>
            <a:pPr marL="971550" lvl="1" indent="-514350">
              <a:lnSpc>
                <a:spcPct val="90000"/>
              </a:lnSpc>
              <a:buAutoNum type="arabicParenR"/>
            </a:pPr>
            <a:r>
              <a:rPr lang="hr-HR" sz="1900"/>
              <a:t>Navođenje mogućih rješenja (brain storming)</a:t>
            </a:r>
          </a:p>
          <a:p>
            <a:pPr marL="971550" lvl="1" indent="-514350">
              <a:lnSpc>
                <a:spcPct val="90000"/>
              </a:lnSpc>
              <a:buAutoNum type="arabicParenR"/>
            </a:pPr>
            <a:r>
              <a:rPr lang="hr-HR" sz="1900"/>
              <a:t>Razmišljanje o posljedicama</a:t>
            </a:r>
          </a:p>
          <a:p>
            <a:pPr marL="971550" lvl="1" indent="-514350">
              <a:lnSpc>
                <a:spcPct val="90000"/>
              </a:lnSpc>
              <a:buAutoNum type="arabicParenR"/>
            </a:pPr>
            <a:r>
              <a:rPr lang="hr-HR" sz="1900"/>
              <a:t>Samoevaluacija</a:t>
            </a:r>
          </a:p>
          <a:p>
            <a:pPr>
              <a:lnSpc>
                <a:spcPct val="90000"/>
              </a:lnSpc>
            </a:pPr>
            <a:r>
              <a:rPr lang="hr-HR" sz="1900"/>
              <a:t>Nježno i uvažavajuće</a:t>
            </a:r>
          </a:p>
          <a:p>
            <a:pPr>
              <a:lnSpc>
                <a:spcPct val="90000"/>
              </a:lnSpc>
            </a:pPr>
            <a:r>
              <a:rPr lang="hr-HR" sz="1900"/>
              <a:t>Proces s terapeutom u hipotetskim situacijama</a:t>
            </a:r>
          </a:p>
        </p:txBody>
      </p:sp>
    </p:spTree>
    <p:extLst>
      <p:ext uri="{BB962C8B-B14F-4D97-AF65-F5344CB8AC3E}">
        <p14:creationId xmlns:p14="http://schemas.microsoft.com/office/powerpoint/2010/main" val="2994012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Postavljanje ciljeva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/>
              <a:t>Terapeut pomaže djetetu da osmisli ciljeve tretmana</a:t>
            </a:r>
          </a:p>
          <a:p>
            <a:r>
              <a:rPr lang="hr-HR" dirty="0"/>
              <a:t>Po potrebi uključuje roditelje u svrhu promjene roditeljskih i obiteljskih obrazaca</a:t>
            </a:r>
          </a:p>
          <a:p>
            <a:r>
              <a:rPr lang="hr-HR" dirty="0"/>
              <a:t>Ciljevi – pozitivno definirani poželjni ishodi tretmana</a:t>
            </a:r>
          </a:p>
          <a:p>
            <a:r>
              <a:rPr lang="hr-HR" dirty="0"/>
              <a:t>Terapeut objašnjava korake i strategije kako doći do cilja</a:t>
            </a:r>
          </a:p>
          <a:p>
            <a:r>
              <a:rPr lang="hr-HR" dirty="0"/>
              <a:t>Provjera napredovanja prema cilju – vizualno prikazati djetetu</a:t>
            </a:r>
          </a:p>
          <a:p>
            <a:r>
              <a:rPr lang="hr-HR" dirty="0"/>
              <a:t>Ukoliko naiđemo na poteškoće – 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1105971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Vještine suočavanja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Promjene u raspoloženju kod depresivne djece češće nego promjene u raspoloženju kod odraslih</a:t>
            </a:r>
          </a:p>
          <a:p>
            <a:r>
              <a:rPr lang="hr-HR" dirty="0"/>
              <a:t>Djeca burnije reagiraju na vanjske podražaje i promjene u okolini od odraslih</a:t>
            </a:r>
          </a:p>
          <a:p>
            <a:r>
              <a:rPr lang="hr-HR" dirty="0"/>
              <a:t>Vještine suočavanja – strategija održavanja pozitivnog raspoloženja</a:t>
            </a:r>
          </a:p>
          <a:p>
            <a:r>
              <a:rPr lang="hr-HR" dirty="0"/>
              <a:t>Uče se vještine suočavanja usmjerene na emocije – kada se dijete susretne sa situacijom koju ne može promijeniti </a:t>
            </a:r>
          </a:p>
          <a:p>
            <a:r>
              <a:rPr lang="hr-HR" dirty="0"/>
              <a:t>Važno je uvježbavati vještine na seansama i za domaću zadaću</a:t>
            </a:r>
          </a:p>
        </p:txBody>
      </p:sp>
    </p:spTree>
    <p:extLst>
      <p:ext uri="{BB962C8B-B14F-4D97-AF65-F5344CB8AC3E}">
        <p14:creationId xmlns:p14="http://schemas.microsoft.com/office/powerpoint/2010/main" val="2195770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Vještine suočavanja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Učini nešto zabavno (distrakcija)</a:t>
            </a:r>
          </a:p>
          <a:p>
            <a:endParaRPr lang="hr-HR" dirty="0"/>
          </a:p>
          <a:p>
            <a:r>
              <a:rPr lang="hr-HR" dirty="0"/>
              <a:t>Učini nešto umirujuće i opuštajuće</a:t>
            </a:r>
          </a:p>
          <a:p>
            <a:endParaRPr lang="hr-HR" dirty="0"/>
          </a:p>
          <a:p>
            <a:r>
              <a:rPr lang="hr-HR" dirty="0"/>
              <a:t>Učini nešto energizirajuće</a:t>
            </a:r>
          </a:p>
          <a:p>
            <a:endParaRPr lang="hr-HR" dirty="0"/>
          </a:p>
          <a:p>
            <a:r>
              <a:rPr lang="hr-HR" dirty="0"/>
              <a:t>Razgovor s nekim</a:t>
            </a:r>
          </a:p>
          <a:p>
            <a:endParaRPr lang="hr-HR" dirty="0"/>
          </a:p>
          <a:p>
            <a:r>
              <a:rPr lang="hr-HR" dirty="0"/>
              <a:t>Promijeni način na koji razmišljaš o tome</a:t>
            </a:r>
          </a:p>
          <a:p>
            <a:endParaRPr lang="hr-H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130" y="2514600"/>
            <a:ext cx="27527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444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Ojačavanje pozitivne slike o sebi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Depresivna djeca i adolescenti svoje kompetencije, kvalitete, izvedbe vide negativnijima nego njihovi nedepresivni vršnjaci </a:t>
            </a:r>
          </a:p>
          <a:p>
            <a:r>
              <a:rPr lang="hr-HR" dirty="0"/>
              <a:t>Njihove samoevaluacije su distorzirane – nerealne i bezrazložne</a:t>
            </a:r>
          </a:p>
          <a:p>
            <a:r>
              <a:rPr lang="hr-HR" dirty="0"/>
              <a:t>Uče prepoznavati svoje jake strane, kvalitete, postignuća, ishode</a:t>
            </a:r>
          </a:p>
          <a:p>
            <a:r>
              <a:rPr lang="hr-HR" dirty="0"/>
              <a:t>Self - map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77478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Zašto je važno?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Prema procjenama Svjetske zdravstvene organizacije postat će drugi vodeći javnozdravstveni problem u svijetu</a:t>
            </a:r>
          </a:p>
          <a:p>
            <a:r>
              <a:rPr lang="hr-HR" dirty="0"/>
              <a:t>Oko 3-5 % djece imalo je depresivnu epizodu</a:t>
            </a:r>
          </a:p>
          <a:p>
            <a:r>
              <a:rPr lang="hr-HR" dirty="0"/>
              <a:t>Odražava se na svakodnevno funkcioniranje djeteta – narušava vršnjačke odnose, odnose u obitelji, školski uspjeh, utječe na razvoj djeteta</a:t>
            </a:r>
          </a:p>
        </p:txBody>
      </p:sp>
    </p:spTree>
    <p:extLst>
      <p:ext uri="{BB962C8B-B14F-4D97-AF65-F5344CB8AC3E}">
        <p14:creationId xmlns:p14="http://schemas.microsoft.com/office/powerpoint/2010/main" val="913221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Domaće zadaće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Primjena naučenih vještina</a:t>
            </a:r>
          </a:p>
          <a:p>
            <a:r>
              <a:rPr lang="hr-HR" dirty="0"/>
              <a:t>Motiviranje – na seansi djeca koja riješe zadaću dobiju poželjnu nagradu</a:t>
            </a:r>
          </a:p>
          <a:p>
            <a:r>
              <a:rPr lang="hr-HR" dirty="0"/>
              <a:t>Ukoliko dijete kontinuirano ne riješi zadaću – problem solving i stvaranje plana, podsjetnici, roditelji ili skrbnici potiču na izvršavanje</a:t>
            </a:r>
          </a:p>
        </p:txBody>
      </p:sp>
    </p:spTree>
    <p:extLst>
      <p:ext uri="{BB962C8B-B14F-4D97-AF65-F5344CB8AC3E}">
        <p14:creationId xmlns:p14="http://schemas.microsoft.com/office/powerpoint/2010/main" val="82846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Grupni tretman depresije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Prednosti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Prepoznavanje da i drugi imaju slične poteškoće</a:t>
            </a:r>
          </a:p>
          <a:p>
            <a:r>
              <a:rPr lang="hr-HR" dirty="0"/>
              <a:t>Socijalna i emocionalna potpora</a:t>
            </a:r>
          </a:p>
          <a:p>
            <a:r>
              <a:rPr lang="hr-HR" dirty="0"/>
              <a:t>Članovi grupe izvor ohrabrenja</a:t>
            </a:r>
          </a:p>
          <a:p>
            <a:r>
              <a:rPr lang="hr-HR" dirty="0"/>
              <a:t>Učenje socijalnih vještina – sklapanja prijateljstava</a:t>
            </a:r>
          </a:p>
          <a:p>
            <a:r>
              <a:rPr lang="hr-HR" dirty="0"/>
              <a:t>Vršnjaci pomažu u restrukturiranju vjerovanja, problem-solvingu, načinima nošenja</a:t>
            </a:r>
          </a:p>
          <a:p>
            <a:r>
              <a:rPr lang="hr-HR" dirty="0"/>
              <a:t>Vršnjaci imaju snažan utjecaj</a:t>
            </a:r>
          </a:p>
          <a:p>
            <a:endParaRPr lang="hr-H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Nedostaci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/>
              <a:t>Manje pažnje na pojedinom članu grupe</a:t>
            </a:r>
          </a:p>
          <a:p>
            <a:r>
              <a:rPr lang="hr-HR" dirty="0"/>
              <a:t>Manje vremena za pojedino člana</a:t>
            </a:r>
          </a:p>
          <a:p>
            <a:r>
              <a:rPr lang="hr-HR" dirty="0"/>
              <a:t>Mogu izgubiti fokus i manje se uključivati</a:t>
            </a:r>
          </a:p>
          <a:p>
            <a:r>
              <a:rPr lang="hr-HR" dirty="0"/>
              <a:t>Interpersonalni konflikti među članovima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41887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Trajanje tretmana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Oko 20 sastanaka</a:t>
            </a:r>
          </a:p>
          <a:p>
            <a:r>
              <a:rPr lang="hr-HR" dirty="0"/>
              <a:t>1-2 tjedno</a:t>
            </a:r>
          </a:p>
          <a:p>
            <a:r>
              <a:rPr lang="hr-HR" dirty="0"/>
              <a:t>Trajanje od 1 sata za depresivnu djecu i adolescente može biti zahtjevno – prilagoditi trajanje (30-45 minuta)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4038600" cy="282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004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Prevencija relapsa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Identifikacija trigera</a:t>
            </a:r>
          </a:p>
          <a:p>
            <a:r>
              <a:rPr lang="hr-HR" dirty="0" smtClean="0"/>
              <a:t>Toolbox </a:t>
            </a:r>
            <a:r>
              <a:rPr lang="hr-HR" dirty="0"/>
              <a:t>sa tehnikama koje su za klijenta bile </a:t>
            </a:r>
            <a:r>
              <a:rPr lang="hr-HR" dirty="0" smtClean="0"/>
              <a:t>učinkovite (problem solving, emocije, kognitivno restrukturiranje)</a:t>
            </a:r>
          </a:p>
          <a:p>
            <a:r>
              <a:rPr lang="hr-HR" dirty="0" smtClean="0"/>
              <a:t>Kontakti </a:t>
            </a:r>
            <a:r>
              <a:rPr lang="hr-HR" dirty="0"/>
              <a:t>za krizne </a:t>
            </a:r>
            <a:r>
              <a:rPr lang="hr-HR" dirty="0" smtClean="0"/>
              <a:t>situacije</a:t>
            </a:r>
          </a:p>
          <a:p>
            <a:r>
              <a:rPr lang="hr-HR" dirty="0" smtClean="0"/>
              <a:t>Booster </a:t>
            </a:r>
            <a:r>
              <a:rPr lang="hr-HR" dirty="0"/>
              <a:t>seanse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52800"/>
            <a:ext cx="2423528" cy="323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884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Roditelji u terapiji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78549"/>
            <a:ext cx="6553200" cy="509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524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Roditelj u terapiji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Roditelj koterapeut</a:t>
            </a:r>
          </a:p>
          <a:p>
            <a:r>
              <a:rPr lang="hr-HR" dirty="0"/>
              <a:t>Roditelj pacijent</a:t>
            </a:r>
          </a:p>
          <a:p>
            <a:r>
              <a:rPr lang="hr-HR" dirty="0"/>
              <a:t>Educiranje roditelja kako pružiti podršku djetetu i kako podržati njegove napore u tretmanu</a:t>
            </a:r>
          </a:p>
          <a:p>
            <a:r>
              <a:rPr lang="hr-HR" dirty="0"/>
              <a:t>Učenje roditelja istim vještinama</a:t>
            </a:r>
          </a:p>
          <a:p>
            <a:r>
              <a:rPr lang="hr-HR" dirty="0"/>
              <a:t>Učenje roditelja kako mijenjati ponašanje, komunikaciju, smanjiti konflikte te kako pomoći djetetu u identificiranju negativnih misli</a:t>
            </a:r>
          </a:p>
        </p:txBody>
      </p:sp>
    </p:spTree>
    <p:extLst>
      <p:ext uri="{BB962C8B-B14F-4D97-AF65-F5344CB8AC3E}">
        <p14:creationId xmlns:p14="http://schemas.microsoft.com/office/powerpoint/2010/main" val="36055519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Praktične smjernice za KBT s djecom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Igra</a:t>
            </a:r>
          </a:p>
          <a:p>
            <a:endParaRPr lang="hr-HR" dirty="0"/>
          </a:p>
          <a:p>
            <a:r>
              <a:rPr lang="hr-HR" dirty="0"/>
              <a:t>Lutke – komunikacija</a:t>
            </a:r>
          </a:p>
          <a:p>
            <a:endParaRPr lang="hr-HR" dirty="0"/>
          </a:p>
          <a:p>
            <a:r>
              <a:rPr lang="hr-HR" dirty="0"/>
              <a:t>Pričanje priča</a:t>
            </a:r>
          </a:p>
          <a:p>
            <a:endParaRPr lang="hr-HR" dirty="0"/>
          </a:p>
          <a:p>
            <a:r>
              <a:rPr lang="hr-HR" dirty="0"/>
              <a:t>Terapijske priče</a:t>
            </a:r>
          </a:p>
          <a:p>
            <a:endParaRPr lang="hr-HR" dirty="0"/>
          </a:p>
          <a:p>
            <a:r>
              <a:rPr lang="hr-HR" dirty="0"/>
              <a:t>Imaginacija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76600"/>
            <a:ext cx="5110163" cy="340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8604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Kendall, P. C. (Ed.). (2011). </a:t>
            </a:r>
            <a:r>
              <a:rPr lang="en-US" i="1" dirty="0"/>
              <a:t>Child and adolescent therapy: Cognitive-behavioral procedures</a:t>
            </a:r>
            <a:r>
              <a:rPr lang="en-US" dirty="0"/>
              <a:t>. Guilford Press.</a:t>
            </a:r>
            <a:endParaRPr lang="hr-HR" dirty="0"/>
          </a:p>
          <a:p>
            <a:r>
              <a:rPr lang="hr-HR" dirty="0"/>
              <a:t>Stallard, P. (2010). Misli dobro, osjećaj se dobro: kognitivno–bihevioralna terapija u radu s djecom i mladim ljudima. </a:t>
            </a:r>
            <a:r>
              <a:rPr lang="hr-HR" i="1" dirty="0"/>
              <a:t>Jastrebarsko: Naklada Slap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000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Prevalencija 1-2% u preadolescenata jednako kod oba spola, u adolescenciji 4-8% predominacija ženskog spola</a:t>
            </a:r>
          </a:p>
          <a:p>
            <a:r>
              <a:rPr lang="hr-HR" dirty="0"/>
              <a:t>Komorbiditet s drugim psihičkim poremećajima</a:t>
            </a:r>
          </a:p>
          <a:p>
            <a:r>
              <a:rPr lang="hr-HR" dirty="0"/>
              <a:t>Obvezna procjena suicidalnosti kod svakog susreta, naročito ako se radi o težoj kliničkoj slici</a:t>
            </a:r>
          </a:p>
          <a:p>
            <a:r>
              <a:rPr lang="hr-HR" dirty="0"/>
              <a:t>U procjeni pitati za manične i hipomanične epozode, odnosno radi li se o unipolarnoj ili bipolarnoj depresiji kod adolescenata</a:t>
            </a:r>
          </a:p>
        </p:txBody>
      </p:sp>
    </p:spTree>
    <p:extLst>
      <p:ext uri="{BB962C8B-B14F-4D97-AF65-F5344CB8AC3E}">
        <p14:creationId xmlns:p14="http://schemas.microsoft.com/office/powerpoint/2010/main" val="3333582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xmlns="" id="{73DE2CFE-42F2-48F0-8706-5264E012B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4077724" y="-2401326"/>
            <a:ext cx="1354979" cy="8062627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204109"/>
            <a:ext cx="7517548" cy="857894"/>
          </a:xfrm>
        </p:spPr>
        <p:txBody>
          <a:bodyPr>
            <a:normAutofit/>
          </a:bodyPr>
          <a:lstStyle/>
          <a:p>
            <a:r>
              <a:rPr lang="hr-HR" sz="3500">
                <a:solidFill>
                  <a:srgbClr val="FFFFFF"/>
                </a:solidFill>
              </a:rPr>
              <a:t>Depresija kod djece i adolescenata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197" y="2962451"/>
            <a:ext cx="3039374" cy="28200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1600"/>
              <a:t>Dijagnostički kriteriji za depresiju kod djece isti su kao i kod odraslih, ali važno je znati:</a:t>
            </a:r>
          </a:p>
          <a:p>
            <a:pPr>
              <a:lnSpc>
                <a:spcPct val="90000"/>
              </a:lnSpc>
            </a:pPr>
            <a:endParaRPr lang="hr-HR" sz="1600"/>
          </a:p>
          <a:p>
            <a:pPr lvl="1">
              <a:lnSpc>
                <a:spcPct val="90000"/>
              </a:lnSpc>
            </a:pPr>
            <a:r>
              <a:rPr lang="hr-HR" sz="1600"/>
              <a:t>Dijete može biti depresivno ili razdražljivo </a:t>
            </a:r>
          </a:p>
          <a:p>
            <a:pPr lvl="1">
              <a:lnSpc>
                <a:spcPct val="90000"/>
              </a:lnSpc>
            </a:pPr>
            <a:r>
              <a:rPr lang="hr-HR" sz="1600"/>
              <a:t>Dijete ipak može uživati u nekim aktivnostima</a:t>
            </a:r>
          </a:p>
          <a:p>
            <a:pPr lvl="1">
              <a:lnSpc>
                <a:spcPct val="90000"/>
              </a:lnSpc>
            </a:pPr>
            <a:r>
              <a:rPr lang="hr-HR" sz="1600"/>
              <a:t>Dijete može biti agresivno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146" y="3114347"/>
            <a:ext cx="3856276" cy="251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357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A7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3" name="Picture 2" descr="Povezana slik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934466"/>
            <a:ext cx="8178799" cy="498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154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ocument 12">
            <a:extLst>
              <a:ext uri="{FF2B5EF4-FFF2-40B4-BE49-F238E27FC236}">
                <a16:creationId xmlns:a16="http://schemas.microsoft.com/office/drawing/2014/main" xmlns="" id="{D12DDE76-C203-4047-9998-63900085B5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CD8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2A31D6F-803A-490F-BE52-9843DEC7A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Simptomi depresije kod djece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49" y="1321663"/>
            <a:ext cx="5510653" cy="421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820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hr-HR"/>
              <a:t>Simptomi depresije kod djece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xmlns="" id="{5820E11F-FDE7-4FE4-B891-BDC3FAC331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3123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1483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hr-HR"/>
              <a:t>Tipične kliničke slike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F71F9F16-CCAA-4F38-B2D4-C96E5D67A9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8002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1839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1411</Words>
  <Application>Microsoft Office PowerPoint</Application>
  <PresentationFormat>On-screen Show (4:3)</PresentationFormat>
  <Paragraphs>181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Bihevioralno – kognitivni tretman dječje i adolescentne depresije</vt:lpstr>
      <vt:lpstr>PowerPoint Presentation</vt:lpstr>
      <vt:lpstr>Zašto je važno?</vt:lpstr>
      <vt:lpstr>PowerPoint Presentation</vt:lpstr>
      <vt:lpstr>Depresija kod djece i adolescenata</vt:lpstr>
      <vt:lpstr>PowerPoint Presentation</vt:lpstr>
      <vt:lpstr>Simptomi depresije kod djece</vt:lpstr>
      <vt:lpstr>Simptomi depresije kod djece</vt:lpstr>
      <vt:lpstr>Tipične kliničke slike</vt:lpstr>
      <vt:lpstr>PowerPoint Presentation</vt:lpstr>
      <vt:lpstr>Traženje pomoći</vt:lpstr>
      <vt:lpstr>PowerPoint Presentation</vt:lpstr>
      <vt:lpstr>KBT tretman dječje depresije</vt:lpstr>
      <vt:lpstr>Ciljevi učinkovitog tretmana</vt:lpstr>
      <vt:lpstr>Tehnike u tretmanu depresije kod djece i adolescenata</vt:lpstr>
      <vt:lpstr>Edukacija o depresiji</vt:lpstr>
      <vt:lpstr>Self - monitoring</vt:lpstr>
      <vt:lpstr>Edukacija o osjećajima</vt:lpstr>
      <vt:lpstr>Emocije</vt:lpstr>
      <vt:lpstr>Bihevioralne tehnike</vt:lpstr>
      <vt:lpstr>Strategije suočavanja za intenzivne emocije</vt:lpstr>
      <vt:lpstr>Kognitivne tehnike – restrukturacija i reatribucija</vt:lpstr>
      <vt:lpstr>Rad na negativnim mislima</vt:lpstr>
      <vt:lpstr>PowerPoint Presentation</vt:lpstr>
      <vt:lpstr>Problem - solving</vt:lpstr>
      <vt:lpstr>Postavljanje ciljeva</vt:lpstr>
      <vt:lpstr>Vještine suočavanja</vt:lpstr>
      <vt:lpstr>Vještine suočavanja</vt:lpstr>
      <vt:lpstr>Ojačavanje pozitivne slike o sebi</vt:lpstr>
      <vt:lpstr>Domaće zadaće</vt:lpstr>
      <vt:lpstr>Grupni tretman depresije</vt:lpstr>
      <vt:lpstr>Trajanje tretmana</vt:lpstr>
      <vt:lpstr>Prevencija relapsa</vt:lpstr>
      <vt:lpstr>Roditelji u terapiji</vt:lpstr>
      <vt:lpstr>Roditelj u terapiji</vt:lpstr>
      <vt:lpstr>Praktične smjernice za KBT s djecom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Bihevioralno – kognitivni tretman dječje i adolescentne depresije</dc:title>
  <dc:creator>Ivana Vrbat</dc:creator>
  <cp:lastModifiedBy>Ivana Vrbat</cp:lastModifiedBy>
  <cp:revision>17</cp:revision>
  <dcterms:created xsi:type="dcterms:W3CDTF">2019-03-18T17:27:54Z</dcterms:created>
  <dcterms:modified xsi:type="dcterms:W3CDTF">2019-03-20T06:29:43Z</dcterms:modified>
</cp:coreProperties>
</file>