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81" autoAdjust="0"/>
    <p:restoredTop sz="94660"/>
  </p:normalViewPr>
  <p:slideViewPr>
    <p:cSldViewPr>
      <p:cViewPr>
        <p:scale>
          <a:sx n="50" d="100"/>
          <a:sy n="50" d="100"/>
        </p:scale>
        <p:origin x="-112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64-FD7C-4015-849F-449461EE68C7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07DD222-F09B-42FB-BA63-973A44F7678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64-FD7C-4015-849F-449461EE68C7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D222-F09B-42FB-BA63-973A44F7678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07DD222-F09B-42FB-BA63-973A44F7678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64-FD7C-4015-849F-449461EE68C7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64-FD7C-4015-849F-449461EE68C7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07DD222-F09B-42FB-BA63-973A44F7678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64-FD7C-4015-849F-449461EE68C7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07DD222-F09B-42FB-BA63-973A44F7678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357C364-FD7C-4015-849F-449461EE68C7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D222-F09B-42FB-BA63-973A44F7678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64-FD7C-4015-849F-449461EE68C7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07DD222-F09B-42FB-BA63-973A44F7678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64-FD7C-4015-849F-449461EE68C7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07DD222-F09B-42FB-BA63-973A44F7678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64-FD7C-4015-849F-449461EE68C7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07DD222-F09B-42FB-BA63-973A44F7678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07DD222-F09B-42FB-BA63-973A44F7678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64-FD7C-4015-849F-449461EE68C7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07DD222-F09B-42FB-BA63-973A44F7678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357C364-FD7C-4015-849F-449461EE68C7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357C364-FD7C-4015-849F-449461EE68C7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07DD222-F09B-42FB-BA63-973A44F7678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 smtClean="0"/>
              <a:t>IDENTIFICIRANJE EMOCIJA</a:t>
            </a:r>
            <a:endParaRPr lang="en-US" dirty="0"/>
          </a:p>
        </p:txBody>
      </p:sp>
      <p:sp>
        <p:nvSpPr>
          <p:cNvPr id="5" name="4 CuadroTexto"/>
          <p:cNvSpPr txBox="1"/>
          <p:nvPr/>
        </p:nvSpPr>
        <p:spPr>
          <a:xfrm>
            <a:off x="3707904" y="5805264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b="1" dirty="0" smtClean="0"/>
              <a:t>Ivona Beus, magistar psihologije</a:t>
            </a:r>
            <a:endParaRPr lang="en-US" b="1" dirty="0"/>
          </a:p>
        </p:txBody>
      </p:sp>
      <p:pic>
        <p:nvPicPr>
          <p:cNvPr id="8" name="7 Imagen" descr="3a957c565aaad5cdf31386c367cbc6f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1556792"/>
            <a:ext cx="4784080" cy="3879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476672"/>
            <a:ext cx="8280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b="1" dirty="0" smtClean="0"/>
              <a:t>EMOCIONALNA KARTA</a:t>
            </a:r>
          </a:p>
          <a:p>
            <a:endParaRPr lang="hr-BA" b="1" dirty="0" smtClean="0"/>
          </a:p>
          <a:p>
            <a:pPr>
              <a:buFont typeface="Wingdings" pitchFamily="2" charset="2"/>
              <a:buChar char="Ø"/>
            </a:pPr>
            <a:r>
              <a:rPr lang="hr-BA" dirty="0" smtClean="0"/>
              <a:t>Terapeut traži od pacijenta da se prisjeti određenog događaja u kojemu je osjetio navedenu emociju. Da bi se uvjerio da je pacijent točno identificirao svoju emociju od njega traži identificiranje automatskih misli. Sadržaj automatskih misli odgovara identificiranoj emociji. </a:t>
            </a:r>
            <a:endParaRPr lang="en-US" dirty="0"/>
          </a:p>
        </p:txBody>
      </p:sp>
      <p:graphicFrame>
        <p:nvGraphicFramePr>
          <p:cNvPr id="3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537182"/>
              </p:ext>
            </p:extLst>
          </p:nvPr>
        </p:nvGraphicFramePr>
        <p:xfrm>
          <a:off x="683567" y="2636912"/>
          <a:ext cx="7920882" cy="297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0294"/>
                <a:gridCol w="2640294"/>
                <a:gridCol w="2640294"/>
              </a:tblGrid>
              <a:tr h="372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LJUTNJA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TUGA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ANKSIOZNOST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466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hr-HR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hr-HR" sz="1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Brat kaže da odlazi vidjeti prijatelje.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1. Majka ne uzvraća telefonski poziv.</a:t>
                      </a: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1. Dizanje ruke u razredu.</a:t>
                      </a: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1699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hr-HR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hr-HR" sz="1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  Cimerica ne vraća knjigu. 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2. Sastanak u domu, nitko ne obraća pažnju na mene.</a:t>
                      </a: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2. Pisanje seminarskog rada iz</a:t>
                      </a:r>
                      <a:r>
                        <a:rPr lang="hr-HR" sz="1200" baseline="0" dirty="0" smtClean="0">
                          <a:effectLst/>
                        </a:rPr>
                        <a:t> ekonomije.</a:t>
                      </a: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466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hr-HR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hr-HR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hr-HR" sz="12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Cimerica pušta glazbu preglasno. 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3. 3 na polugodištu.</a:t>
                      </a: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3. Pozivanje prijatelja na ručak.</a:t>
                      </a: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404664"/>
            <a:ext cx="8064896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000" b="1" dirty="0" smtClean="0"/>
              <a:t>LISTA NEGATIVNIH EMOCIJA</a:t>
            </a:r>
          </a:p>
          <a:p>
            <a:endParaRPr lang="hr-BA" dirty="0" smtClean="0"/>
          </a:p>
          <a:p>
            <a:pPr>
              <a:buFont typeface="Wingdings" pitchFamily="2" charset="2"/>
              <a:buChar char="Ø"/>
            </a:pPr>
            <a:r>
              <a:rPr lang="hr-BA" sz="2400" dirty="0" smtClean="0"/>
              <a:t>Ponekad je umjesto emocionalne karte dovoljna lista negativnih emocija:  </a:t>
            </a:r>
          </a:p>
          <a:p>
            <a:endParaRPr lang="hr-BA" sz="2400" dirty="0" smtClean="0"/>
          </a:p>
          <a:p>
            <a:r>
              <a:rPr lang="hr-BA" sz="2400" dirty="0" smtClean="0"/>
              <a:t>Tuga, potištenost, usamljenost, nesreća</a:t>
            </a:r>
          </a:p>
          <a:p>
            <a:r>
              <a:rPr lang="hr-BA" sz="2400" dirty="0" smtClean="0"/>
              <a:t>Anksioznost, zabrinutost, uplašenost, napetost</a:t>
            </a:r>
          </a:p>
          <a:p>
            <a:r>
              <a:rPr lang="hr-BA" sz="2400" dirty="0" smtClean="0"/>
              <a:t>Ljutnja, bijes, dosađivanje</a:t>
            </a:r>
          </a:p>
          <a:p>
            <a:r>
              <a:rPr lang="hr-BA" sz="2400" dirty="0" smtClean="0"/>
              <a:t>Posramljenost, neugoda, poniženost</a:t>
            </a:r>
          </a:p>
          <a:p>
            <a:r>
              <a:rPr lang="hr-BA" sz="2400" dirty="0" smtClean="0"/>
              <a:t>Razočaranost</a:t>
            </a:r>
          </a:p>
          <a:p>
            <a:r>
              <a:rPr lang="hr-BA" sz="2400" dirty="0" smtClean="0"/>
              <a:t>Ljubomora, zavist</a:t>
            </a:r>
          </a:p>
          <a:p>
            <a:r>
              <a:rPr lang="hr-BA" sz="2400" dirty="0" smtClean="0"/>
              <a:t>Krivnja</a:t>
            </a:r>
          </a:p>
          <a:p>
            <a:r>
              <a:rPr lang="hr-BA" sz="2400" dirty="0" smtClean="0"/>
              <a:t>Povrijeđenost</a:t>
            </a:r>
          </a:p>
          <a:p>
            <a:r>
              <a:rPr lang="hr-BA" sz="2400" dirty="0" smtClean="0"/>
              <a:t>Sumnjičavost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548680"/>
            <a:ext cx="867645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TEŠKOĆE U PROCJENJIVANJU INTENZITETA EMOCIJA</a:t>
            </a:r>
          </a:p>
          <a:p>
            <a:endParaRPr lang="hr-BA" dirty="0"/>
          </a:p>
          <a:p>
            <a:pPr>
              <a:buFont typeface="Wingdings" pitchFamily="2" charset="2"/>
              <a:buChar char="Ø"/>
            </a:pPr>
            <a:r>
              <a:rPr lang="hr-BA" dirty="0" smtClean="0"/>
              <a:t> Osim identificiranja emocija za pacijente je važno i   procjenjivanje intenziteta doživljene emocije.</a:t>
            </a:r>
          </a:p>
          <a:p>
            <a:pPr>
              <a:buFont typeface="Wingdings" pitchFamily="2" charset="2"/>
              <a:buChar char="Ø"/>
            </a:pPr>
            <a:endParaRPr lang="hr-BA" dirty="0"/>
          </a:p>
          <a:p>
            <a:pPr>
              <a:buFont typeface="Wingdings" pitchFamily="2" charset="2"/>
              <a:buChar char="Ø"/>
            </a:pPr>
            <a:r>
              <a:rPr lang="hr-BA" dirty="0" smtClean="0"/>
              <a:t>Neki pacijenti imaju krivo vjerovanje o samim emocijama.</a:t>
            </a:r>
          </a:p>
          <a:p>
            <a:pPr>
              <a:buFont typeface="Wingdings" pitchFamily="2" charset="2"/>
              <a:buChar char="Ø"/>
            </a:pPr>
            <a:endParaRPr lang="hr-BA" dirty="0" smtClean="0"/>
          </a:p>
          <a:p>
            <a:pPr>
              <a:buFont typeface="Wingdings" pitchFamily="2" charset="2"/>
              <a:buChar char="Ø"/>
            </a:pPr>
            <a:r>
              <a:rPr lang="hr-BA" dirty="0"/>
              <a:t> V</a:t>
            </a:r>
            <a:r>
              <a:rPr lang="hr-BA" dirty="0" smtClean="0"/>
              <a:t>ažno je procijeniti je li ispitivanje i adaptivno odgovaranje na misao ili emociju bilo učinkovito. </a:t>
            </a:r>
          </a:p>
          <a:p>
            <a:pPr>
              <a:buFont typeface="Wingdings" pitchFamily="2" charset="2"/>
              <a:buChar char="Ø"/>
            </a:pPr>
            <a:endParaRPr lang="hr-BA" dirty="0"/>
          </a:p>
          <a:p>
            <a:pPr>
              <a:buFont typeface="Wingdings" pitchFamily="2" charset="2"/>
              <a:buChar char="Ø"/>
            </a:pPr>
            <a:r>
              <a:rPr lang="hr-BA" dirty="0" smtClean="0"/>
              <a:t> Mjerenje intenziteta emocija u danoj situaciji  pomaže pacijentu i terapeutu odrediti zahtijeva li situacija daljno istraživanje. </a:t>
            </a:r>
          </a:p>
          <a:p>
            <a:pPr>
              <a:buFont typeface="Wingdings" pitchFamily="2" charset="2"/>
              <a:buChar char="Ø"/>
            </a:pPr>
            <a:endParaRPr lang="hr-BA" dirty="0"/>
          </a:p>
          <a:p>
            <a:pPr>
              <a:buFont typeface="Wingdings" pitchFamily="2" charset="2"/>
              <a:buChar char="Ø"/>
            </a:pPr>
            <a:r>
              <a:rPr lang="hr-BA" dirty="0" smtClean="0"/>
              <a:t>Ukoliko pacijenti imaju teškoće u određivanju intenziteta emocija terapeut može nacrtati skalu.</a:t>
            </a:r>
          </a:p>
          <a:p>
            <a:pPr>
              <a:buFont typeface="Wingdings" pitchFamily="2" charset="2"/>
              <a:buChar char="Ø"/>
            </a:pPr>
            <a:endParaRPr lang="hr-BA" dirty="0"/>
          </a:p>
          <a:p>
            <a:endParaRPr lang="hr-BA" dirty="0" smtClean="0"/>
          </a:p>
          <a:p>
            <a:endParaRPr lang="hr-BA" dirty="0"/>
          </a:p>
          <a:p>
            <a:endParaRPr lang="hr-BA" dirty="0" smtClean="0"/>
          </a:p>
          <a:p>
            <a:endParaRPr lang="hr-BA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Rezervirano mjesto sadržaja 3"/>
          <p:cNvGraphicFramePr>
            <a:graphicFrameLocks/>
          </p:cNvGraphicFramePr>
          <p:nvPr/>
        </p:nvGraphicFramePr>
        <p:xfrm>
          <a:off x="500034" y="2643182"/>
          <a:ext cx="8143905" cy="1771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8781"/>
                <a:gridCol w="1628781"/>
                <a:gridCol w="1628781"/>
                <a:gridCol w="1628781"/>
                <a:gridCol w="1628781"/>
              </a:tblGrid>
              <a:tr h="857251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25%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50%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75%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100%</a:t>
                      </a:r>
                      <a:endParaRPr lang="hr-HR" dirty="0"/>
                    </a:p>
                  </a:txBody>
                  <a:tcPr/>
                </a:tc>
              </a:tr>
              <a:tr h="857251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Uopće nisam tužan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Donekle tužan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Srednje tužan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Prilično tužan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Najveća tuga koja sam ikada doživio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2015208" y="1556792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000" b="1" dirty="0" smtClean="0"/>
              <a:t>SKALA INTENZITETA EMOCIJA 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332656"/>
            <a:ext cx="7488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000" b="1" dirty="0" smtClean="0"/>
              <a:t>Ako pacijent još uvijek ima problema u određivanju intenziteta emocija, terapeut mu može pomoći izraditi skalu  emocionalnog intenziteta</a:t>
            </a:r>
            <a:r>
              <a:rPr lang="hr-BA" dirty="0" smtClean="0"/>
              <a:t>. </a:t>
            </a:r>
            <a:endParaRPr lang="en-US" dirty="0"/>
          </a:p>
        </p:txBody>
      </p:sp>
      <p:graphicFrame>
        <p:nvGraphicFramePr>
          <p:cNvPr id="3" name="Rezervirano mjesto sadržaja 4"/>
          <p:cNvGraphicFramePr>
            <a:graphicFrameLocks/>
          </p:cNvGraphicFramePr>
          <p:nvPr/>
        </p:nvGraphicFramePr>
        <p:xfrm>
          <a:off x="357159" y="1643051"/>
          <a:ext cx="8429683" cy="4675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5"/>
                <a:gridCol w="6429418"/>
              </a:tblGrid>
              <a:tr h="389662">
                <a:tc>
                  <a:txBody>
                    <a:bodyPr/>
                    <a:lstStyle/>
                    <a:p>
                      <a:r>
                        <a:rPr lang="hr-HR" dirty="0" smtClean="0"/>
                        <a:t>Anksioznost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Situacije 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Gledanje filma</a:t>
                      </a:r>
                      <a:r>
                        <a:rPr lang="hr-HR" baseline="0" dirty="0" smtClean="0"/>
                        <a:t> 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Razmišljanje hoću li zakasniti na današnju terapiju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Unutrašnja</a:t>
                      </a:r>
                      <a:r>
                        <a:rPr lang="hr-HR" baseline="0" dirty="0" smtClean="0"/>
                        <a:t> bol: upala slijepog crijeva?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Čuđenje zbog čega je mama neočekivano zvala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Razmišljanje o tome koliko posla imam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50%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Javljanje u razredu kada sam sigurna u odgovor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60%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Razmišljanje o odlasku asistentu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70%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Razgovor s prijateljima o životu nakon diplomiranja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80%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Javljanje u razredu kad</a:t>
                      </a:r>
                      <a:r>
                        <a:rPr lang="hr-HR" baseline="0" dirty="0" smtClean="0"/>
                        <a:t> nisam sigurna u odgovor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90%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Noć prije ispita iz ekonomije</a:t>
                      </a:r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100%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Očeva prometna nesreća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620688"/>
            <a:ext cx="799288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000" b="1" dirty="0" smtClean="0"/>
              <a:t>KORIŠTENJE EMOCIONALNOG INTENZITETA ZA VOĐENJE TERAPIJE</a:t>
            </a:r>
          </a:p>
          <a:p>
            <a:endParaRPr lang="hr-BA" dirty="0"/>
          </a:p>
          <a:p>
            <a:pPr>
              <a:buFont typeface="Wingdings" pitchFamily="2" charset="2"/>
              <a:buChar char="Ø"/>
            </a:pPr>
            <a:r>
              <a:rPr lang="hr-BA" sz="2000" dirty="0" smtClean="0"/>
              <a:t>Tijekom terapijskog postupka terapeut nastoji dobiti jasnu sliku situacije koja uznemiruje pacijenta te mu pomaže razlikovati misli od emocija. Kroz taj proces suosjeća </a:t>
            </a:r>
            <a:r>
              <a:rPr lang="hr-BA" sz="2000" smtClean="0"/>
              <a:t>s njegovim emocijama </a:t>
            </a:r>
            <a:r>
              <a:rPr lang="hr-BA" sz="2000" dirty="0" smtClean="0"/>
              <a:t>te mu pomaže evaluirati disfunkcionalno mišljenje koje utječe na njegovo raspoloženje.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403648" y="1844824"/>
            <a:ext cx="9073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4800" dirty="0" smtClean="0"/>
              <a:t>  HVALA NA PAŽNJI!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ítulo"/>
          <p:cNvSpPr>
            <a:spLocks noGrp="1"/>
          </p:cNvSpPr>
          <p:nvPr>
            <p:ph type="title" idx="4294967295"/>
          </p:nvPr>
        </p:nvSpPr>
        <p:spPr>
          <a:xfrm>
            <a:off x="251520" y="908720"/>
            <a:ext cx="8534400" cy="758825"/>
          </a:xfrm>
        </p:spPr>
        <p:txBody>
          <a:bodyPr>
            <a:noAutofit/>
          </a:bodyPr>
          <a:lstStyle/>
          <a:p>
            <a:r>
              <a:rPr lang="hr-BA" sz="2400" dirty="0" smtClean="0"/>
              <a:t>U kognitivnoj terapiji emocije su od primarne važnosti. Njihova identifikacija ima centralnu ulogu u mijenjanju disfunkcionalnog mišljenja pacijenta.</a:t>
            </a:r>
            <a:endParaRPr lang="en-US" sz="2400" dirty="0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294967295"/>
          </p:nvPr>
        </p:nvSpPr>
        <p:spPr>
          <a:xfrm>
            <a:off x="467544" y="1844824"/>
            <a:ext cx="4038600" cy="46815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BA" dirty="0" smtClean="0"/>
              <a:t> </a:t>
            </a:r>
            <a:r>
              <a:rPr lang="hr-BA" sz="2400" b="1" dirty="0" smtClean="0"/>
              <a:t>Intenzivne negativne emocije</a:t>
            </a:r>
          </a:p>
          <a:p>
            <a:pPr>
              <a:buFont typeface="Arial" pitchFamily="34" charset="0"/>
              <a:buChar char="•"/>
            </a:pPr>
            <a:r>
              <a:rPr lang="hr-BA" sz="2400" dirty="0" smtClean="0"/>
              <a:t>Disfunkcionalne- ako ometaju pacijentovu sposobnost jasnog razmišljanja, rješavanja problema, postizanja zadovoljstva.</a:t>
            </a:r>
            <a:endParaRPr lang="en-US" sz="2400" dirty="0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4294967295"/>
          </p:nvPr>
        </p:nvSpPr>
        <p:spPr>
          <a:xfrm>
            <a:off x="5105400" y="1844675"/>
            <a:ext cx="4038600" cy="46815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BA" sz="2400" b="1" dirty="0" smtClean="0"/>
              <a:t>‘’Normalne ‘’ negativne emocije</a:t>
            </a:r>
          </a:p>
          <a:p>
            <a:pPr>
              <a:buFont typeface="Arial" pitchFamily="34" charset="0"/>
              <a:buChar char="•"/>
            </a:pPr>
            <a:r>
              <a:rPr lang="hr-BA" sz="2400" dirty="0" smtClean="0"/>
              <a:t>Funkcionalne negativne emocije imaju važnu funkciju da poput fizičke boli upozoravaju na potencijalni problem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534400" cy="758825"/>
          </a:xfrm>
        </p:spPr>
        <p:txBody>
          <a:bodyPr>
            <a:noAutofit/>
          </a:bodyPr>
          <a:lstStyle/>
          <a:p>
            <a:r>
              <a:rPr lang="hr-BA" sz="2400" dirty="0" smtClean="0"/>
              <a:t>ULOGA TERAPEUTA U IDENTIFIKACIJI EMOCIJA</a:t>
            </a:r>
            <a:endParaRPr lang="en-U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323528" y="1484784"/>
            <a:ext cx="8504238" cy="4572000"/>
          </a:xfrm>
        </p:spPr>
        <p:txBody>
          <a:bodyPr>
            <a:normAutofit/>
          </a:bodyPr>
          <a:lstStyle/>
          <a:p>
            <a:r>
              <a:rPr lang="hr-BA" sz="2400" dirty="0" smtClean="0"/>
              <a:t>Iako terapeut prepozna neumjerenost ili neadekvatnost emocija, priznaje ih i suosjeća s pacijentom- u ranoj fazi terapije</a:t>
            </a:r>
          </a:p>
          <a:p>
            <a:r>
              <a:rPr lang="hr-BA" sz="2400" dirty="0" smtClean="0"/>
              <a:t>Terapeut se usmjerava na vrednovanje disfunkcionalnih misli i vjerovanja kako bi smanjio uznemirenost</a:t>
            </a:r>
            <a:endParaRPr lang="en-US" sz="2400" dirty="0" smtClean="0"/>
          </a:p>
          <a:p>
            <a:r>
              <a:rPr lang="hr-BA" sz="2400" dirty="0" smtClean="0"/>
              <a:t>Nastoji smanjiti emocionalnu neugodu povezanu s pogrešnom interpretacijom situacije</a:t>
            </a:r>
          </a:p>
          <a:p>
            <a:r>
              <a:rPr lang="hr-BA" sz="2400" dirty="0" smtClean="0"/>
              <a:t>Terapeut nastoji povećati pacijentove pozitivne emocije pomoću razgovora o pozitivnim događajima, o interesima pacijenta i sl.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534400" cy="758825"/>
          </a:xfrm>
        </p:spPr>
        <p:txBody>
          <a:bodyPr>
            <a:noAutofit/>
          </a:bodyPr>
          <a:lstStyle/>
          <a:p>
            <a:r>
              <a:rPr lang="hr-BA" sz="2400" dirty="0" smtClean="0"/>
              <a:t>RAZLIKOVANJE AUTOMATSKIH MISLI I EMOCIJA</a:t>
            </a:r>
            <a:endParaRPr lang="en-US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67544" y="1628800"/>
            <a:ext cx="813690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hr-BA" sz="2400" dirty="0" smtClean="0"/>
              <a:t>Terapeut pomaže pacijentu promotriti vlastito iskustvo kroz kognitivni model</a:t>
            </a:r>
          </a:p>
          <a:p>
            <a:pPr>
              <a:buFont typeface="Wingdings" pitchFamily="2" charset="2"/>
              <a:buChar char="§"/>
            </a:pPr>
            <a:endParaRPr lang="hr-BA" sz="2400" dirty="0" smtClean="0"/>
          </a:p>
          <a:p>
            <a:pPr>
              <a:buFont typeface="Wingdings" pitchFamily="2" charset="2"/>
              <a:buChar char="§"/>
            </a:pPr>
            <a:r>
              <a:rPr lang="hr-BA" sz="2400" dirty="0"/>
              <a:t> </a:t>
            </a:r>
            <a:r>
              <a:rPr lang="hr-BA" sz="2400" dirty="0" smtClean="0"/>
              <a:t>Sadržaj koji pacijent prezentira razvrstava u kategorije kognitivnog modela – situacija, automatska misao, reakcija</a:t>
            </a:r>
          </a:p>
          <a:p>
            <a:pPr>
              <a:buFont typeface="Wingdings" pitchFamily="2" charset="2"/>
              <a:buChar char="§"/>
            </a:pPr>
            <a:endParaRPr lang="hr-BA" sz="2400" dirty="0" smtClean="0"/>
          </a:p>
          <a:p>
            <a:pPr>
              <a:buFont typeface="Wingdings" pitchFamily="2" charset="2"/>
              <a:buChar char="§"/>
            </a:pPr>
            <a:r>
              <a:rPr lang="hr-BA" sz="2400" dirty="0"/>
              <a:t> </a:t>
            </a:r>
            <a:r>
              <a:rPr lang="hr-BA" sz="2400" dirty="0" smtClean="0"/>
              <a:t>U slučajevima kad pacijent miješa misli i emocije terapeut odlučuje hoće li konfuziju ignorirati, spomenuti je odmah ili kasnije.</a:t>
            </a:r>
          </a:p>
          <a:p>
            <a:pPr>
              <a:buFont typeface="Wingdings" pitchFamily="2" charset="2"/>
              <a:buChar char="§"/>
            </a:pPr>
            <a:endParaRPr lang="hr-BA" sz="2400" dirty="0"/>
          </a:p>
          <a:p>
            <a:endParaRPr lang="hr-BA" sz="2000" dirty="0" smtClean="0"/>
          </a:p>
          <a:p>
            <a:pPr>
              <a:buFont typeface="Wingdings" pitchFamily="2" charset="2"/>
              <a:buChar char="§"/>
            </a:pPr>
            <a:endParaRPr lang="hr-BA" sz="2000" dirty="0" smtClean="0"/>
          </a:p>
          <a:p>
            <a:pPr>
              <a:buFont typeface="Wingdings" pitchFamily="2" charset="2"/>
              <a:buChar char="§"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476672"/>
            <a:ext cx="777686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pitchFamily="2" charset="2"/>
              <a:buChar char="§"/>
            </a:pPr>
            <a:r>
              <a:rPr lang="hr-BA" sz="2800" b="1" dirty="0" smtClean="0"/>
              <a:t>U potpunosti ignorirati konfuziju</a:t>
            </a:r>
          </a:p>
          <a:p>
            <a:pPr marL="514350" indent="-514350">
              <a:buFont typeface="Arial" pitchFamily="34" charset="0"/>
              <a:buChar char="•"/>
            </a:pPr>
            <a:endParaRPr lang="hr-BA" sz="2800" dirty="0"/>
          </a:p>
          <a:p>
            <a:pPr marL="514350" indent="-514350">
              <a:buFont typeface="Wingdings" pitchFamily="2" charset="2"/>
              <a:buChar char="Ø"/>
            </a:pPr>
            <a:r>
              <a:rPr lang="hr-BA" sz="2800" dirty="0" smtClean="0"/>
              <a:t> kad je označavanje misli kao osjećaja relativno nevažno u danom kontekstu</a:t>
            </a:r>
          </a:p>
          <a:p>
            <a:pPr marL="514350" indent="-514350"/>
            <a:endParaRPr lang="hr-BA" sz="2800" dirty="0"/>
          </a:p>
          <a:p>
            <a:pPr marL="514350" indent="-514350"/>
            <a:r>
              <a:rPr lang="hr-BA" sz="2400" dirty="0" smtClean="0"/>
              <a:t>T</a:t>
            </a:r>
            <a:r>
              <a:rPr lang="hr-BA" sz="2000" dirty="0" smtClean="0"/>
              <a:t>:  Kad smo spomenuli dnevni red rekli ste da biste željeli razgovarati o telefonskom pozivu s bratom.</a:t>
            </a:r>
          </a:p>
          <a:p>
            <a:pPr marL="514350" indent="-514350"/>
            <a:endParaRPr lang="hr-BA" sz="2000" dirty="0" smtClean="0"/>
          </a:p>
          <a:p>
            <a:pPr marL="514350" indent="-514350"/>
            <a:r>
              <a:rPr lang="hr-BA" sz="2000" dirty="0" smtClean="0"/>
              <a:t>P: Da, nazvala sam ga prije par večeri i osjetila sam da mu se nije razgovaralo. Zvučao je suzdržano, osjećala sam da mu nije vaćno zovem li ga ili ne.</a:t>
            </a:r>
          </a:p>
          <a:p>
            <a:pPr marL="514350" indent="-514350"/>
            <a:endParaRPr lang="hr-BA" sz="2000" dirty="0" smtClean="0"/>
          </a:p>
          <a:p>
            <a:pPr marL="514350" indent="-514350"/>
            <a:r>
              <a:rPr lang="hr-BA" sz="2000" dirty="0" smtClean="0"/>
              <a:t>T: Ako bi to bila istina, što bi za Vas to značilo? </a:t>
            </a:r>
          </a:p>
          <a:p>
            <a:pPr marL="514350" indent="-514350"/>
            <a:endParaRPr lang="hr-BA" sz="2000" dirty="0"/>
          </a:p>
          <a:p>
            <a:pPr marL="514350" indent="-514350"/>
            <a:r>
              <a:rPr lang="hr-BA" sz="2000" b="1" dirty="0" smtClean="0"/>
              <a:t>    U ovom slučaju terapeut želi otkriti bazično vjerovanje.</a:t>
            </a:r>
          </a:p>
          <a:p>
            <a:pPr marL="514350" indent="-514350"/>
            <a:endParaRPr lang="hr-BA" sz="2000" dirty="0"/>
          </a:p>
          <a:p>
            <a:pPr marL="514350" indent="-514350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332656"/>
            <a:ext cx="8496944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hr-BA" dirty="0" smtClean="0"/>
              <a:t> </a:t>
            </a:r>
            <a:r>
              <a:rPr lang="hr-BA" sz="2800" b="1" dirty="0" smtClean="0"/>
              <a:t>Konfuziju spomenuti kasnije</a:t>
            </a:r>
          </a:p>
          <a:p>
            <a:endParaRPr lang="hr-BA" sz="2800" b="1" dirty="0" smtClean="0"/>
          </a:p>
          <a:p>
            <a:pPr>
              <a:buFont typeface="Wingdings" pitchFamily="2" charset="2"/>
              <a:buChar char="Ø"/>
            </a:pPr>
            <a:r>
              <a:rPr lang="hr-BA" sz="2800" b="1" dirty="0"/>
              <a:t> </a:t>
            </a:r>
            <a:r>
              <a:rPr lang="hr-BA" sz="2400" dirty="0" smtClean="0"/>
              <a:t>Terapeut</a:t>
            </a:r>
            <a:r>
              <a:rPr lang="hr-BA" sz="2400" b="1" dirty="0" smtClean="0"/>
              <a:t> </a:t>
            </a:r>
            <a:r>
              <a:rPr lang="hr-BA" sz="2400" dirty="0" smtClean="0"/>
              <a:t>smatra konfuziju važnom ali procjenjuje da bi njeno spominjanje odmah moglo omesti tijek ili ciljeve seanse. U tom slučaju najprije završava aktualnu temu, zatim se vraća na konfuziju. </a:t>
            </a:r>
            <a:endParaRPr lang="hr-BA" sz="2800" dirty="0" smtClean="0"/>
          </a:p>
          <a:p>
            <a:endParaRPr lang="hr-BA" sz="2000" dirty="0"/>
          </a:p>
          <a:p>
            <a:r>
              <a:rPr lang="hr-BA" dirty="0" smtClean="0"/>
              <a:t>T: Želio bih se vratiti na nešto o čemu smo razgovarali prije par minuta. Sjećate se da ste govorili kako biste trebali ići u knjižnicu, ali vam se ne ide.</a:t>
            </a:r>
          </a:p>
          <a:p>
            <a:endParaRPr lang="hr-BA" dirty="0" smtClean="0"/>
          </a:p>
          <a:p>
            <a:r>
              <a:rPr lang="hr-BA" dirty="0" smtClean="0"/>
              <a:t>P: Da.</a:t>
            </a:r>
          </a:p>
          <a:p>
            <a:endParaRPr lang="hr-BA" dirty="0" smtClean="0"/>
          </a:p>
          <a:p>
            <a:r>
              <a:rPr lang="hr-BA" dirty="0" smtClean="0"/>
              <a:t>T: Meni se čini da ste pomislili: ‘’Ne želim ići’’ ili ‘’Ne ide mi se.’’ Je li to točno?</a:t>
            </a:r>
          </a:p>
          <a:p>
            <a:r>
              <a:rPr lang="hr-BA" dirty="0" smtClean="0"/>
              <a:t>P: Da, mislila sam:’’Ne ide mi se.’’</a:t>
            </a:r>
          </a:p>
          <a:p>
            <a:endParaRPr lang="hr-BA" dirty="0"/>
          </a:p>
          <a:p>
            <a:r>
              <a:rPr lang="hr-BA" dirty="0" smtClean="0"/>
              <a:t>T: Koja je emocija išla s tom misli?</a:t>
            </a:r>
          </a:p>
          <a:p>
            <a:endParaRPr lang="hr-BA" dirty="0" smtClean="0"/>
          </a:p>
          <a:p>
            <a:r>
              <a:rPr lang="hr-BA" dirty="0" smtClean="0"/>
              <a:t>P: Osjetla sam  anksioznost.</a:t>
            </a:r>
          </a:p>
          <a:p>
            <a:endParaRPr lang="hr-BA" dirty="0"/>
          </a:p>
          <a:p>
            <a:endParaRPr lang="hr-BA" dirty="0" smtClean="0"/>
          </a:p>
          <a:p>
            <a:endParaRPr lang="hr-BA" sz="2400" dirty="0" smtClean="0"/>
          </a:p>
          <a:p>
            <a:endParaRPr lang="hr-BA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404664"/>
            <a:ext cx="8352928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hr-BA" dirty="0" smtClean="0"/>
              <a:t> </a:t>
            </a:r>
            <a:r>
              <a:rPr lang="hr-BA" sz="2800" b="1" dirty="0" smtClean="0"/>
              <a:t>Spomenuti odmah</a:t>
            </a:r>
          </a:p>
          <a:p>
            <a:pPr>
              <a:buFont typeface="Wingdings" pitchFamily="2" charset="2"/>
              <a:buChar char="§"/>
            </a:pPr>
            <a:endParaRPr lang="hr-BA" sz="2800" b="1" dirty="0"/>
          </a:p>
          <a:p>
            <a:pPr>
              <a:buFont typeface="Wingdings" pitchFamily="2" charset="2"/>
              <a:buChar char="Ø"/>
            </a:pPr>
            <a:r>
              <a:rPr lang="hr-BA" sz="2800" b="1" dirty="0" smtClean="0"/>
              <a:t> </a:t>
            </a:r>
            <a:r>
              <a:rPr lang="hr-BA" sz="2800" dirty="0" smtClean="0"/>
              <a:t>Terapeut procjenjuje da je u datom trenutku to jako važno i da neće poremetiti tijek terapije.</a:t>
            </a:r>
          </a:p>
          <a:p>
            <a:pPr>
              <a:buFont typeface="Wingdings" pitchFamily="2" charset="2"/>
              <a:buChar char="Ø"/>
            </a:pPr>
            <a:endParaRPr lang="hr-BA" sz="2800" dirty="0"/>
          </a:p>
          <a:p>
            <a:r>
              <a:rPr lang="hr-BA" sz="2400" dirty="0" smtClean="0"/>
              <a:t>P: Ležala sam na krevetu zureći u zid, osjećajući da nikada neću moći ustati, da ću zakasniti na predavanje. </a:t>
            </a:r>
          </a:p>
          <a:p>
            <a:endParaRPr lang="hr-BA" sz="2400" dirty="0" smtClean="0"/>
          </a:p>
          <a:p>
            <a:r>
              <a:rPr lang="hr-BA" sz="2400" dirty="0" smtClean="0"/>
              <a:t>T: Dakle, ležali ste u krevetu i imali dvije misli: ‘’Nikad neću moći ustati’’ i ‘’Zakasnit ću na predavanje.’’</a:t>
            </a:r>
          </a:p>
          <a:p>
            <a:endParaRPr lang="hr-BA" sz="2400" dirty="0" smtClean="0"/>
          </a:p>
          <a:p>
            <a:r>
              <a:rPr lang="hr-BA" sz="2400" dirty="0" smtClean="0"/>
              <a:t>P: Da.</a:t>
            </a:r>
          </a:p>
          <a:p>
            <a:endParaRPr lang="hr-BA" sz="2400" dirty="0" smtClean="0"/>
          </a:p>
          <a:p>
            <a:r>
              <a:rPr lang="hr-BA" sz="2400" dirty="0" smtClean="0"/>
              <a:t>T: I kako ste se zbog tih misli osjećali?</a:t>
            </a:r>
          </a:p>
          <a:p>
            <a:endParaRPr lang="hr-BA" sz="2400" b="1" dirty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404664"/>
            <a:ext cx="8208912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800" dirty="0" smtClean="0"/>
              <a:t>       </a:t>
            </a:r>
            <a:r>
              <a:rPr lang="hr-BA" sz="2800" b="1" dirty="0" smtClean="0"/>
              <a:t>VAŽNOST RAZLIKOVANJA EMOCIJA</a:t>
            </a:r>
          </a:p>
          <a:p>
            <a:endParaRPr lang="hr-BA" sz="2800" b="1" dirty="0"/>
          </a:p>
          <a:p>
            <a:pPr>
              <a:buFont typeface="Wingdings" pitchFamily="2" charset="2"/>
              <a:buChar char="Ø"/>
            </a:pPr>
            <a:r>
              <a:rPr lang="hr-BA" sz="2000" dirty="0" smtClean="0"/>
              <a:t>Terapeut neprekidno pokušava dokučiti kako pacijentova bazična vjerovanja uvjetuju nastanak automatskih misli u specifičnim situacijama i utječu na pacijentove emocije i ponašanje.</a:t>
            </a:r>
          </a:p>
          <a:p>
            <a:endParaRPr lang="hr-BA" sz="2400" dirty="0"/>
          </a:p>
          <a:p>
            <a:r>
              <a:rPr lang="hr-BA" dirty="0" smtClean="0"/>
              <a:t>T: Kako ste se osjećali kad Vas majka nije nazvala?</a:t>
            </a:r>
          </a:p>
          <a:p>
            <a:r>
              <a:rPr lang="hr-BA" dirty="0" smtClean="0"/>
              <a:t>P: Tužno.</a:t>
            </a:r>
          </a:p>
          <a:p>
            <a:r>
              <a:rPr lang="hr-BA" dirty="0" smtClean="0"/>
              <a:t>T: Što Vam je tada prošlo kroz glavu?</a:t>
            </a:r>
          </a:p>
          <a:p>
            <a:r>
              <a:rPr lang="hr-BA" dirty="0" smtClean="0"/>
              <a:t>P: Što ako joj se nešto dogodilo?</a:t>
            </a:r>
          </a:p>
          <a:p>
            <a:r>
              <a:rPr lang="hr-BA" dirty="0" smtClean="0"/>
              <a:t>T: I osjetili ste tugu?</a:t>
            </a:r>
          </a:p>
          <a:p>
            <a:r>
              <a:rPr lang="hr-BA" dirty="0" smtClean="0"/>
              <a:t>P: Da.</a:t>
            </a:r>
          </a:p>
          <a:p>
            <a:r>
              <a:rPr lang="hr-BA" dirty="0" smtClean="0"/>
              <a:t>T: Malo sam zbunjen jer mi više zvuči kao </a:t>
            </a:r>
            <a:r>
              <a:rPr lang="hr-BA" b="1" dirty="0" smtClean="0"/>
              <a:t>anksiozna</a:t>
            </a:r>
            <a:r>
              <a:rPr lang="hr-BA" dirty="0" smtClean="0"/>
              <a:t> misao.</a:t>
            </a:r>
          </a:p>
          <a:p>
            <a:endParaRPr lang="hr-BA" sz="2400" dirty="0"/>
          </a:p>
          <a:p>
            <a:pPr>
              <a:buFont typeface="Wingdings" pitchFamily="2" charset="2"/>
              <a:buChar char="Ø"/>
            </a:pPr>
            <a:r>
              <a:rPr lang="hr-BA" sz="2400" dirty="0" smtClean="0"/>
              <a:t> </a:t>
            </a:r>
            <a:r>
              <a:rPr lang="hr-BA" sz="2000" dirty="0" smtClean="0"/>
              <a:t>Značajno je otkriti moguće neslaganje između sadržaja automatske misli i združene joj emocije. </a:t>
            </a:r>
          </a:p>
          <a:p>
            <a:pPr>
              <a:buFont typeface="Wingdings" pitchFamily="2" charset="2"/>
              <a:buChar char="Ø"/>
            </a:pPr>
            <a:r>
              <a:rPr lang="hr-BA" sz="2000" dirty="0" smtClean="0"/>
              <a:t>Pronalaženje i rad na ključnoj automatskoj misli obično ubrzava terapiju.</a:t>
            </a:r>
          </a:p>
          <a:p>
            <a:endParaRPr lang="hr-B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55576" y="836712"/>
            <a:ext cx="76328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800" b="1" dirty="0" smtClean="0"/>
              <a:t>TEŠKOĆE U IMENOVANJU EMOCIJA</a:t>
            </a:r>
          </a:p>
          <a:p>
            <a:endParaRPr lang="hr-BA" sz="2800" b="1" dirty="0"/>
          </a:p>
          <a:p>
            <a:pPr>
              <a:buFont typeface="Wingdings" pitchFamily="2" charset="2"/>
              <a:buChar char="Ø"/>
            </a:pPr>
            <a:r>
              <a:rPr lang="hr-BA" sz="2800" b="1" dirty="0" smtClean="0"/>
              <a:t> </a:t>
            </a:r>
            <a:r>
              <a:rPr lang="hr-BA" sz="2800" dirty="0" smtClean="0"/>
              <a:t>Pojedini pacijenti pokazuju relativno siromašan riječnik za emocije.</a:t>
            </a:r>
          </a:p>
          <a:p>
            <a:pPr>
              <a:buFont typeface="Wingdings" pitchFamily="2" charset="2"/>
              <a:buChar char="Ø"/>
            </a:pPr>
            <a:r>
              <a:rPr lang="hr-BA" sz="2800" dirty="0" smtClean="0"/>
              <a:t>Korisno je od pacijenta tražiti da povezuje svoje emocionalne reakcije u specifičnim situacijama s njihovim nazivom.</a:t>
            </a:r>
          </a:p>
          <a:p>
            <a:pPr>
              <a:buFont typeface="Wingdings" pitchFamily="2" charset="2"/>
              <a:buChar char="Ø"/>
            </a:pPr>
            <a:r>
              <a:rPr lang="hr-BA" sz="2800" dirty="0" smtClean="0"/>
              <a:t> U tome pomaže kreiranje emocionalne karte i lista negativnih emocija.</a:t>
            </a:r>
          </a:p>
          <a:p>
            <a:pPr>
              <a:buFont typeface="Wingdings" pitchFamily="2" charset="2"/>
              <a:buChar char="Ø"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1244</TotalTime>
  <Words>1068</Words>
  <Application>Microsoft Office PowerPoint</Application>
  <PresentationFormat>Presentación en pantalla (4:3)</PresentationFormat>
  <Paragraphs>160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Civil</vt:lpstr>
      <vt:lpstr>IDENTIFICIRANJE EMOCIJA</vt:lpstr>
      <vt:lpstr>U kognitivnoj terapiji emocije su od primarne važnosti. Njihova identifikacija ima centralnu ulogu u mijenjanju disfunkcionalnog mišljenja pacijenta.</vt:lpstr>
      <vt:lpstr>ULOGA TERAPEUTA U IDENTIFIKACIJI EMOCIJA</vt:lpstr>
      <vt:lpstr>RAZLIKOVANJE AUTOMATSKIH MISLI I EMOCIJA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IDENTIFICIRANJE EMOCIJA</dc:title>
  <dc:creator>Jaime Diez</dc:creator>
  <cp:lastModifiedBy>Jaime Diez</cp:lastModifiedBy>
  <cp:revision>55</cp:revision>
  <dcterms:created xsi:type="dcterms:W3CDTF">2019-03-04T14:03:01Z</dcterms:created>
  <dcterms:modified xsi:type="dcterms:W3CDTF">2019-03-11T20:25:18Z</dcterms:modified>
</cp:coreProperties>
</file>