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64" r:id="rId3"/>
    <p:sldId id="311" r:id="rId4"/>
    <p:sldId id="312" r:id="rId5"/>
    <p:sldId id="313" r:id="rId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howGuides="1">
      <p:cViewPr varScale="1">
        <p:scale>
          <a:sx n="73" d="100"/>
          <a:sy n="73" d="100"/>
        </p:scale>
        <p:origin x="576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3/2/2019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3/2/2019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3/2/2019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3/2/2019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3/2/2019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2362447"/>
          </a:xfrm>
        </p:spPr>
        <p:txBody>
          <a:bodyPr/>
          <a:lstStyle/>
          <a:p>
            <a:r>
              <a:rPr lang="hr-HR" b="1" dirty="0" smtClean="0"/>
              <a:t>Tipologija članova grupe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55984"/>
              </p:ext>
            </p:extLst>
          </p:nvPr>
        </p:nvGraphicFramePr>
        <p:xfrm>
          <a:off x="189757" y="381530"/>
          <a:ext cx="11809312" cy="59997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896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Strategije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566"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POVUČEN</a:t>
                      </a:r>
                      <a:endParaRPr lang="hr-H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minimalno sudjeluje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preferira sjediti u tišini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4336"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DOMINANTAN</a:t>
                      </a:r>
                      <a:endParaRPr lang="hr-H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monopolizira grupno vrijeme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nema teškoća s dijeljenjem informacija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i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9618" y="969221"/>
            <a:ext cx="47492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r-HR" sz="2000" dirty="0" smtClean="0"/>
              <a:t>postavljati </a:t>
            </a:r>
            <a:r>
              <a:rPr lang="hr-HR" sz="2000" dirty="0"/>
              <a:t>mu izravna pitanja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povezivati njegova iskustva s iskustvima drugih članova grupe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kada je prikladno, raditi na njegovim mislima i emocijama o sudjelovanju u </a:t>
            </a:r>
            <a:r>
              <a:rPr lang="hr-HR" sz="2000" dirty="0" smtClean="0"/>
              <a:t>grupi</a:t>
            </a:r>
            <a:endParaRPr lang="hr-H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439618" y="3429000"/>
            <a:ext cx="44874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koristiti suptilno ili otvoreno sputavanje kako bi se balansiralo vrijeme posvećeno pojedinim članovima</a:t>
            </a:r>
          </a:p>
          <a:p>
            <a:pPr marL="628650" lvl="1" indent="-273050">
              <a:buFont typeface="Courier New" pitchFamily="49" charset="0"/>
              <a:buChar char="o"/>
            </a:pPr>
            <a:r>
              <a:rPr lang="hr-HR" sz="2000" dirty="0"/>
              <a:t>suptilne strategije – npr. nepotkrepljivanje stalnog pričanja pitanjima ili kontaktom očima</a:t>
            </a:r>
          </a:p>
          <a:p>
            <a:pPr marL="628650" lvl="1" indent="-273050">
              <a:buFont typeface="Courier New" pitchFamily="49" charset="0"/>
              <a:buChar char="o"/>
            </a:pPr>
            <a:r>
              <a:rPr lang="hr-HR" sz="2000" dirty="0"/>
              <a:t>otvorene strategije – npr. </a:t>
            </a:r>
            <a:r>
              <a:rPr lang="hr-HR" sz="2000" i="1" dirty="0"/>
              <a:t>„Sada ću Vas zaustaviti kako bismo čuli i ostale</a:t>
            </a:r>
            <a:r>
              <a:rPr lang="hr-HR" sz="2000" i="1" dirty="0" smtClean="0"/>
              <a:t>”</a:t>
            </a: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6352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82438"/>
              </p:ext>
            </p:extLst>
          </p:nvPr>
        </p:nvGraphicFramePr>
        <p:xfrm>
          <a:off x="189757" y="476672"/>
          <a:ext cx="11809312" cy="547260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299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Strategije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069"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POMAGAČ</a:t>
                      </a:r>
                      <a:endParaRPr lang="hr-H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uvijek</a:t>
                      </a:r>
                      <a:r>
                        <a:rPr lang="hr-HR" sz="2000" baseline="0" dirty="0" smtClean="0"/>
                        <a:t> daje savjete (mogu i ne moraju biti pomažući)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govori općenito („mi” umjesto „ja”)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fokusira se na tuđe umjesto na svoje probleme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NEVJERNIK</a:t>
                      </a:r>
                      <a:endParaRPr lang="hr-H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pesimistična osoba</a:t>
                      </a:r>
                      <a:r>
                        <a:rPr lang="hr-HR" sz="2000" baseline="0" dirty="0" smtClean="0"/>
                        <a:t> koja zapravo ne vjeruje u tretman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moguće</a:t>
                      </a:r>
                      <a:r>
                        <a:rPr lang="hr-HR" sz="2000" baseline="0" dirty="0" smtClean="0"/>
                        <a:t> da je već više puta isprobao KBT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može propitivati terapeuta i terapiju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62563" y="1052736"/>
            <a:ext cx="43204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ohrabriti ga da govori o vlastitom iskustvu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ako je savjet koristan, potkrijepiti ga i zatim ga usmjeriti na rad na vlastitim problemima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ako savjet nije koristan, raspraviti ga s grupom (npr. </a:t>
            </a:r>
            <a:r>
              <a:rPr lang="hr-HR" sz="2000" i="1" dirty="0"/>
              <a:t>„Što ostali misle o ovoj ideji</a:t>
            </a:r>
            <a:r>
              <a:rPr lang="hr-HR" sz="2000" i="1" dirty="0" smtClean="0"/>
              <a:t>?”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462563" y="3789040"/>
            <a:ext cx="45365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ne ulaziti u rasprave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pokazati razumijevanje za njegove osjećaje i zatim naglasiti osobnu odgovornost i mogućnost izbora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koristiti strategije za rad na </a:t>
            </a:r>
            <a:r>
              <a:rPr lang="hr-HR" sz="2000" dirty="0" smtClean="0"/>
              <a:t>otporu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050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33155"/>
              </p:ext>
            </p:extLst>
          </p:nvPr>
        </p:nvGraphicFramePr>
        <p:xfrm>
          <a:off x="189757" y="620688"/>
          <a:ext cx="11809312" cy="44644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6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105"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Tip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Opis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Strategije</a:t>
                      </a:r>
                      <a:endParaRPr lang="hr-HR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257"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NEPOSTOJAN</a:t>
                      </a:r>
                      <a:endParaRPr lang="hr-H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ponekad se pojavi, ponekad ne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čini se da se</a:t>
                      </a:r>
                      <a:r>
                        <a:rPr lang="hr-HR" sz="2000" baseline="0" dirty="0" smtClean="0"/>
                        <a:t> nije obvezao grupi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135">
                <a:tc>
                  <a:txBody>
                    <a:bodyPr/>
                    <a:lstStyle/>
                    <a:p>
                      <a:r>
                        <a:rPr lang="hr-HR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NEPRIKLADAN ZA GRUPU</a:t>
                      </a:r>
                      <a:endParaRPr lang="hr-HR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provukao se kroz</a:t>
                      </a:r>
                      <a:r>
                        <a:rPr lang="hr-HR" sz="2000" baseline="0" dirty="0" smtClean="0"/>
                        <a:t> screening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ima drukčije probleme od ostalih članova</a:t>
                      </a:r>
                    </a:p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često ima problematična</a:t>
                      </a:r>
                      <a:r>
                        <a:rPr lang="hr-HR" sz="2000" baseline="0" dirty="0" smtClean="0"/>
                        <a:t> obilježja ili stanja koja zahtijevaju trenutnu intervenciju</a:t>
                      </a:r>
                      <a:r>
                        <a:rPr lang="hr-HR" sz="2000" dirty="0" smtClean="0"/>
                        <a:t> </a:t>
                      </a:r>
                      <a:endParaRPr lang="hr-HR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endParaRPr lang="hr-HR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62564" y="1196752"/>
            <a:ext cx="4559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razgovarati o problemu u grupi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po potrebi obaviti i individualni </a:t>
            </a:r>
            <a:r>
              <a:rPr lang="hr-HR" sz="2000" dirty="0" smtClean="0"/>
              <a:t>razgovor</a:t>
            </a:r>
            <a:endParaRPr lang="hr-HR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482465" y="234888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koristiti strategije sputavanja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obznaniti da njegove potrebe mogu biti drugačije nego potrebe drugih članova grupe i zatim se fokusirati na moguće dobiti od sudjelovanja u grupi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hr-HR" sz="2000" dirty="0"/>
              <a:t>ako previše ometa grupni rad, moguće je i prekidanje rada u grupi i traženje alternativne tretmanske </a:t>
            </a:r>
            <a:r>
              <a:rPr lang="hr-HR" sz="2000" dirty="0" smtClean="0"/>
              <a:t>opcije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054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304</Words>
  <Application>Microsoft Office PowerPoint</Application>
  <PresentationFormat>Custom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Courier New</vt:lpstr>
      <vt:lpstr>Books 16x9</vt:lpstr>
      <vt:lpstr>Tipologija članova grupe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2015-03-14T10:59:27Z</dcterms:created>
  <dcterms:modified xsi:type="dcterms:W3CDTF">2019-03-02T16:02:53Z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