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sldIdLst>
    <p:sldId id="256" r:id="rId2"/>
    <p:sldId id="257" r:id="rId3"/>
    <p:sldId id="265" r:id="rId4"/>
    <p:sldId id="258" r:id="rId5"/>
    <p:sldId id="264" r:id="rId6"/>
    <p:sldId id="260" r:id="rId7"/>
    <p:sldId id="261" r:id="rId8"/>
    <p:sldId id="262" r:id="rId9"/>
    <p:sldId id="263" r:id="rId10"/>
    <p:sldId id="269" r:id="rId11"/>
    <p:sldId id="271" r:id="rId1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EEC8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Svijetli stil 1 - Isticanj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27102A9-8310-4765-A935-A1911B00CA55}" styleName="Svijetli stil 1 - Isticanj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Svijetli stil 1 - Isticanj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Svijetli stil 1 - Isticanj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35BC3D-11AB-4928-AC87-FA8D8B28388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hr-HR"/>
        </a:p>
      </dgm:t>
    </dgm:pt>
    <dgm:pt modelId="{8708DC70-007C-4BCB-ABAA-17AFE58F5556}">
      <dgm:prSet phldrT="[Tekst]"/>
      <dgm:spPr/>
      <dgm:t>
        <a:bodyPr/>
        <a:lstStyle/>
        <a:p>
          <a:r>
            <a:rPr lang="hr-HR" dirty="0" smtClean="0"/>
            <a:t>1. Praktični problemi </a:t>
          </a:r>
          <a:endParaRPr lang="hr-HR" dirty="0"/>
        </a:p>
      </dgm:t>
    </dgm:pt>
    <dgm:pt modelId="{E733C072-54B3-4CCD-B8FF-CF80505640F3}" type="parTrans" cxnId="{006AF579-70C5-4126-9F3D-15125AAEBAC0}">
      <dgm:prSet/>
      <dgm:spPr/>
      <dgm:t>
        <a:bodyPr/>
        <a:lstStyle/>
        <a:p>
          <a:endParaRPr lang="hr-HR"/>
        </a:p>
      </dgm:t>
    </dgm:pt>
    <dgm:pt modelId="{E2FA2083-2941-48A8-8AAB-61E5DA8F0072}" type="sibTrans" cxnId="{006AF579-70C5-4126-9F3D-15125AAEBAC0}">
      <dgm:prSet/>
      <dgm:spPr/>
      <dgm:t>
        <a:bodyPr/>
        <a:lstStyle/>
        <a:p>
          <a:endParaRPr lang="hr-HR"/>
        </a:p>
      </dgm:t>
    </dgm:pt>
    <dgm:pt modelId="{2AB713D8-1274-407D-9746-FE9FF2812613}">
      <dgm:prSet phldrT="[Tekst]" custT="1"/>
      <dgm:spPr/>
      <dgm:t>
        <a:bodyPr/>
        <a:lstStyle/>
        <a:p>
          <a:r>
            <a:rPr lang="hr-HR" sz="1600" dirty="0" smtClean="0"/>
            <a:t>izvršavanje DZ u posljednjem trenutku</a:t>
          </a:r>
          <a:endParaRPr lang="hr-HR" sz="1600" dirty="0"/>
        </a:p>
      </dgm:t>
    </dgm:pt>
    <dgm:pt modelId="{88F91C7D-6538-4F2B-A824-13C388AA593D}" type="parTrans" cxnId="{DFC67C89-2AD7-4E46-A53A-41B8B2753D9C}">
      <dgm:prSet/>
      <dgm:spPr/>
      <dgm:t>
        <a:bodyPr/>
        <a:lstStyle/>
        <a:p>
          <a:endParaRPr lang="hr-HR"/>
        </a:p>
      </dgm:t>
    </dgm:pt>
    <dgm:pt modelId="{F1752B6C-152B-4A24-BA84-C13D827319F8}" type="sibTrans" cxnId="{DFC67C89-2AD7-4E46-A53A-41B8B2753D9C}">
      <dgm:prSet/>
      <dgm:spPr/>
      <dgm:t>
        <a:bodyPr/>
        <a:lstStyle/>
        <a:p>
          <a:endParaRPr lang="hr-HR"/>
        </a:p>
      </dgm:t>
    </dgm:pt>
    <dgm:pt modelId="{3F586026-DD95-473E-9EA4-432F5284ACD9}">
      <dgm:prSet phldrT="[Tekst]"/>
      <dgm:spPr/>
      <dgm:t>
        <a:bodyPr/>
        <a:lstStyle/>
        <a:p>
          <a:r>
            <a:rPr lang="hr-HR" dirty="0" smtClean="0"/>
            <a:t>2. Psihološki problemi</a:t>
          </a:r>
          <a:endParaRPr lang="hr-HR" dirty="0"/>
        </a:p>
      </dgm:t>
    </dgm:pt>
    <dgm:pt modelId="{F9B4B32B-20E1-49DA-B23B-A13C31BEF08E}" type="parTrans" cxnId="{5C78BFB6-BDA9-4425-A104-C3B6A95B131C}">
      <dgm:prSet/>
      <dgm:spPr/>
      <dgm:t>
        <a:bodyPr/>
        <a:lstStyle/>
        <a:p>
          <a:endParaRPr lang="hr-HR"/>
        </a:p>
      </dgm:t>
    </dgm:pt>
    <dgm:pt modelId="{474D6ECC-131E-4B4F-97F3-5C84502F0E36}" type="sibTrans" cxnId="{5C78BFB6-BDA9-4425-A104-C3B6A95B131C}">
      <dgm:prSet/>
      <dgm:spPr/>
      <dgm:t>
        <a:bodyPr/>
        <a:lstStyle/>
        <a:p>
          <a:endParaRPr lang="hr-HR"/>
        </a:p>
      </dgm:t>
    </dgm:pt>
    <dgm:pt modelId="{159E57A9-6C67-43E9-A490-B5214790A85F}">
      <dgm:prSet phldrT="[Tekst]" custT="1"/>
      <dgm:spPr/>
      <dgm:t>
        <a:bodyPr/>
        <a:lstStyle/>
        <a:p>
          <a:r>
            <a:rPr lang="hr-HR" sz="1600" dirty="0" smtClean="0"/>
            <a:t>negativna predviđanja – pretpostavljanje negativnih posljedica, kako bi identificirao negativne </a:t>
          </a:r>
          <a:r>
            <a:rPr lang="hr-HR" sz="1600" dirty="0" err="1" smtClean="0"/>
            <a:t>disfunkcionalne</a:t>
          </a:r>
          <a:r>
            <a:rPr lang="hr-HR" sz="1600" dirty="0" smtClean="0"/>
            <a:t> misli terapeut od klijenta traži da se prisjeti trenutka kad je razmišljao o DZ i istraži povezane misli i osjećaje</a:t>
          </a:r>
          <a:endParaRPr lang="hr-HR" sz="1600" dirty="0"/>
        </a:p>
      </dgm:t>
    </dgm:pt>
    <dgm:pt modelId="{794DB0D0-B1BE-43FB-B806-C6AC75EC1927}" type="parTrans" cxnId="{BD4A44F9-294F-4475-B41C-E0B81CECBEFB}">
      <dgm:prSet/>
      <dgm:spPr/>
      <dgm:t>
        <a:bodyPr/>
        <a:lstStyle/>
        <a:p>
          <a:endParaRPr lang="hr-HR"/>
        </a:p>
      </dgm:t>
    </dgm:pt>
    <dgm:pt modelId="{BBD5761A-68F4-4061-A139-5DAD9BC4B616}" type="sibTrans" cxnId="{BD4A44F9-294F-4475-B41C-E0B81CECBEFB}">
      <dgm:prSet/>
      <dgm:spPr/>
      <dgm:t>
        <a:bodyPr/>
        <a:lstStyle/>
        <a:p>
          <a:endParaRPr lang="hr-HR"/>
        </a:p>
      </dgm:t>
    </dgm:pt>
    <dgm:pt modelId="{747E88CA-495F-4011-BAFC-0CDDFDD9CC52}">
      <dgm:prSet custT="1"/>
      <dgm:spPr/>
      <dgm:t>
        <a:bodyPr/>
        <a:lstStyle/>
        <a:p>
          <a:r>
            <a:rPr lang="hr-HR" sz="1600" dirty="0" smtClean="0"/>
            <a:t>zaboravljanje objašnjenja za zadaću - </a:t>
          </a:r>
          <a:r>
            <a:rPr lang="hr-HR" sz="1600" i="1" dirty="0" smtClean="0"/>
            <a:t>uz zadatak zabilježit objašnjenje</a:t>
          </a:r>
        </a:p>
      </dgm:t>
    </dgm:pt>
    <dgm:pt modelId="{81BC4F2D-5C65-47C5-8F0F-D373DC74618C}" type="parTrans" cxnId="{BD9D6D08-B7BB-45EC-AE2C-0459300E115E}">
      <dgm:prSet/>
      <dgm:spPr/>
      <dgm:t>
        <a:bodyPr/>
        <a:lstStyle/>
        <a:p>
          <a:endParaRPr lang="hr-HR"/>
        </a:p>
      </dgm:t>
    </dgm:pt>
    <dgm:pt modelId="{39F70BDC-0349-4FE0-9FF6-F4278102AFFD}" type="sibTrans" cxnId="{BD9D6D08-B7BB-45EC-AE2C-0459300E115E}">
      <dgm:prSet/>
      <dgm:spPr/>
      <dgm:t>
        <a:bodyPr/>
        <a:lstStyle/>
        <a:p>
          <a:endParaRPr lang="hr-HR"/>
        </a:p>
      </dgm:t>
    </dgm:pt>
    <dgm:pt modelId="{3EA9FFD5-5F6B-4140-A0D0-4761A736CD15}">
      <dgm:prSet custT="1"/>
      <dgm:spPr/>
      <dgm:t>
        <a:bodyPr/>
        <a:lstStyle/>
        <a:p>
          <a:r>
            <a:rPr lang="hr-HR" sz="1600" dirty="0" smtClean="0"/>
            <a:t>neorganiziranost – </a:t>
          </a:r>
          <a:r>
            <a:rPr lang="hr-HR" sz="1600" i="1" dirty="0" smtClean="0"/>
            <a:t>savjet. sastavljanje podsjetnika ili određene </a:t>
          </a:r>
          <a:r>
            <a:rPr lang="hr-HR" sz="1600" i="1" dirty="0" err="1" smtClean="0"/>
            <a:t>strukutre</a:t>
          </a:r>
          <a:r>
            <a:rPr lang="hr-HR" sz="1600" i="1" dirty="0" smtClean="0"/>
            <a:t>, koristiti kalendar</a:t>
          </a:r>
        </a:p>
      </dgm:t>
    </dgm:pt>
    <dgm:pt modelId="{1E6082CB-7BD5-4548-8001-B51100447FF2}" type="parTrans" cxnId="{20103876-FEDC-40CB-A13D-D980A8225F26}">
      <dgm:prSet/>
      <dgm:spPr/>
      <dgm:t>
        <a:bodyPr/>
        <a:lstStyle/>
        <a:p>
          <a:endParaRPr lang="hr-HR"/>
        </a:p>
      </dgm:t>
    </dgm:pt>
    <dgm:pt modelId="{2EC9BF1E-0E6B-4F44-9B96-B1950EC5C9FA}" type="sibTrans" cxnId="{20103876-FEDC-40CB-A13D-D980A8225F26}">
      <dgm:prSet/>
      <dgm:spPr/>
      <dgm:t>
        <a:bodyPr/>
        <a:lstStyle/>
        <a:p>
          <a:endParaRPr lang="hr-HR"/>
        </a:p>
      </dgm:t>
    </dgm:pt>
    <dgm:pt modelId="{07B94581-9BED-4169-BED9-7D090948C291}">
      <dgm:prSet custT="1"/>
      <dgm:spPr/>
      <dgm:t>
        <a:bodyPr/>
        <a:lstStyle/>
        <a:p>
          <a:r>
            <a:rPr lang="hr-HR" sz="1600" dirty="0" smtClean="0"/>
            <a:t>teškoće sa zadaćom-</a:t>
          </a:r>
          <a:r>
            <a:rPr lang="hr-HR" sz="1600" dirty="0" err="1" smtClean="0"/>
            <a:t>terapeutova</a:t>
          </a:r>
          <a:r>
            <a:rPr lang="hr-HR" sz="1600" dirty="0" smtClean="0"/>
            <a:t> greška</a:t>
          </a:r>
          <a:endParaRPr lang="hr-HR" sz="1600" dirty="0"/>
        </a:p>
      </dgm:t>
    </dgm:pt>
    <dgm:pt modelId="{CEEF5A32-0A6B-417E-8D5E-3BA6C4E96465}" type="parTrans" cxnId="{BAB2670B-EC38-4FB1-B2AE-76C717F899F1}">
      <dgm:prSet/>
      <dgm:spPr/>
      <dgm:t>
        <a:bodyPr/>
        <a:lstStyle/>
        <a:p>
          <a:endParaRPr lang="hr-HR"/>
        </a:p>
      </dgm:t>
    </dgm:pt>
    <dgm:pt modelId="{8DEC8DB2-891B-4962-85DF-6B9313EC8880}" type="sibTrans" cxnId="{BAB2670B-EC38-4FB1-B2AE-76C717F899F1}">
      <dgm:prSet/>
      <dgm:spPr/>
      <dgm:t>
        <a:bodyPr/>
        <a:lstStyle/>
        <a:p>
          <a:endParaRPr lang="hr-HR"/>
        </a:p>
      </dgm:t>
    </dgm:pt>
    <dgm:pt modelId="{C5F61A04-182F-4D9E-8054-4D9CCEAEE3E0}">
      <dgm:prSet custT="1"/>
      <dgm:spPr/>
      <dgm:t>
        <a:bodyPr/>
        <a:lstStyle/>
        <a:p>
          <a:r>
            <a:rPr lang="hr-HR" sz="1600" dirty="0" smtClean="0"/>
            <a:t>precjenjivanje zahtjeva domaće zadaće </a:t>
          </a:r>
        </a:p>
      </dgm:t>
    </dgm:pt>
    <dgm:pt modelId="{7D49077A-941C-4CA5-9A5A-6D0340342C53}" type="parTrans" cxnId="{F97FC5DC-44DC-4943-97E9-44C095BEBDF3}">
      <dgm:prSet/>
      <dgm:spPr/>
      <dgm:t>
        <a:bodyPr/>
        <a:lstStyle/>
        <a:p>
          <a:endParaRPr lang="hr-HR"/>
        </a:p>
      </dgm:t>
    </dgm:pt>
    <dgm:pt modelId="{399A21BA-9EB5-4038-9EE4-AD4580FDE5F5}" type="sibTrans" cxnId="{F97FC5DC-44DC-4943-97E9-44C095BEBDF3}">
      <dgm:prSet/>
      <dgm:spPr/>
      <dgm:t>
        <a:bodyPr/>
        <a:lstStyle/>
        <a:p>
          <a:endParaRPr lang="hr-HR"/>
        </a:p>
      </dgm:t>
    </dgm:pt>
    <dgm:pt modelId="{609DE62D-6E13-4D0F-A1D9-5FF3C9BA69B5}">
      <dgm:prSet custT="1"/>
      <dgm:spPr/>
      <dgm:t>
        <a:bodyPr/>
        <a:lstStyle/>
        <a:p>
          <a:r>
            <a:rPr lang="hr-HR" sz="1600" dirty="0" err="1" smtClean="0"/>
            <a:t>perfekcionizam</a:t>
          </a:r>
          <a:endParaRPr lang="hr-HR" sz="1600" dirty="0" smtClean="0"/>
        </a:p>
      </dgm:t>
    </dgm:pt>
    <dgm:pt modelId="{F353F690-D834-4AF7-9139-D06F613399F8}" type="parTrans" cxnId="{DE8E1EB5-454B-4DB6-A429-405C11B90A94}">
      <dgm:prSet/>
      <dgm:spPr/>
      <dgm:t>
        <a:bodyPr/>
        <a:lstStyle/>
        <a:p>
          <a:endParaRPr lang="hr-HR"/>
        </a:p>
      </dgm:t>
    </dgm:pt>
    <dgm:pt modelId="{4C979574-16F1-445F-8302-C8AD9EEF87D5}" type="sibTrans" cxnId="{DE8E1EB5-454B-4DB6-A429-405C11B90A94}">
      <dgm:prSet/>
      <dgm:spPr/>
      <dgm:t>
        <a:bodyPr/>
        <a:lstStyle/>
        <a:p>
          <a:endParaRPr lang="hr-HR"/>
        </a:p>
      </dgm:t>
    </dgm:pt>
    <dgm:pt modelId="{92B7F22E-08A2-48C1-8A95-A48090A6FD7D}" type="pres">
      <dgm:prSet presAssocID="{8635BC3D-11AB-4928-AC87-FA8D8B28388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F91D4AA-7205-43AC-85B2-A37B7A5F450E}" type="pres">
      <dgm:prSet presAssocID="{8708DC70-007C-4BCB-ABAA-17AFE58F5556}" presName="parentText" presStyleLbl="node1" presStyleIdx="0" presStyleCnt="2" custLinFactNeighborY="-944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3EAEBC8-71E0-4443-9AA1-E120B0C70517}" type="pres">
      <dgm:prSet presAssocID="{8708DC70-007C-4BCB-ABAA-17AFE58F5556}" presName="childText" presStyleLbl="revTx" presStyleIdx="0" presStyleCnt="2" custLinFactNeighborY="-1381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16B47DC-ED10-420C-9E61-368792944AA5}" type="pres">
      <dgm:prSet presAssocID="{3F586026-DD95-473E-9EA4-432F5284ACD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78BE9D2-D19F-4224-A05A-CEB77BE73161}" type="pres">
      <dgm:prSet presAssocID="{3F586026-DD95-473E-9EA4-432F5284ACD9}" presName="childText" presStyleLbl="revTx" presStyleIdx="1" presStyleCnt="2" custLinFactNeighborY="2385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A8215FC6-7C9D-4F7F-9C9A-95D7B0132753}" type="presOf" srcId="{609DE62D-6E13-4D0F-A1D9-5FF3C9BA69B5}" destId="{878BE9D2-D19F-4224-A05A-CEB77BE73161}" srcOrd="0" destOrd="2" presId="urn:microsoft.com/office/officeart/2005/8/layout/vList2"/>
    <dgm:cxn modelId="{3E1467C1-E791-4AF0-ADB9-0DDC58DC8077}" type="presOf" srcId="{159E57A9-6C67-43E9-A490-B5214790A85F}" destId="{878BE9D2-D19F-4224-A05A-CEB77BE73161}" srcOrd="0" destOrd="0" presId="urn:microsoft.com/office/officeart/2005/8/layout/vList2"/>
    <dgm:cxn modelId="{ABE4D066-A19E-4E72-B8E2-835EBE43EE7C}" type="presOf" srcId="{3F586026-DD95-473E-9EA4-432F5284ACD9}" destId="{816B47DC-ED10-420C-9E61-368792944AA5}" srcOrd="0" destOrd="0" presId="urn:microsoft.com/office/officeart/2005/8/layout/vList2"/>
    <dgm:cxn modelId="{7C914682-C3D5-4393-B71B-43C46A2BDCB1}" type="presOf" srcId="{747E88CA-495F-4011-BAFC-0CDDFDD9CC52}" destId="{33EAEBC8-71E0-4443-9AA1-E120B0C70517}" srcOrd="0" destOrd="1" presId="urn:microsoft.com/office/officeart/2005/8/layout/vList2"/>
    <dgm:cxn modelId="{1FA50BDD-2D06-461B-AFEB-EA2ECEF67665}" type="presOf" srcId="{3EA9FFD5-5F6B-4140-A0D0-4761A736CD15}" destId="{33EAEBC8-71E0-4443-9AA1-E120B0C70517}" srcOrd="0" destOrd="2" presId="urn:microsoft.com/office/officeart/2005/8/layout/vList2"/>
    <dgm:cxn modelId="{A47C4A73-A275-40FE-A1C9-C67C8BF5B41E}" type="presOf" srcId="{C5F61A04-182F-4D9E-8054-4D9CCEAEE3E0}" destId="{878BE9D2-D19F-4224-A05A-CEB77BE73161}" srcOrd="0" destOrd="1" presId="urn:microsoft.com/office/officeart/2005/8/layout/vList2"/>
    <dgm:cxn modelId="{006AF579-70C5-4126-9F3D-15125AAEBAC0}" srcId="{8635BC3D-11AB-4928-AC87-FA8D8B283886}" destId="{8708DC70-007C-4BCB-ABAA-17AFE58F5556}" srcOrd="0" destOrd="0" parTransId="{E733C072-54B3-4CCD-B8FF-CF80505640F3}" sibTransId="{E2FA2083-2941-48A8-8AAB-61E5DA8F0072}"/>
    <dgm:cxn modelId="{BD4A44F9-294F-4475-B41C-E0B81CECBEFB}" srcId="{3F586026-DD95-473E-9EA4-432F5284ACD9}" destId="{159E57A9-6C67-43E9-A490-B5214790A85F}" srcOrd="0" destOrd="0" parTransId="{794DB0D0-B1BE-43FB-B806-C6AC75EC1927}" sibTransId="{BBD5761A-68F4-4061-A139-5DAD9BC4B616}"/>
    <dgm:cxn modelId="{DFC67C89-2AD7-4E46-A53A-41B8B2753D9C}" srcId="{8708DC70-007C-4BCB-ABAA-17AFE58F5556}" destId="{2AB713D8-1274-407D-9746-FE9FF2812613}" srcOrd="0" destOrd="0" parTransId="{88F91C7D-6538-4F2B-A824-13C388AA593D}" sibTransId="{F1752B6C-152B-4A24-BA84-C13D827319F8}"/>
    <dgm:cxn modelId="{5C78BFB6-BDA9-4425-A104-C3B6A95B131C}" srcId="{8635BC3D-11AB-4928-AC87-FA8D8B283886}" destId="{3F586026-DD95-473E-9EA4-432F5284ACD9}" srcOrd="1" destOrd="0" parTransId="{F9B4B32B-20E1-49DA-B23B-A13C31BEF08E}" sibTransId="{474D6ECC-131E-4B4F-97F3-5C84502F0E36}"/>
    <dgm:cxn modelId="{BAB2670B-EC38-4FB1-B2AE-76C717F899F1}" srcId="{8708DC70-007C-4BCB-ABAA-17AFE58F5556}" destId="{07B94581-9BED-4169-BED9-7D090948C291}" srcOrd="3" destOrd="0" parTransId="{CEEF5A32-0A6B-417E-8D5E-3BA6C4E96465}" sibTransId="{8DEC8DB2-891B-4962-85DF-6B9313EC8880}"/>
    <dgm:cxn modelId="{F97FC5DC-44DC-4943-97E9-44C095BEBDF3}" srcId="{3F586026-DD95-473E-9EA4-432F5284ACD9}" destId="{C5F61A04-182F-4D9E-8054-4D9CCEAEE3E0}" srcOrd="1" destOrd="0" parTransId="{7D49077A-941C-4CA5-9A5A-6D0340342C53}" sibTransId="{399A21BA-9EB5-4038-9EE4-AD4580FDE5F5}"/>
    <dgm:cxn modelId="{A183C0B6-5746-41A2-BEB4-F1F51731AE50}" type="presOf" srcId="{8708DC70-007C-4BCB-ABAA-17AFE58F5556}" destId="{AF91D4AA-7205-43AC-85B2-A37B7A5F450E}" srcOrd="0" destOrd="0" presId="urn:microsoft.com/office/officeart/2005/8/layout/vList2"/>
    <dgm:cxn modelId="{BD9D6D08-B7BB-45EC-AE2C-0459300E115E}" srcId="{8708DC70-007C-4BCB-ABAA-17AFE58F5556}" destId="{747E88CA-495F-4011-BAFC-0CDDFDD9CC52}" srcOrd="1" destOrd="0" parTransId="{81BC4F2D-5C65-47C5-8F0F-D373DC74618C}" sibTransId="{39F70BDC-0349-4FE0-9FF6-F4278102AFFD}"/>
    <dgm:cxn modelId="{20103876-FEDC-40CB-A13D-D980A8225F26}" srcId="{8708DC70-007C-4BCB-ABAA-17AFE58F5556}" destId="{3EA9FFD5-5F6B-4140-A0D0-4761A736CD15}" srcOrd="2" destOrd="0" parTransId="{1E6082CB-7BD5-4548-8001-B51100447FF2}" sibTransId="{2EC9BF1E-0E6B-4F44-9B96-B1950EC5C9FA}"/>
    <dgm:cxn modelId="{1B96689A-C848-4495-864C-69EDE0BA81D9}" type="presOf" srcId="{8635BC3D-11AB-4928-AC87-FA8D8B283886}" destId="{92B7F22E-08A2-48C1-8A95-A48090A6FD7D}" srcOrd="0" destOrd="0" presId="urn:microsoft.com/office/officeart/2005/8/layout/vList2"/>
    <dgm:cxn modelId="{03F902DF-B607-489F-A66C-5C70D7EDEC3C}" type="presOf" srcId="{07B94581-9BED-4169-BED9-7D090948C291}" destId="{33EAEBC8-71E0-4443-9AA1-E120B0C70517}" srcOrd="0" destOrd="3" presId="urn:microsoft.com/office/officeart/2005/8/layout/vList2"/>
    <dgm:cxn modelId="{DE8E1EB5-454B-4DB6-A429-405C11B90A94}" srcId="{3F586026-DD95-473E-9EA4-432F5284ACD9}" destId="{609DE62D-6E13-4D0F-A1D9-5FF3C9BA69B5}" srcOrd="2" destOrd="0" parTransId="{F353F690-D834-4AF7-9139-D06F613399F8}" sibTransId="{4C979574-16F1-445F-8302-C8AD9EEF87D5}"/>
    <dgm:cxn modelId="{090D4C22-BC07-4C50-98CD-BB7717451709}" type="presOf" srcId="{2AB713D8-1274-407D-9746-FE9FF2812613}" destId="{33EAEBC8-71E0-4443-9AA1-E120B0C70517}" srcOrd="0" destOrd="0" presId="urn:microsoft.com/office/officeart/2005/8/layout/vList2"/>
    <dgm:cxn modelId="{6366C272-2931-4C88-8FF2-738715365214}" type="presParOf" srcId="{92B7F22E-08A2-48C1-8A95-A48090A6FD7D}" destId="{AF91D4AA-7205-43AC-85B2-A37B7A5F450E}" srcOrd="0" destOrd="0" presId="urn:microsoft.com/office/officeart/2005/8/layout/vList2"/>
    <dgm:cxn modelId="{C579273D-0F45-4F45-A1D2-459948B97060}" type="presParOf" srcId="{92B7F22E-08A2-48C1-8A95-A48090A6FD7D}" destId="{33EAEBC8-71E0-4443-9AA1-E120B0C70517}" srcOrd="1" destOrd="0" presId="urn:microsoft.com/office/officeart/2005/8/layout/vList2"/>
    <dgm:cxn modelId="{39B12784-B130-48FF-8F2A-97ED89059105}" type="presParOf" srcId="{92B7F22E-08A2-48C1-8A95-A48090A6FD7D}" destId="{816B47DC-ED10-420C-9E61-368792944AA5}" srcOrd="2" destOrd="0" presId="urn:microsoft.com/office/officeart/2005/8/layout/vList2"/>
    <dgm:cxn modelId="{75896DCE-AC68-4865-9847-D514D85209E3}" type="presParOf" srcId="{92B7F22E-08A2-48C1-8A95-A48090A6FD7D}" destId="{878BE9D2-D19F-4224-A05A-CEB77BE7316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01E452-7C5D-4CFF-8EF3-3C77ACE426F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hr-HR"/>
        </a:p>
      </dgm:t>
    </dgm:pt>
    <dgm:pt modelId="{FCAF6776-74AF-4D3C-9325-C3057285DBBC}">
      <dgm:prSet phldrT="[Tekst]" custT="1"/>
      <dgm:spPr/>
      <dgm:t>
        <a:bodyPr/>
        <a:lstStyle/>
        <a:p>
          <a:r>
            <a:rPr lang="hr-HR" sz="1800" dirty="0" smtClean="0"/>
            <a:t>3. Psihološki problemi maskirani u praktične</a:t>
          </a:r>
          <a:endParaRPr lang="hr-HR" sz="1800" dirty="0"/>
        </a:p>
      </dgm:t>
    </dgm:pt>
    <dgm:pt modelId="{545B6FAB-6BE2-4FA3-9971-3DF56BBB44F6}" type="parTrans" cxnId="{E2A1D1C9-6A2D-474B-B5A0-AEFF6F799858}">
      <dgm:prSet/>
      <dgm:spPr/>
      <dgm:t>
        <a:bodyPr/>
        <a:lstStyle/>
        <a:p>
          <a:endParaRPr lang="hr-HR"/>
        </a:p>
      </dgm:t>
    </dgm:pt>
    <dgm:pt modelId="{1CCC067D-872D-4965-960C-CEAD8CA6CA83}" type="sibTrans" cxnId="{E2A1D1C9-6A2D-474B-B5A0-AEFF6F799858}">
      <dgm:prSet/>
      <dgm:spPr/>
      <dgm:t>
        <a:bodyPr/>
        <a:lstStyle/>
        <a:p>
          <a:endParaRPr lang="hr-HR"/>
        </a:p>
      </dgm:t>
    </dgm:pt>
    <dgm:pt modelId="{D7E9A4BC-13E1-42A6-90C0-EDB791CA31B6}">
      <dgm:prSet phldrT="[Tekst]"/>
      <dgm:spPr/>
      <dgm:t>
        <a:bodyPr/>
        <a:lstStyle/>
        <a:p>
          <a:endParaRPr lang="hr-HR" dirty="0"/>
        </a:p>
      </dgm:t>
    </dgm:pt>
    <dgm:pt modelId="{7C67AD64-E97A-44DF-9780-B898C7813047}" type="parTrans" cxnId="{13BE6DA9-A904-4D88-95CE-76C01DE03891}">
      <dgm:prSet/>
      <dgm:spPr/>
      <dgm:t>
        <a:bodyPr/>
        <a:lstStyle/>
        <a:p>
          <a:endParaRPr lang="hr-HR"/>
        </a:p>
      </dgm:t>
    </dgm:pt>
    <dgm:pt modelId="{77C5F6F2-465D-46CD-869E-E0C080CBED8A}" type="sibTrans" cxnId="{13BE6DA9-A904-4D88-95CE-76C01DE03891}">
      <dgm:prSet/>
      <dgm:spPr/>
      <dgm:t>
        <a:bodyPr/>
        <a:lstStyle/>
        <a:p>
          <a:endParaRPr lang="hr-HR"/>
        </a:p>
      </dgm:t>
    </dgm:pt>
    <dgm:pt modelId="{2C82B8D7-A919-4015-8849-F555BBF29D38}">
      <dgm:prSet phldrT="[Tekst]" custT="1"/>
      <dgm:spPr/>
      <dgm:t>
        <a:bodyPr/>
        <a:lstStyle/>
        <a:p>
          <a:r>
            <a:rPr lang="hr-HR" sz="1800" dirty="0" smtClean="0"/>
            <a:t>4. Problemi vezani za </a:t>
          </a:r>
          <a:r>
            <a:rPr lang="hr-HR" sz="1800" dirty="0" err="1" smtClean="0"/>
            <a:t>terapeutove</a:t>
          </a:r>
          <a:r>
            <a:rPr lang="hr-HR" sz="1800" dirty="0" smtClean="0"/>
            <a:t> misli</a:t>
          </a:r>
          <a:endParaRPr lang="hr-HR" sz="1800" dirty="0"/>
        </a:p>
      </dgm:t>
    </dgm:pt>
    <dgm:pt modelId="{FB5770D5-CFBF-40AA-9E4D-ED042F53B2CD}" type="parTrans" cxnId="{AEC73BA4-AECF-4C62-A1F2-8AF138C888CB}">
      <dgm:prSet/>
      <dgm:spPr/>
      <dgm:t>
        <a:bodyPr/>
        <a:lstStyle/>
        <a:p>
          <a:endParaRPr lang="hr-HR"/>
        </a:p>
      </dgm:t>
    </dgm:pt>
    <dgm:pt modelId="{D5CD5A66-BEB6-4CCB-91A6-A7C1D5331C40}" type="sibTrans" cxnId="{AEC73BA4-AECF-4C62-A1F2-8AF138C888CB}">
      <dgm:prSet/>
      <dgm:spPr/>
      <dgm:t>
        <a:bodyPr/>
        <a:lstStyle/>
        <a:p>
          <a:endParaRPr lang="hr-HR"/>
        </a:p>
      </dgm:t>
    </dgm:pt>
    <dgm:pt modelId="{511CF201-0D03-4B96-95A1-B9AC563CF4D9}">
      <dgm:prSet phldrT="[Tekst]"/>
      <dgm:spPr/>
      <dgm:t>
        <a:bodyPr/>
        <a:lstStyle/>
        <a:p>
          <a:r>
            <a:rPr lang="hr-HR" dirty="0" smtClean="0"/>
            <a:t>terapeut treba procijeniti može li neka njegova misao utjecati na poticanje klijenta na pisanje DZ. </a:t>
          </a:r>
          <a:endParaRPr lang="hr-HR" dirty="0"/>
        </a:p>
      </dgm:t>
    </dgm:pt>
    <dgm:pt modelId="{F7CEC093-4DBA-44A2-BB00-29B8C74A5207}" type="parTrans" cxnId="{DBABFB46-7896-4B43-924F-15DB3A4E3955}">
      <dgm:prSet/>
      <dgm:spPr/>
      <dgm:t>
        <a:bodyPr/>
        <a:lstStyle/>
        <a:p>
          <a:endParaRPr lang="hr-HR"/>
        </a:p>
      </dgm:t>
    </dgm:pt>
    <dgm:pt modelId="{040E75F1-D899-4CF7-AC2B-0546FB14BD55}" type="sibTrans" cxnId="{DBABFB46-7896-4B43-924F-15DB3A4E3955}">
      <dgm:prSet/>
      <dgm:spPr/>
      <dgm:t>
        <a:bodyPr/>
        <a:lstStyle/>
        <a:p>
          <a:endParaRPr lang="hr-HR"/>
        </a:p>
      </dgm:t>
    </dgm:pt>
    <dgm:pt modelId="{3D4C2FE1-3AE1-456C-A7FB-DD86265DA5EE}" type="pres">
      <dgm:prSet presAssocID="{5201E452-7C5D-4CFF-8EF3-3C77ACE426F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F48973C8-DECA-433D-B2C3-11EDF450EE90}" type="pres">
      <dgm:prSet presAssocID="{FCAF6776-74AF-4D3C-9325-C3057285DBB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E44E905-5269-4853-AE68-9BBDEC1C1423}" type="pres">
      <dgm:prSet presAssocID="{FCAF6776-74AF-4D3C-9325-C3057285DBB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FDFC483-A893-41A2-ADB7-5A1370AA232E}" type="pres">
      <dgm:prSet presAssocID="{2C82B8D7-A919-4015-8849-F555BBF29D3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684FAE6-370C-485B-9D79-179877AC11B1}" type="pres">
      <dgm:prSet presAssocID="{2C82B8D7-A919-4015-8849-F555BBF29D3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AEC73BA4-AECF-4C62-A1F2-8AF138C888CB}" srcId="{5201E452-7C5D-4CFF-8EF3-3C77ACE426FB}" destId="{2C82B8D7-A919-4015-8849-F555BBF29D38}" srcOrd="1" destOrd="0" parTransId="{FB5770D5-CFBF-40AA-9E4D-ED042F53B2CD}" sibTransId="{D5CD5A66-BEB6-4CCB-91A6-A7C1D5331C40}"/>
    <dgm:cxn modelId="{6CE91CA4-13BC-438F-9F9C-28691B639DAC}" type="presOf" srcId="{5201E452-7C5D-4CFF-8EF3-3C77ACE426FB}" destId="{3D4C2FE1-3AE1-456C-A7FB-DD86265DA5EE}" srcOrd="0" destOrd="0" presId="urn:microsoft.com/office/officeart/2005/8/layout/vList2"/>
    <dgm:cxn modelId="{7782FCDF-73E2-4255-88DA-18C3EFC0F3CE}" type="presOf" srcId="{D7E9A4BC-13E1-42A6-90C0-EDB791CA31B6}" destId="{EE44E905-5269-4853-AE68-9BBDEC1C1423}" srcOrd="0" destOrd="0" presId="urn:microsoft.com/office/officeart/2005/8/layout/vList2"/>
    <dgm:cxn modelId="{FC963890-DC6C-43D2-AAE2-96214FB5C3AB}" type="presOf" srcId="{FCAF6776-74AF-4D3C-9325-C3057285DBBC}" destId="{F48973C8-DECA-433D-B2C3-11EDF450EE90}" srcOrd="0" destOrd="0" presId="urn:microsoft.com/office/officeart/2005/8/layout/vList2"/>
    <dgm:cxn modelId="{A11E2108-F8F0-4AF3-8C84-F16E0D0F9079}" type="presOf" srcId="{2C82B8D7-A919-4015-8849-F555BBF29D38}" destId="{DFDFC483-A893-41A2-ADB7-5A1370AA232E}" srcOrd="0" destOrd="0" presId="urn:microsoft.com/office/officeart/2005/8/layout/vList2"/>
    <dgm:cxn modelId="{E2A1D1C9-6A2D-474B-B5A0-AEFF6F799858}" srcId="{5201E452-7C5D-4CFF-8EF3-3C77ACE426FB}" destId="{FCAF6776-74AF-4D3C-9325-C3057285DBBC}" srcOrd="0" destOrd="0" parTransId="{545B6FAB-6BE2-4FA3-9971-3DF56BBB44F6}" sibTransId="{1CCC067D-872D-4965-960C-CEAD8CA6CA83}"/>
    <dgm:cxn modelId="{DBABFB46-7896-4B43-924F-15DB3A4E3955}" srcId="{2C82B8D7-A919-4015-8849-F555BBF29D38}" destId="{511CF201-0D03-4B96-95A1-B9AC563CF4D9}" srcOrd="0" destOrd="0" parTransId="{F7CEC093-4DBA-44A2-BB00-29B8C74A5207}" sibTransId="{040E75F1-D899-4CF7-AC2B-0546FB14BD55}"/>
    <dgm:cxn modelId="{342C8EA2-70EC-4810-BA89-5999B339DBC8}" type="presOf" srcId="{511CF201-0D03-4B96-95A1-B9AC563CF4D9}" destId="{E684FAE6-370C-485B-9D79-179877AC11B1}" srcOrd="0" destOrd="0" presId="urn:microsoft.com/office/officeart/2005/8/layout/vList2"/>
    <dgm:cxn modelId="{13BE6DA9-A904-4D88-95CE-76C01DE03891}" srcId="{FCAF6776-74AF-4D3C-9325-C3057285DBBC}" destId="{D7E9A4BC-13E1-42A6-90C0-EDB791CA31B6}" srcOrd="0" destOrd="0" parTransId="{7C67AD64-E97A-44DF-9780-B898C7813047}" sibTransId="{77C5F6F2-465D-46CD-869E-E0C080CBED8A}"/>
    <dgm:cxn modelId="{57C5870C-5AF3-4ED5-B714-CBEDAFABDC2A}" type="presParOf" srcId="{3D4C2FE1-3AE1-456C-A7FB-DD86265DA5EE}" destId="{F48973C8-DECA-433D-B2C3-11EDF450EE90}" srcOrd="0" destOrd="0" presId="urn:microsoft.com/office/officeart/2005/8/layout/vList2"/>
    <dgm:cxn modelId="{8119AD5F-2685-45DB-AFCC-8B106EDA2B96}" type="presParOf" srcId="{3D4C2FE1-3AE1-456C-A7FB-DD86265DA5EE}" destId="{EE44E905-5269-4853-AE68-9BBDEC1C1423}" srcOrd="1" destOrd="0" presId="urn:microsoft.com/office/officeart/2005/8/layout/vList2"/>
    <dgm:cxn modelId="{C8D7D358-078B-4EBA-884C-351701C606DE}" type="presParOf" srcId="{3D4C2FE1-3AE1-456C-A7FB-DD86265DA5EE}" destId="{DFDFC483-A893-41A2-ADB7-5A1370AA232E}" srcOrd="2" destOrd="0" presId="urn:microsoft.com/office/officeart/2005/8/layout/vList2"/>
    <dgm:cxn modelId="{5435A67E-89EF-452C-B52E-800C98C4CB9D}" type="presParOf" srcId="{3D4C2FE1-3AE1-456C-A7FB-DD86265DA5EE}" destId="{E684FAE6-370C-485B-9D79-179877AC11B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91D4AA-7205-43AC-85B2-A37B7A5F450E}">
      <dsp:nvSpPr>
        <dsp:cNvPr id="0" name=""/>
        <dsp:cNvSpPr/>
      </dsp:nvSpPr>
      <dsp:spPr>
        <a:xfrm>
          <a:off x="0" y="0"/>
          <a:ext cx="9706956" cy="3510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/>
            <a:t>1. Praktični problemi </a:t>
          </a:r>
          <a:endParaRPr lang="hr-HR" sz="1500" kern="1200" dirty="0"/>
        </a:p>
      </dsp:txBody>
      <dsp:txXfrm>
        <a:off x="17134" y="17134"/>
        <a:ext cx="9672688" cy="316732"/>
      </dsp:txXfrm>
    </dsp:sp>
    <dsp:sp modelId="{33EAEBC8-71E0-4443-9AA1-E120B0C70517}">
      <dsp:nvSpPr>
        <dsp:cNvPr id="0" name=""/>
        <dsp:cNvSpPr/>
      </dsp:nvSpPr>
      <dsp:spPr>
        <a:xfrm>
          <a:off x="0" y="311418"/>
          <a:ext cx="9706956" cy="1055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8196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600" kern="1200" dirty="0" smtClean="0"/>
            <a:t>izvršavanje DZ u posljednjem trenutku</a:t>
          </a:r>
          <a:endParaRPr lang="hr-H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600" kern="1200" dirty="0" smtClean="0"/>
            <a:t>zaboravljanje objašnjenja za zadaću - </a:t>
          </a:r>
          <a:r>
            <a:rPr lang="hr-HR" sz="1600" i="1" kern="1200" dirty="0" smtClean="0"/>
            <a:t>uz zadatak zabilježit objašnjenje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600" kern="1200" dirty="0" smtClean="0"/>
            <a:t>neorganiziranost – </a:t>
          </a:r>
          <a:r>
            <a:rPr lang="hr-HR" sz="1600" i="1" kern="1200" dirty="0" smtClean="0"/>
            <a:t>savjet. sastavljanje podsjetnika ili određene </a:t>
          </a:r>
          <a:r>
            <a:rPr lang="hr-HR" sz="1600" i="1" kern="1200" dirty="0" err="1" smtClean="0"/>
            <a:t>strukutre</a:t>
          </a:r>
          <a:r>
            <a:rPr lang="hr-HR" sz="1600" i="1" kern="1200" dirty="0" smtClean="0"/>
            <a:t>, koristiti kalendar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600" kern="1200" dirty="0" smtClean="0"/>
            <a:t>teškoće sa zadaćom-</a:t>
          </a:r>
          <a:r>
            <a:rPr lang="hr-HR" sz="1600" kern="1200" dirty="0" err="1" smtClean="0"/>
            <a:t>terapeutova</a:t>
          </a:r>
          <a:r>
            <a:rPr lang="hr-HR" sz="1600" kern="1200" dirty="0" smtClean="0"/>
            <a:t> greška</a:t>
          </a:r>
          <a:endParaRPr lang="hr-HR" sz="1600" kern="1200" dirty="0"/>
        </a:p>
      </dsp:txBody>
      <dsp:txXfrm>
        <a:off x="0" y="311418"/>
        <a:ext cx="9706956" cy="1055700"/>
      </dsp:txXfrm>
    </dsp:sp>
    <dsp:sp modelId="{816B47DC-ED10-420C-9E61-368792944AA5}">
      <dsp:nvSpPr>
        <dsp:cNvPr id="0" name=""/>
        <dsp:cNvSpPr/>
      </dsp:nvSpPr>
      <dsp:spPr>
        <a:xfrm>
          <a:off x="0" y="1415609"/>
          <a:ext cx="9706956" cy="351000"/>
        </a:xfrm>
        <a:prstGeom prst="roundRect">
          <a:avLst/>
        </a:prstGeom>
        <a:solidFill>
          <a:schemeClr val="accent5">
            <a:hueOff val="-21323121"/>
            <a:satOff val="12119"/>
            <a:lumOff val="-10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/>
            <a:t>2. Psihološki problemi</a:t>
          </a:r>
          <a:endParaRPr lang="hr-HR" sz="1500" kern="1200" dirty="0"/>
        </a:p>
      </dsp:txBody>
      <dsp:txXfrm>
        <a:off x="17134" y="1432743"/>
        <a:ext cx="9672688" cy="316732"/>
      </dsp:txXfrm>
    </dsp:sp>
    <dsp:sp modelId="{878BE9D2-D19F-4224-A05A-CEB77BE73161}">
      <dsp:nvSpPr>
        <dsp:cNvPr id="0" name=""/>
        <dsp:cNvSpPr/>
      </dsp:nvSpPr>
      <dsp:spPr>
        <a:xfrm>
          <a:off x="0" y="1775518"/>
          <a:ext cx="9706956" cy="124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8196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600" kern="1200" dirty="0" smtClean="0"/>
            <a:t>negativna predviđanja – pretpostavljanje negativnih posljedica, kako bi identificirao negativne </a:t>
          </a:r>
          <a:r>
            <a:rPr lang="hr-HR" sz="1600" kern="1200" dirty="0" err="1" smtClean="0"/>
            <a:t>disfunkcionalne</a:t>
          </a:r>
          <a:r>
            <a:rPr lang="hr-HR" sz="1600" kern="1200" dirty="0" smtClean="0"/>
            <a:t> misli terapeut od klijenta traži da se prisjeti trenutka kad je razmišljao o DZ i istraži povezane misli i osjećaje</a:t>
          </a:r>
          <a:endParaRPr lang="hr-H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600" kern="1200" dirty="0" smtClean="0"/>
            <a:t>precjenjivanje zahtjeva domaće zadaće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600" kern="1200" dirty="0" err="1" smtClean="0"/>
            <a:t>perfekcionizam</a:t>
          </a:r>
          <a:endParaRPr lang="hr-HR" sz="1600" kern="1200" dirty="0" smtClean="0"/>
        </a:p>
      </dsp:txBody>
      <dsp:txXfrm>
        <a:off x="0" y="1775518"/>
        <a:ext cx="9706956" cy="1242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8973C8-DECA-433D-B2C3-11EDF450EE90}">
      <dsp:nvSpPr>
        <dsp:cNvPr id="0" name=""/>
        <dsp:cNvSpPr/>
      </dsp:nvSpPr>
      <dsp:spPr>
        <a:xfrm>
          <a:off x="0" y="55308"/>
          <a:ext cx="9706956" cy="42997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3. Psihološki problemi maskirani u praktične</a:t>
          </a:r>
          <a:endParaRPr lang="hr-HR" sz="1800" kern="1200" dirty="0"/>
        </a:p>
      </dsp:txBody>
      <dsp:txXfrm>
        <a:off x="20990" y="76298"/>
        <a:ext cx="9664976" cy="387995"/>
      </dsp:txXfrm>
    </dsp:sp>
    <dsp:sp modelId="{EE44E905-5269-4853-AE68-9BBDEC1C1423}">
      <dsp:nvSpPr>
        <dsp:cNvPr id="0" name=""/>
        <dsp:cNvSpPr/>
      </dsp:nvSpPr>
      <dsp:spPr>
        <a:xfrm>
          <a:off x="0" y="485283"/>
          <a:ext cx="9706956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8196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hr-HR" sz="1600" kern="1200" dirty="0"/>
        </a:p>
      </dsp:txBody>
      <dsp:txXfrm>
        <a:off x="0" y="485283"/>
        <a:ext cx="9706956" cy="347760"/>
      </dsp:txXfrm>
    </dsp:sp>
    <dsp:sp modelId="{DFDFC483-A893-41A2-ADB7-5A1370AA232E}">
      <dsp:nvSpPr>
        <dsp:cNvPr id="0" name=""/>
        <dsp:cNvSpPr/>
      </dsp:nvSpPr>
      <dsp:spPr>
        <a:xfrm>
          <a:off x="0" y="833043"/>
          <a:ext cx="9706956" cy="429975"/>
        </a:xfrm>
        <a:prstGeom prst="round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4. Problemi vezani za </a:t>
          </a:r>
          <a:r>
            <a:rPr lang="hr-HR" sz="1800" kern="1200" dirty="0" err="1" smtClean="0"/>
            <a:t>terapeutove</a:t>
          </a:r>
          <a:r>
            <a:rPr lang="hr-HR" sz="1800" kern="1200" dirty="0" smtClean="0"/>
            <a:t> misli</a:t>
          </a:r>
          <a:endParaRPr lang="hr-HR" sz="1800" kern="1200" dirty="0"/>
        </a:p>
      </dsp:txBody>
      <dsp:txXfrm>
        <a:off x="20990" y="854033"/>
        <a:ext cx="9664976" cy="387995"/>
      </dsp:txXfrm>
    </dsp:sp>
    <dsp:sp modelId="{E684FAE6-370C-485B-9D79-179877AC11B1}">
      <dsp:nvSpPr>
        <dsp:cNvPr id="0" name=""/>
        <dsp:cNvSpPr/>
      </dsp:nvSpPr>
      <dsp:spPr>
        <a:xfrm>
          <a:off x="0" y="1263018"/>
          <a:ext cx="9706956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8196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r-HR" sz="1600" kern="1200" dirty="0" smtClean="0"/>
            <a:t>terapeut treba procijeniti može li neka njegova misao utjecati na poticanje klijenta na pisanje DZ. </a:t>
          </a:r>
          <a:endParaRPr lang="hr-HR" sz="1600" kern="1200" dirty="0"/>
        </a:p>
      </dsp:txBody>
      <dsp:txXfrm>
        <a:off x="0" y="1263018"/>
        <a:ext cx="9706956" cy="3477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102C-5CD9-4FF4-A29E-B3952AC5EFDB}" type="datetimeFigureOut">
              <a:rPr lang="hr-HR" smtClean="0"/>
              <a:t>5.3.2019.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A791C894-0EF3-4EB4-B8BE-FE1E1FCEC3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35516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102C-5CD9-4FF4-A29E-B3952AC5EFDB}" type="datetimeFigureOut">
              <a:rPr lang="hr-HR" smtClean="0"/>
              <a:t>5.3.2019.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1C894-0EF3-4EB4-B8BE-FE1E1FCEC3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57275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102C-5CD9-4FF4-A29E-B3952AC5EFDB}" type="datetimeFigureOut">
              <a:rPr lang="hr-HR" smtClean="0"/>
              <a:t>5.3.2019.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1C894-0EF3-4EB4-B8BE-FE1E1FCEC3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04608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102C-5CD9-4FF4-A29E-B3952AC5EFDB}" type="datetimeFigureOut">
              <a:rPr lang="hr-HR" smtClean="0"/>
              <a:t>5.3.2019.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1C894-0EF3-4EB4-B8BE-FE1E1FCEC3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862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E7E102C-5CD9-4FF4-A29E-B3952AC5EFDB}" type="datetimeFigureOut">
              <a:rPr lang="hr-HR" smtClean="0"/>
              <a:t>5.3.2019.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hr-H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A791C894-0EF3-4EB4-B8BE-FE1E1FCEC3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47608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102C-5CD9-4FF4-A29E-B3952AC5EFDB}" type="datetimeFigureOut">
              <a:rPr lang="hr-HR" smtClean="0"/>
              <a:t>5.3.2019.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1C894-0EF3-4EB4-B8BE-FE1E1FCEC3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8424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102C-5CD9-4FF4-A29E-B3952AC5EFDB}" type="datetimeFigureOut">
              <a:rPr lang="hr-HR" smtClean="0"/>
              <a:t>5.3.2019.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1C894-0EF3-4EB4-B8BE-FE1E1FCEC3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88086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102C-5CD9-4FF4-A29E-B3952AC5EFDB}" type="datetimeFigureOut">
              <a:rPr lang="hr-HR" smtClean="0"/>
              <a:t>5.3.2019.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1C894-0EF3-4EB4-B8BE-FE1E1FCEC3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9333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102C-5CD9-4FF4-A29E-B3952AC5EFDB}" type="datetimeFigureOut">
              <a:rPr lang="hr-HR" smtClean="0"/>
              <a:t>5.3.2019.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1C894-0EF3-4EB4-B8BE-FE1E1FCEC3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71189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102C-5CD9-4FF4-A29E-B3952AC5EFDB}" type="datetimeFigureOut">
              <a:rPr lang="hr-HR" smtClean="0"/>
              <a:t>5.3.2019.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1C894-0EF3-4EB4-B8BE-FE1E1FCEC3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9097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E102C-5CD9-4FF4-A29E-B3952AC5EFDB}" type="datetimeFigureOut">
              <a:rPr lang="hr-HR" smtClean="0"/>
              <a:t>5.3.2019.</a:t>
            </a:fld>
            <a:endParaRPr lang="hr-H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1C894-0EF3-4EB4-B8BE-FE1E1FCEC3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22164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3E7E102C-5CD9-4FF4-A29E-B3952AC5EFDB}" type="datetimeFigureOut">
              <a:rPr lang="hr-HR" smtClean="0"/>
              <a:t>5.3.2019.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A791C894-0EF3-4EB4-B8BE-FE1E1FCEC3A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79928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4400" b="1" dirty="0" smtClean="0">
                <a:latin typeface="Calibri Light" panose="020F0302020204030204" pitchFamily="34" charset="0"/>
              </a:rPr>
              <a:t>ULOGA DOMAĆE ZADAĆE U KBT-U</a:t>
            </a:r>
            <a:endParaRPr lang="hr-HR" sz="4400" b="1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8434448" y="4696987"/>
            <a:ext cx="2929050" cy="702129"/>
          </a:xfrm>
        </p:spPr>
        <p:txBody>
          <a:bodyPr>
            <a:normAutofit/>
          </a:bodyPr>
          <a:lstStyle/>
          <a:p>
            <a:r>
              <a:rPr lang="hr-HR" sz="1400" dirty="0" err="1" smtClean="0"/>
              <a:t>Mia</a:t>
            </a:r>
            <a:r>
              <a:rPr lang="hr-HR" sz="1400" dirty="0" smtClean="0"/>
              <a:t> Župan</a:t>
            </a:r>
          </a:p>
          <a:p>
            <a:r>
              <a:rPr lang="hr-HR" sz="1400" dirty="0" smtClean="0"/>
              <a:t>Osijek, 16.03.2019.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0073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7610" y="343316"/>
            <a:ext cx="10396728" cy="961783"/>
          </a:xfrm>
        </p:spPr>
        <p:txBody>
          <a:bodyPr>
            <a:normAutofit/>
          </a:bodyPr>
          <a:lstStyle/>
          <a:p>
            <a:r>
              <a:rPr lang="hr-HR" sz="3200" dirty="0"/>
              <a:t>3. KONCEPTUALIZACIJA TEŠKOĆA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27610" y="2381599"/>
            <a:ext cx="10099962" cy="4318462"/>
          </a:xfrm>
        </p:spPr>
        <p:txBody>
          <a:bodyPr/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endParaRPr lang="hr-HR" dirty="0" smtClean="0"/>
          </a:p>
          <a:p>
            <a:endParaRPr lang="hr-HR" dirty="0"/>
          </a:p>
        </p:txBody>
      </p:sp>
      <p:graphicFrame>
        <p:nvGraphicFramePr>
          <p:cNvPr id="5" name="Dijagram 4"/>
          <p:cNvGraphicFramePr/>
          <p:nvPr>
            <p:extLst>
              <p:ext uri="{D42A27DB-BD31-4B8C-83A1-F6EECF244321}">
                <p14:modId xmlns:p14="http://schemas.microsoft.com/office/powerpoint/2010/main" val="865344162"/>
              </p:ext>
            </p:extLst>
          </p:nvPr>
        </p:nvGraphicFramePr>
        <p:xfrm>
          <a:off x="895925" y="1379914"/>
          <a:ext cx="9706956" cy="3017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jagram 5"/>
          <p:cNvGraphicFramePr/>
          <p:nvPr>
            <p:extLst>
              <p:ext uri="{D42A27DB-BD31-4B8C-83A1-F6EECF244321}">
                <p14:modId xmlns:p14="http://schemas.microsoft.com/office/powerpoint/2010/main" val="1951362065"/>
              </p:ext>
            </p:extLst>
          </p:nvPr>
        </p:nvGraphicFramePr>
        <p:xfrm>
          <a:off x="895925" y="4472248"/>
          <a:ext cx="9706956" cy="16660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53937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/>
              <a:t>Pregled </a:t>
            </a:r>
            <a:r>
              <a:rPr lang="hr-HR" sz="4000" dirty="0" smtClean="0"/>
              <a:t>Domaće zadaće</a:t>
            </a:r>
            <a:endParaRPr lang="hr-HR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69848" y="1820487"/>
            <a:ext cx="10058400" cy="435171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hr-HR" dirty="0"/>
              <a:t>v</a:t>
            </a:r>
            <a:r>
              <a:rPr lang="hr-HR" dirty="0" smtClean="0"/>
              <a:t>ažan dio terapije</a:t>
            </a:r>
            <a:endParaRPr lang="hr-HR" dirty="0"/>
          </a:p>
          <a:p>
            <a:r>
              <a:rPr lang="hr-HR" dirty="0" smtClean="0"/>
              <a:t>obraćanje </a:t>
            </a:r>
            <a:r>
              <a:rPr lang="hr-HR" dirty="0"/>
              <a:t>pozornosti na DZ iz prethodne seanse </a:t>
            </a:r>
            <a:endParaRPr lang="hr-HR" dirty="0" smtClean="0"/>
          </a:p>
          <a:p>
            <a:r>
              <a:rPr lang="hr-HR" dirty="0" smtClean="0"/>
              <a:t>DZ </a:t>
            </a:r>
            <a:r>
              <a:rPr lang="hr-HR" dirty="0"/>
              <a:t>može biti povezana s temom dnevnog </a:t>
            </a:r>
            <a:r>
              <a:rPr lang="hr-HR" dirty="0" smtClean="0"/>
              <a:t>reda i većina seanse može uključivati njene dijelove.</a:t>
            </a:r>
          </a:p>
          <a:p>
            <a:r>
              <a:rPr lang="hr-HR" dirty="0" smtClean="0"/>
              <a:t>DZ može biti usmjerena prema zadavanju novog zadatka za iduće tjedne.</a:t>
            </a:r>
          </a:p>
          <a:p>
            <a:endParaRPr lang="hr-HR" dirty="0" smtClean="0"/>
          </a:p>
          <a:p>
            <a:pPr marL="0" indent="0" algn="ctr">
              <a:buNone/>
            </a:pPr>
            <a:r>
              <a:rPr lang="hr-HR" i="1" dirty="0" smtClean="0">
                <a:solidFill>
                  <a:srgbClr val="660066"/>
                </a:solidFill>
              </a:rPr>
              <a:t>Pravilno zadana i napravljena DZ ubrzava napredak i omogućava uvježbavanje terapijskih tehnika. </a:t>
            </a:r>
            <a:endParaRPr lang="hr-HR" i="1" dirty="0">
              <a:solidFill>
                <a:srgbClr val="660066"/>
              </a:solidFill>
            </a:endParaRPr>
          </a:p>
          <a:p>
            <a:pPr algn="ctr"/>
            <a:endParaRPr lang="hr-HR" i="1" dirty="0">
              <a:solidFill>
                <a:srgbClr val="660066"/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4870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Domaća zadaća</a:t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388225"/>
            <a:ext cx="10515600" cy="4788738"/>
          </a:xfrm>
        </p:spPr>
        <p:txBody>
          <a:bodyPr>
            <a:normAutofit/>
          </a:bodyPr>
          <a:lstStyle/>
          <a:p>
            <a:r>
              <a:rPr lang="hr-HR" dirty="0" smtClean="0"/>
              <a:t>Integralni, obvezni dio kognitivne terapije</a:t>
            </a:r>
          </a:p>
          <a:p>
            <a:r>
              <a:rPr lang="hr-HR" dirty="0"/>
              <a:t>Terapeut DZ-om nastoji proširiti mogućnost promjene u tijeku jednog pacijentova </a:t>
            </a:r>
            <a:r>
              <a:rPr lang="hr-HR" dirty="0" smtClean="0"/>
              <a:t>tjedna:</a:t>
            </a: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lvl="0"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  <a:buFont typeface="Wingdings" panose="05000000000000000000" pitchFamily="2" charset="2"/>
              <a:buChar char="ü"/>
            </a:pPr>
            <a:r>
              <a:rPr lang="hr-HR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daljnje </a:t>
            </a:r>
            <a:r>
              <a:rPr lang="hr-HR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educiranje</a:t>
            </a:r>
          </a:p>
          <a:p>
            <a:pPr lvl="0"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  <a:buFont typeface="Wingdings" panose="05000000000000000000" pitchFamily="2" charset="2"/>
              <a:buChar char="ü"/>
            </a:pPr>
            <a:r>
              <a:rPr lang="hr-HR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prikupljanje podataka </a:t>
            </a:r>
          </a:p>
          <a:p>
            <a:pPr lvl="0"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  <a:buFont typeface="Wingdings" panose="05000000000000000000" pitchFamily="2" charset="2"/>
              <a:buChar char="ü"/>
            </a:pPr>
            <a:r>
              <a:rPr lang="hr-HR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testiranje misli i vjerovanja</a:t>
            </a:r>
          </a:p>
          <a:p>
            <a:pPr lvl="0"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  <a:buFont typeface="Wingdings" panose="05000000000000000000" pitchFamily="2" charset="2"/>
              <a:buChar char="ü"/>
            </a:pPr>
            <a:r>
              <a:rPr lang="hr-HR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mijenjanje mišljenja </a:t>
            </a:r>
          </a:p>
          <a:p>
            <a:pPr lvl="0"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  <a:buFont typeface="Wingdings" panose="05000000000000000000" pitchFamily="2" charset="2"/>
              <a:buChar char="ü"/>
            </a:pPr>
            <a:r>
              <a:rPr lang="hr-HR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uvježbavanje kognitivnih i </a:t>
            </a:r>
            <a:r>
              <a:rPr lang="hr-HR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bihevioralnih </a:t>
            </a:r>
            <a:r>
              <a:rPr lang="hr-HR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tehnika </a:t>
            </a:r>
            <a:endParaRPr lang="hr-HR" dirty="0" smtClean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  <a:buFont typeface="Wingdings" panose="05000000000000000000" pitchFamily="2" charset="2"/>
              <a:buChar char="ü"/>
            </a:pPr>
            <a:r>
              <a:rPr lang="hr-HR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jačanje onoga što se na seansi učilo – povećanje </a:t>
            </a:r>
            <a:r>
              <a:rPr lang="hr-HR" dirty="0" err="1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samoefikasnosti</a:t>
            </a:r>
            <a:r>
              <a:rPr lang="hr-HR" dirty="0" smtClean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  <a:buFont typeface="Wingdings" panose="05000000000000000000" pitchFamily="2" charset="2"/>
              <a:buChar char="ü"/>
            </a:pP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acijenti </a:t>
            </a: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koji rade DZ bolje napreduju u terapiji od onih koji ne rade</a:t>
            </a:r>
          </a:p>
          <a:p>
            <a:pPr lvl="0"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  <a:buFont typeface="Wingdings" panose="05000000000000000000" pitchFamily="2" charset="2"/>
              <a:buChar char="ü"/>
            </a:pPr>
            <a:endParaRPr lang="hr-HR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>
              <a:spcBef>
                <a:spcPts val="1200"/>
              </a:spcBef>
              <a:buClr>
                <a:srgbClr val="D34817">
                  <a:lumMod val="75000"/>
                </a:srgbClr>
              </a:buClr>
              <a:buSzPct val="85000"/>
              <a:buFont typeface="Wingdings" panose="05000000000000000000" pitchFamily="2" charset="2"/>
              <a:buChar char="ü"/>
            </a:pPr>
            <a:endParaRPr lang="hr-HR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374545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1230283" y="997527"/>
            <a:ext cx="8728364" cy="441405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390997" y="1288473"/>
            <a:ext cx="9066414" cy="4813069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 1. Zadavanje domaće zadaće.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	2. Povećanje vjerojatnosti izvršavanja zadaće.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		3. Konceptualizacija teškoća.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			4. Pregled domaće zadaće.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7949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1. ZADAVANJE DOMAĆE ZADAĆE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81396" y="2028305"/>
            <a:ext cx="10572404" cy="4148658"/>
          </a:xfrm>
        </p:spPr>
        <p:txBody>
          <a:bodyPr>
            <a:normAutofit fontScale="92500" lnSpcReduction="20000"/>
          </a:bodyPr>
          <a:lstStyle/>
          <a:p>
            <a:r>
              <a:rPr lang="hr-HR" sz="2400" dirty="0" smtClean="0">
                <a:latin typeface="Calibri" panose="020F0502020204030204" pitchFamily="34" charset="0"/>
              </a:rPr>
              <a:t>Planira se za svakog pacijenta posebno i zajedničkim dogovorom</a:t>
            </a:r>
          </a:p>
          <a:p>
            <a:r>
              <a:rPr lang="hr-HR" sz="2400" dirty="0" smtClean="0">
                <a:latin typeface="Calibri" panose="020F0502020204030204" pitchFamily="34" charset="0"/>
              </a:rPr>
              <a:t>Treba biti u </a:t>
            </a:r>
            <a:r>
              <a:rPr lang="hr-HR" sz="2400" dirty="0">
                <a:latin typeface="Calibri" panose="020F0502020204030204" pitchFamily="34" charset="0"/>
              </a:rPr>
              <a:t>skladu sa: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400" dirty="0">
                <a:latin typeface="Calibri" panose="020F0502020204030204" pitchFamily="34" charset="0"/>
              </a:rPr>
              <a:t>sadržajem i ciljevima seanse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400" dirty="0">
                <a:latin typeface="Calibri" panose="020F0502020204030204" pitchFamily="34" charset="0"/>
              </a:rPr>
              <a:t>krajnjim terapijskim ciljevima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400" dirty="0" err="1">
                <a:latin typeface="Calibri" panose="020F0502020204030204" pitchFamily="34" charset="0"/>
              </a:rPr>
              <a:t>terapeutovom</a:t>
            </a:r>
            <a:r>
              <a:rPr lang="hr-HR" sz="2400" dirty="0">
                <a:latin typeface="Calibri" panose="020F0502020204030204" pitchFamily="34" charset="0"/>
              </a:rPr>
              <a:t> konceptualizacijom klijenta </a:t>
            </a:r>
            <a:endParaRPr lang="hr-HR" sz="24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hr-HR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hr-HR" dirty="0" smtClean="0">
                <a:latin typeface="Calibri" panose="020F0502020204030204" pitchFamily="34" charset="0"/>
              </a:rPr>
              <a:t>                    </a:t>
            </a:r>
            <a:r>
              <a:rPr lang="hr-HR" sz="2600" dirty="0" smtClean="0">
                <a:latin typeface="Calibri" panose="020F0502020204030204" pitchFamily="34" charset="0"/>
              </a:rPr>
              <a:t>u obzir uzeti i individualne karakteristike klijenta: </a:t>
            </a:r>
            <a:r>
              <a:rPr lang="hr-HR" sz="2600" i="1" dirty="0" smtClean="0">
                <a:latin typeface="Calibri" panose="020F0502020204030204" pitchFamily="34" charset="0"/>
              </a:rPr>
              <a:t>pismenost, motivacija, razina </a:t>
            </a:r>
            <a:r>
              <a:rPr lang="hr-HR" sz="2600" i="1" dirty="0">
                <a:latin typeface="Calibri" panose="020F0502020204030204" pitchFamily="34" charset="0"/>
              </a:rPr>
              <a:t>uznemirenosti i kognitivnog funkcioniranja </a:t>
            </a:r>
            <a:r>
              <a:rPr lang="hr-HR" sz="2600" dirty="0" smtClean="0">
                <a:latin typeface="Calibri" panose="020F0502020204030204" pitchFamily="34" charset="0"/>
              </a:rPr>
              <a:t>klijenta, </a:t>
            </a:r>
            <a:r>
              <a:rPr lang="hr-HR" sz="2600" i="1" dirty="0" smtClean="0">
                <a:latin typeface="Calibri" panose="020F0502020204030204" pitchFamily="34" charset="0"/>
              </a:rPr>
              <a:t>praktična ograničenjima (vrijeme).</a:t>
            </a:r>
          </a:p>
          <a:p>
            <a:pPr marL="0" indent="0">
              <a:buNone/>
            </a:pPr>
            <a:endParaRPr lang="hr-HR" sz="2600" i="1" dirty="0">
              <a:latin typeface="Calibri" panose="020F0502020204030204" pitchFamily="34" charset="0"/>
            </a:endParaRPr>
          </a:p>
          <a:p>
            <a:r>
              <a:rPr lang="hr-HR" sz="2400" dirty="0" smtClean="0">
                <a:latin typeface="Calibri" panose="020F0502020204030204" pitchFamily="34" charset="0"/>
              </a:rPr>
              <a:t>U ranoj fazi terapije terapeut predlaže zadaće kasnije i pacijent sam osmišljava.</a:t>
            </a:r>
            <a:endParaRPr lang="hr-HR" sz="24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5" name="Prugasta strelica udesno 4"/>
          <p:cNvSpPr/>
          <p:nvPr/>
        </p:nvSpPr>
        <p:spPr>
          <a:xfrm>
            <a:off x="936845" y="4355869"/>
            <a:ext cx="842079" cy="191193"/>
          </a:xfrm>
          <a:prstGeom prst="striped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01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7693" y="58219"/>
            <a:ext cx="11754197" cy="823595"/>
          </a:xfrm>
        </p:spPr>
        <p:txBody>
          <a:bodyPr>
            <a:normAutofit/>
          </a:bodyPr>
          <a:lstStyle/>
          <a:p>
            <a:pPr algn="ctr"/>
            <a:r>
              <a:rPr lang="hr-HR" sz="2800" b="1" dirty="0" smtClean="0"/>
              <a:t>TIPIČNE REDOVITE ZADAĆE</a:t>
            </a:r>
            <a:endParaRPr lang="hr-HR" sz="2800" b="1" dirty="0"/>
          </a:p>
        </p:txBody>
      </p:sp>
      <p:grpSp>
        <p:nvGrpSpPr>
          <p:cNvPr id="23" name="Grupa 22"/>
          <p:cNvGrpSpPr/>
          <p:nvPr/>
        </p:nvGrpSpPr>
        <p:grpSpPr>
          <a:xfrm>
            <a:off x="6152636" y="3394985"/>
            <a:ext cx="5298399" cy="547476"/>
            <a:chOff x="0" y="0"/>
            <a:chExt cx="5031970" cy="430560"/>
          </a:xfrm>
          <a:solidFill>
            <a:schemeClr val="accent4">
              <a:lumMod val="75000"/>
            </a:schemeClr>
          </a:solidFill>
        </p:grpSpPr>
        <p:sp>
          <p:nvSpPr>
            <p:cNvPr id="24" name="Zaobljeni pravokutnik 23"/>
            <p:cNvSpPr/>
            <p:nvPr/>
          </p:nvSpPr>
          <p:spPr>
            <a:xfrm>
              <a:off x="0" y="0"/>
              <a:ext cx="5031970" cy="430560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Zaobljeni pravokutnik 4"/>
            <p:cNvSpPr txBox="1"/>
            <p:nvPr/>
          </p:nvSpPr>
          <p:spPr>
            <a:xfrm>
              <a:off x="77791" y="32317"/>
              <a:ext cx="4884125" cy="38704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2000" b="1" kern="1200" dirty="0" smtClean="0"/>
                <a:t>4. Pregled zadnje terapijske seanse</a:t>
              </a:r>
              <a:endParaRPr lang="hr-HR" sz="2000" b="1" kern="1200" dirty="0"/>
            </a:p>
          </p:txBody>
        </p:sp>
      </p:grpSp>
      <p:sp>
        <p:nvSpPr>
          <p:cNvPr id="30" name="Pravokutnik 29"/>
          <p:cNvSpPr/>
          <p:nvPr/>
        </p:nvSpPr>
        <p:spPr>
          <a:xfrm>
            <a:off x="4605251" y="5112411"/>
            <a:ext cx="6845784" cy="896501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5" name="TekstniOkvir 34"/>
          <p:cNvSpPr txBox="1"/>
          <p:nvPr/>
        </p:nvSpPr>
        <p:spPr>
          <a:xfrm>
            <a:off x="3125585" y="5771582"/>
            <a:ext cx="47382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>
                <a:latin typeface="Calibri" panose="020F0502020204030204" pitchFamily="34" charset="0"/>
              </a:rPr>
              <a:t>u</a:t>
            </a:r>
            <a:r>
              <a:rPr lang="hr-HR" dirty="0" smtClean="0">
                <a:latin typeface="Calibri" panose="020F0502020204030204" pitchFamily="34" charset="0"/>
              </a:rPr>
              <a:t>običajena, ne zahtjeva naglašavanje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latin typeface="Calibri" panose="020F0502020204030204" pitchFamily="34" charset="0"/>
              </a:rPr>
              <a:t>usmene ili pismene bilješke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>
              <a:latin typeface="Calibri" panose="020F0502020204030204" pitchFamily="34" charset="0"/>
            </a:endParaRPr>
          </a:p>
        </p:txBody>
      </p:sp>
      <p:sp>
        <p:nvSpPr>
          <p:cNvPr id="36" name="TekstniOkvir 35"/>
          <p:cNvSpPr txBox="1"/>
          <p:nvPr/>
        </p:nvSpPr>
        <p:spPr>
          <a:xfrm>
            <a:off x="665018" y="4050436"/>
            <a:ext cx="51871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čitati i bilježiti svoje reakcije: s čim se slaže, ne slaže, što želi pitati.</a:t>
            </a:r>
          </a:p>
          <a:p>
            <a:endParaRPr lang="hr-HR" sz="2400" dirty="0"/>
          </a:p>
        </p:txBody>
      </p:sp>
      <p:grpSp>
        <p:nvGrpSpPr>
          <p:cNvPr id="18" name="Grupa 17"/>
          <p:cNvGrpSpPr/>
          <p:nvPr/>
        </p:nvGrpSpPr>
        <p:grpSpPr>
          <a:xfrm>
            <a:off x="665018" y="3394985"/>
            <a:ext cx="5187141" cy="547476"/>
            <a:chOff x="0" y="0"/>
            <a:chExt cx="5031971" cy="67392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9" name="Zaobljeni pravokutnik 18"/>
            <p:cNvSpPr/>
            <p:nvPr/>
          </p:nvSpPr>
          <p:spPr>
            <a:xfrm>
              <a:off x="0" y="0"/>
              <a:ext cx="5031971" cy="673920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Zaobljeni pravokutnik 4"/>
            <p:cNvSpPr/>
            <p:nvPr/>
          </p:nvSpPr>
          <p:spPr>
            <a:xfrm>
              <a:off x="81955" y="50583"/>
              <a:ext cx="4917118" cy="59043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2000" b="1" dirty="0" smtClean="0"/>
                <a:t>3. </a:t>
              </a:r>
              <a:r>
                <a:rPr lang="hr-HR" sz="2000" b="1" dirty="0" err="1" smtClean="0"/>
                <a:t>Biblioterapija</a:t>
              </a:r>
              <a:endParaRPr lang="hr-HR" sz="2000" b="1" kern="1200" dirty="0"/>
            </a:p>
          </p:txBody>
        </p:sp>
      </p:grpSp>
      <p:sp>
        <p:nvSpPr>
          <p:cNvPr id="3" name="TekstniOkvir 2"/>
          <p:cNvSpPr txBox="1"/>
          <p:nvPr/>
        </p:nvSpPr>
        <p:spPr>
          <a:xfrm>
            <a:off x="6051058" y="4055356"/>
            <a:ext cx="5528571" cy="89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 defTabSz="5334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 typeface="Arial" panose="020B0604020202020204" pitchFamily="34" charset="0"/>
              <a:buChar char="•"/>
            </a:pPr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čitanje </a:t>
            </a: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bilježaka i/ili preslušavanje </a:t>
            </a:r>
            <a:r>
              <a:rPr lang="hr-H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audiovrpce</a:t>
            </a:r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hr-H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1" indent="-285750" defTabSz="5334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 typeface="Arial" panose="020B0604020202020204" pitchFamily="34" charset="0"/>
              <a:buChar char="•"/>
            </a:pP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bilježenje glavnih točaka ili zaključaka, automatskih misli, </a:t>
            </a:r>
            <a:r>
              <a:rPr lang="hr-HR" dirty="0" err="1">
                <a:latin typeface="Calibri" panose="020F0502020204030204" pitchFamily="34" charset="0"/>
                <a:cs typeface="Calibri" panose="020F0502020204030204" pitchFamily="34" charset="0"/>
              </a:rPr>
              <a:t>disfunkcionalna</a:t>
            </a: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 vjerovanja, adaptivne </a:t>
            </a:r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odgovore.</a:t>
            </a:r>
            <a:endParaRPr lang="hr-H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Zaobljeni pravokutnik 4"/>
          <p:cNvSpPr/>
          <p:nvPr/>
        </p:nvSpPr>
        <p:spPr>
          <a:xfrm>
            <a:off x="3125585" y="5199858"/>
            <a:ext cx="5469775" cy="507223"/>
          </a:xfrm>
          <a:prstGeom prst="roundRect">
            <a:avLst>
              <a:gd name="adj" fmla="val 20279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2000" b="1" dirty="0" smtClean="0"/>
              <a:t>5. Priprema </a:t>
            </a:r>
            <a:r>
              <a:rPr lang="hr-HR" sz="2000" b="1" dirty="0"/>
              <a:t>za sljedeću terapijsku seansu</a:t>
            </a:r>
          </a:p>
        </p:txBody>
      </p:sp>
      <p:sp>
        <p:nvSpPr>
          <p:cNvPr id="4" name="Zaobljeni pravokutnik 3"/>
          <p:cNvSpPr/>
          <p:nvPr/>
        </p:nvSpPr>
        <p:spPr>
          <a:xfrm>
            <a:off x="665018" y="937314"/>
            <a:ext cx="5187142" cy="52730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2000" b="1" dirty="0" smtClean="0"/>
              <a:t>1. Bihevioralna </a:t>
            </a:r>
            <a:r>
              <a:rPr lang="hr-HR" sz="2000" b="1" dirty="0"/>
              <a:t>aktivacija</a:t>
            </a:r>
          </a:p>
        </p:txBody>
      </p:sp>
      <p:sp>
        <p:nvSpPr>
          <p:cNvPr id="16" name="Zaobljeni pravokutnik 15"/>
          <p:cNvSpPr/>
          <p:nvPr/>
        </p:nvSpPr>
        <p:spPr>
          <a:xfrm>
            <a:off x="6127697" y="949177"/>
            <a:ext cx="5323338" cy="527307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hr-HR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2. Motrenje </a:t>
            </a:r>
            <a:r>
              <a:rPr lang="hr-HR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automatskih misli</a:t>
            </a:r>
            <a:endParaRPr lang="hr-HR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kstniOkvir 5"/>
          <p:cNvSpPr txBox="1"/>
          <p:nvPr/>
        </p:nvSpPr>
        <p:spPr>
          <a:xfrm>
            <a:off x="665018" y="1491202"/>
            <a:ext cx="5153228" cy="176536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važna </a:t>
            </a: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za neaktivne </a:t>
            </a:r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pacijente, može </a:t>
            </a: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biti od koristi klijentima čiji je cilj nastaviti sa prijašnjim aktivnostima ili uvesti </a:t>
            </a:r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nove.</a:t>
            </a:r>
            <a:endParaRPr lang="hr-H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korištenje </a:t>
            </a: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tablica </a:t>
            </a:r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aktivnosti.</a:t>
            </a:r>
            <a:endParaRPr lang="hr-H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uvježbavanje </a:t>
            </a: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novih vještina i primjena rješenja proizašlih iz rješavanja problema </a:t>
            </a:r>
          </a:p>
        </p:txBody>
      </p:sp>
      <p:sp>
        <p:nvSpPr>
          <p:cNvPr id="7" name="TekstniOkvir 6"/>
          <p:cNvSpPr txBox="1"/>
          <p:nvPr/>
        </p:nvSpPr>
        <p:spPr>
          <a:xfrm>
            <a:off x="6152636" y="1491202"/>
            <a:ext cx="5298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ažna</a:t>
            </a: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, zadaje se već kod prve </a:t>
            </a:r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seanse  </a:t>
            </a:r>
          </a:p>
          <a:p>
            <a:pPr lvl="0"/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   „</a:t>
            </a:r>
            <a:r>
              <a:rPr lang="hr-H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Što </a:t>
            </a:r>
            <a:r>
              <a:rPr lang="hr-HR" i="1" dirty="0">
                <a:latin typeface="Calibri" panose="020F0502020204030204" pitchFamily="34" charset="0"/>
                <a:cs typeface="Calibri" panose="020F0502020204030204" pitchFamily="34" charset="0"/>
              </a:rPr>
              <a:t>mi upravo prolazi kroz glavu</a:t>
            </a:r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”.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apisivanje AM.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hr-HR" dirty="0" smtClean="0">
                <a:latin typeface="Calibri" panose="020F0502020204030204" pitchFamily="34" charset="0"/>
                <a:cs typeface="Calibri" panose="020F0502020204030204" pitchFamily="34" charset="0"/>
              </a:rPr>
              <a:t>erapeut upozorava klijenta da motrenje može dovesti do uznemirenosti - korištenje tablica za suočavanje.</a:t>
            </a:r>
            <a:endParaRPr lang="hr-H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46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Dodatne domaće zadaće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90205" y="1953491"/>
            <a:ext cx="9094122" cy="4218709"/>
          </a:xfrm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hr-HR" dirty="0"/>
              <a:t>d</a:t>
            </a:r>
            <a:r>
              <a:rPr lang="hr-HR" dirty="0" smtClean="0"/>
              <a:t>orada liste ciljeva i pozitivne izjave o sebi </a:t>
            </a:r>
            <a:r>
              <a:rPr lang="hr-HR" dirty="0"/>
              <a:t> =</a:t>
            </a:r>
            <a:r>
              <a:rPr lang="hr-HR" dirty="0" smtClean="0"/>
              <a:t> </a:t>
            </a:r>
            <a:r>
              <a:rPr lang="hr-HR" i="1" dirty="0" smtClean="0"/>
              <a:t>početna seansa</a:t>
            </a:r>
          </a:p>
          <a:p>
            <a:pPr marL="0" indent="0">
              <a:buNone/>
            </a:pPr>
            <a:endParaRPr lang="hr-HR" i="1" dirty="0" smtClean="0"/>
          </a:p>
          <a:p>
            <a:r>
              <a:rPr lang="hr-HR" dirty="0" smtClean="0"/>
              <a:t>vrednovanje i odgovaranje na AM, pregled ispunjenog dijagrama kognitivne konceptualizacije, testiranje misli i vjerovanja pomoću bihevioralnog eksperimenta, ponašanja „kao da”, uvježbavanje </a:t>
            </a:r>
            <a:r>
              <a:rPr lang="hr-HR" dirty="0" err="1" smtClean="0"/>
              <a:t>novonaučenih</a:t>
            </a:r>
            <a:r>
              <a:rPr lang="hr-HR" dirty="0" smtClean="0"/>
              <a:t> vještina </a:t>
            </a:r>
            <a:r>
              <a:rPr lang="hr-HR" dirty="0"/>
              <a:t> </a:t>
            </a:r>
            <a:r>
              <a:rPr lang="hr-HR" dirty="0" smtClean="0"/>
              <a:t>= </a:t>
            </a:r>
            <a:r>
              <a:rPr lang="hr-HR" i="1" dirty="0" smtClean="0"/>
              <a:t>sljedeće seanse</a:t>
            </a:r>
          </a:p>
          <a:p>
            <a:pPr marL="0" indent="0">
              <a:buNone/>
            </a:pPr>
            <a:endParaRPr lang="hr-HR" i="1" dirty="0" smtClean="0"/>
          </a:p>
          <a:p>
            <a:r>
              <a:rPr lang="hr-HR" dirty="0"/>
              <a:t>d</a:t>
            </a:r>
            <a:r>
              <a:rPr lang="hr-HR" dirty="0" smtClean="0"/>
              <a:t>omaća zadaća usmjerena na prevenciju povratka simptoma, sređivanje bilješki, odgovaranje na AM o završetku terapije i plan za  predviđene poteškoće u budućnosti= </a:t>
            </a:r>
            <a:r>
              <a:rPr lang="hr-HR" i="1" dirty="0" smtClean="0"/>
              <a:t>završna faza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4327" y="2177103"/>
            <a:ext cx="1801251" cy="2323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77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95281" y="0"/>
            <a:ext cx="10058400" cy="1609344"/>
          </a:xfrm>
        </p:spPr>
        <p:txBody>
          <a:bodyPr>
            <a:normAutofit/>
          </a:bodyPr>
          <a:lstStyle/>
          <a:p>
            <a:r>
              <a:rPr lang="hr-HR" sz="3600" dirty="0" smtClean="0"/>
              <a:t>2. POVEĆANJE </a:t>
            </a:r>
            <a:r>
              <a:rPr lang="hr-HR" sz="3600" dirty="0"/>
              <a:t>VJEROJATNOSTI USPJEŠNE DOMAĆE ZADAĆE</a:t>
            </a:r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95107"/>
              </p:ext>
            </p:extLst>
          </p:nvPr>
        </p:nvGraphicFramePr>
        <p:xfrm>
          <a:off x="457200" y="1338942"/>
          <a:ext cx="11201400" cy="5164381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2591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10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763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000" b="0" u="sng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DZ prilagoditi osobi</a:t>
                      </a:r>
                    </a:p>
                    <a:p>
                      <a:endParaRPr lang="hr-HR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klijentove</a:t>
                      </a:r>
                      <a:r>
                        <a:rPr lang="hr-HR" sz="20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karakteristike, želje, dijagnoza i sadašnji problemi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Izabrati tip zadaće ali i odgovarajuću količinu (radije lakša, nego preteška)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rastavljanje na korake</a:t>
                      </a:r>
                    </a:p>
                    <a:p>
                      <a:endParaRPr lang="hr-HR" sz="20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7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000" u="sng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Osigurati objašnjenja</a:t>
                      </a:r>
                    </a:p>
                    <a:p>
                      <a:endParaRPr lang="hr-HR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fontAlgn="ctr"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razumijevanje razloga povećava vjerojatnost izvršenja DZ</a:t>
                      </a:r>
                    </a:p>
                    <a:p>
                      <a:pPr marL="285750" indent="-285750" fontAlgn="t"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 početku terapeut a kasnije klijent razmišlja o svrsi određene zadaće</a:t>
                      </a:r>
                    </a:p>
                    <a:p>
                      <a:pPr marL="285750" indent="-285750" fontAlgn="t"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poticati svakodnevni rad, naglasiti da će se brže osjećati bolje ako će redovito izvršavati DZ</a:t>
                      </a:r>
                    </a:p>
                    <a:p>
                      <a:pPr fontAlgn="t"/>
                      <a:endParaRPr lang="hr-HR" sz="20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hr-HR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7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000" u="sng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Određivanje domaće zadaće u suradnji s pacijentom</a:t>
                      </a:r>
                    </a:p>
                    <a:p>
                      <a:endParaRPr lang="hr-HR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provjeriti da li se klijent osim što je razumio svrhu zadaće DZ s njom i slaže: </a:t>
                      </a:r>
                    </a:p>
                    <a:p>
                      <a:pPr marL="0" indent="0">
                        <a:buNone/>
                      </a:pPr>
                      <a:r>
                        <a:rPr lang="hr-HR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	- „Što mislite o tome da…”</a:t>
                      </a:r>
                    </a:p>
                    <a:p>
                      <a:pPr marL="0" indent="0">
                        <a:buNone/>
                      </a:pPr>
                      <a:r>
                        <a:rPr lang="hr-HR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	- „Želite li to napraviti prvo u mislima, a onda ćemo zajedno </a:t>
                      </a:r>
                    </a:p>
                    <a:p>
                      <a:pPr marL="0" indent="0">
                        <a:buNone/>
                      </a:pPr>
                      <a:r>
                        <a:rPr lang="hr-HR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	- „Kako ćete se nositi s problemom ako se pojavi?”</a:t>
                      </a:r>
                    </a:p>
                    <a:p>
                      <a:endParaRPr lang="hr-HR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611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820659"/>
              </p:ext>
            </p:extLst>
          </p:nvPr>
        </p:nvGraphicFramePr>
        <p:xfrm>
          <a:off x="669471" y="1305098"/>
          <a:ext cx="10412187" cy="5160331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29725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396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124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000" b="0" u="sng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Zadavanje zadaće „bez gubitka”</a:t>
                      </a:r>
                    </a:p>
                    <a:p>
                      <a:endParaRPr lang="hr-HR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istaknuti korisnost čak i ako pacijent ne izvrši uspješno DZ </a:t>
                      </a:r>
                      <a:endParaRPr lang="hr-HR" sz="2000" b="0" dirty="0" smtClean="0">
                        <a:latin typeface="Calibri" panose="020F0502020204030204" pitchFamily="34" charset="0"/>
                        <a:cs typeface="Calibri" panose="020F0502020204030204" pitchFamily="34" charset="0"/>
                        <a:sym typeface="Wingdings" pitchFamily="2" charset="2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itchFamily="2" charset="2"/>
                        </a:rPr>
                        <a:t>smanjiti osjećaj uznemirenosti  kod klijenta i okrivljavanja sebe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itchFamily="2" charset="2"/>
                        </a:rPr>
                        <a:t>otkriti psihološke i/ili praktične probleme koji ometaju pacijenta u izvršavanju DZ</a:t>
                      </a:r>
                    </a:p>
                    <a:p>
                      <a:pPr marL="0" indent="0">
                        <a:buNone/>
                      </a:pPr>
                      <a:endParaRPr lang="hr-HR" sz="2000" dirty="0" smtClean="0">
                        <a:latin typeface="Calibri" panose="020F0502020204030204" pitchFamily="34" charset="0"/>
                        <a:cs typeface="Calibri" panose="020F0502020204030204" pitchFamily="34" charset="0"/>
                        <a:sym typeface="Wingdings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24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000" u="sng" dirty="0" smtClean="0"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itchFamily="2" charset="2"/>
                        </a:rPr>
                        <a:t>Započinjanje zadaće na seansi</a:t>
                      </a:r>
                    </a:p>
                    <a:p>
                      <a:endParaRPr lang="hr-HR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  <a:sym typeface="Wingdings" pitchFamily="2" charset="2"/>
                        </a:rPr>
                        <a:t>dopustiti klijentu započinjanje zadaće na seansi – terapeut lakše može procijeniti primjerenost zadatka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20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klijentu je lakše nastaviti nego započeti (motivacija za početak rada)</a:t>
                      </a:r>
                      <a:endParaRPr lang="hr-HR" sz="20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>
                        <a:buNone/>
                      </a:pPr>
                      <a:endParaRPr lang="hr-HR" sz="2000" u="sng" dirty="0" smtClean="0">
                        <a:latin typeface="Calibri" panose="020F0502020204030204" pitchFamily="34" charset="0"/>
                        <a:cs typeface="Calibri" panose="020F0502020204030204" pitchFamily="34" charset="0"/>
                        <a:sym typeface="Wingdings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16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000" u="sng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Zapamćivanje izvršavanja </a:t>
                      </a:r>
                    </a:p>
                    <a:p>
                      <a:endParaRPr lang="hr-HR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 seansi zapisati koje su zadaće</a:t>
                      </a:r>
                    </a:p>
                    <a:p>
                      <a:pPr marL="342900" indent="-342900">
                        <a:buClr>
                          <a:schemeClr val="accent1">
                            <a:lumMod val="75000"/>
                          </a:schemeClr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hr-HR" sz="2000" dirty="0" smtClean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združiti zadaću s nekom drugom dnevnom aktivnosti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Zalijepiti bilješke na hladnjaku, ogledalu u kupaonici ili koristiti neke druge tehnike</a:t>
                      </a:r>
                    </a:p>
                    <a:p>
                      <a:endParaRPr lang="hr-HR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Pravokutnik 2"/>
          <p:cNvSpPr/>
          <p:nvPr/>
        </p:nvSpPr>
        <p:spPr>
          <a:xfrm>
            <a:off x="669471" y="304801"/>
            <a:ext cx="107768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3600" cap="all" dirty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Rockwell Condensed" panose="02060603050405020104"/>
                <a:ea typeface="+mj-ea"/>
                <a:cs typeface="+mj-cs"/>
              </a:rPr>
              <a:t>2. POVEĆANJE VJEROJATNOSTI USPJEŠNE DOMAĆE ZADAĆE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7556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048091"/>
              </p:ext>
            </p:extLst>
          </p:nvPr>
        </p:nvGraphicFramePr>
        <p:xfrm>
          <a:off x="773084" y="1446415"/>
          <a:ext cx="10798232" cy="4219075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2842953">
                  <a:extLst>
                    <a:ext uri="{9D8B030D-6E8A-4147-A177-3AD203B41FA5}">
                      <a16:colId xmlns:a16="http://schemas.microsoft.com/office/drawing/2014/main" val="532482598"/>
                    </a:ext>
                  </a:extLst>
                </a:gridCol>
                <a:gridCol w="7955279">
                  <a:extLst>
                    <a:ext uri="{9D8B030D-6E8A-4147-A177-3AD203B41FA5}">
                      <a16:colId xmlns:a16="http://schemas.microsoft.com/office/drawing/2014/main" val="3762711211"/>
                    </a:ext>
                  </a:extLst>
                </a:gridCol>
              </a:tblGrid>
              <a:tr h="22444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000" b="0" u="sng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Predviđanje problema</a:t>
                      </a:r>
                    </a:p>
                    <a:p>
                      <a:endParaRPr lang="hr-HR" sz="20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hr-HR" sz="20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Terapeut od pacijenta traži procjenu vjerojatnosti izvršavanja zadaće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hr-HR" sz="20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(0-100%). Ukoliko terapeut nije siguran da će klijent moći napraviti zadaću trebao bi uzeti u obzir sljedeće strategije:</a:t>
                      </a:r>
                    </a:p>
                    <a:p>
                      <a:pPr marL="457200" lvl="1" indent="0">
                        <a:buFont typeface="Arial" panose="020B0604020202020204" pitchFamily="34" charset="0"/>
                        <a:buNone/>
                      </a:pPr>
                      <a:r>
                        <a:rPr lang="hr-HR" sz="20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a) proba ponašanja</a:t>
                      </a:r>
                      <a:r>
                        <a:rPr lang="hr-HR" sz="2000" b="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hr-HR" sz="2000" b="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457200" lvl="1" indent="0">
                        <a:buFont typeface="Arial" panose="020B0604020202020204" pitchFamily="34" charset="0"/>
                        <a:buNone/>
                      </a:pPr>
                      <a:r>
                        <a:rPr lang="hr-HR" sz="20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b) predlaganje druge zadaće</a:t>
                      </a:r>
                    </a:p>
                    <a:p>
                      <a:pPr marL="457200" lvl="1" indent="0">
                        <a:buFont typeface="Arial" panose="020B0604020202020204" pitchFamily="34" charset="0"/>
                        <a:buNone/>
                      </a:pPr>
                      <a:r>
                        <a:rPr lang="hr-HR" sz="20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c) racionalno-emocionalno igranje uloga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hr-HR" sz="20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048200"/>
                  </a:ext>
                </a:extLst>
              </a:tr>
              <a:tr h="19746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D34817">
                            <a:lumMod val="75000"/>
                          </a:srgbClr>
                        </a:buClr>
                        <a:buSzPct val="8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hr-HR" sz="2000" u="sng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Priprema za moguće negativne ishode</a:t>
                      </a:r>
                    </a:p>
                    <a:p>
                      <a:endParaRPr lang="hr-HR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 osmišljavanju bihevioralnog eksperimenta ili testiranja</a:t>
                      </a:r>
                      <a:r>
                        <a:rPr lang="hr-HR" sz="20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hr-HR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pretpostavke važno je postaviti scenarij koji će biti uspješan.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tražiti od pacijenta da unaprijed odgovori  na moguće automatske misli.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hr-HR" sz="20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unaprijed razgovarati o mogućim problemima.</a:t>
                      </a:r>
                    </a:p>
                    <a:p>
                      <a:endParaRPr lang="hr-HR" sz="2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4634037"/>
                  </a:ext>
                </a:extLst>
              </a:tr>
            </a:tbl>
          </a:graphicData>
        </a:graphic>
      </p:graphicFrame>
      <p:sp>
        <p:nvSpPr>
          <p:cNvPr id="6" name="Pravokutnik 5"/>
          <p:cNvSpPr/>
          <p:nvPr/>
        </p:nvSpPr>
        <p:spPr>
          <a:xfrm>
            <a:off x="595746" y="470530"/>
            <a:ext cx="96455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3600" cap="all" dirty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Rockwell Condensed" panose="02060603050405020104"/>
                <a:ea typeface="+mj-ea"/>
                <a:cs typeface="+mj-cs"/>
              </a:rPr>
              <a:t>2. POVEĆANJE VJEROJATNOSTI USPJEŠNE DOMAĆE ZADAĆE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3822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sta drva">
  <a:themeElements>
    <a:clrScheme name="Vrsta drv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rsta drv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sta drv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TM03090434[[fn=Vrsta drva]]</Template>
  <TotalTime>649</TotalTime>
  <Words>809</Words>
  <Application>Microsoft Office PowerPoint</Application>
  <PresentationFormat>Široki zaslon</PresentationFormat>
  <Paragraphs>117</Paragraphs>
  <Slides>11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Rockwell</vt:lpstr>
      <vt:lpstr>Rockwell Condensed</vt:lpstr>
      <vt:lpstr>Times New Roman</vt:lpstr>
      <vt:lpstr>Wingdings</vt:lpstr>
      <vt:lpstr>Vrsta drva</vt:lpstr>
      <vt:lpstr>ULOGA DOMAĆE ZADAĆE U KBT-U</vt:lpstr>
      <vt:lpstr>Domaća zadaća </vt:lpstr>
      <vt:lpstr>PowerPoint prezentacija</vt:lpstr>
      <vt:lpstr>1. ZADAVANJE DOMAĆE ZADAĆE</vt:lpstr>
      <vt:lpstr>TIPIČNE REDOVITE ZADAĆE</vt:lpstr>
      <vt:lpstr>Dodatne domaće zadaće</vt:lpstr>
      <vt:lpstr>2. POVEĆANJE VJEROJATNOSTI USPJEŠNE DOMAĆE ZADAĆE</vt:lpstr>
      <vt:lpstr>PowerPoint prezentacija</vt:lpstr>
      <vt:lpstr>PowerPoint prezentacija</vt:lpstr>
      <vt:lpstr>3. KONCEPTUALIZACIJA TEŠKOĆA</vt:lpstr>
      <vt:lpstr>Pregled Domaće zadaće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ULOGA DOMAĆE ZADAĆE U KBT-U</dc:title>
  <dc:creator>Windows korisnik</dc:creator>
  <cp:lastModifiedBy>Windows korisnik</cp:lastModifiedBy>
  <cp:revision>41</cp:revision>
  <dcterms:created xsi:type="dcterms:W3CDTF">2019-02-28T10:25:37Z</dcterms:created>
  <dcterms:modified xsi:type="dcterms:W3CDTF">2019-03-05T10:48:11Z</dcterms:modified>
</cp:coreProperties>
</file>