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9" r:id="rId1"/>
  </p:sldMasterIdLst>
  <p:notesMasterIdLst>
    <p:notesMasterId r:id="rId28"/>
  </p:notesMasterIdLst>
  <p:sldIdLst>
    <p:sldId id="256" r:id="rId2"/>
    <p:sldId id="258" r:id="rId3"/>
    <p:sldId id="285" r:id="rId4"/>
    <p:sldId id="282" r:id="rId5"/>
    <p:sldId id="283" r:id="rId6"/>
    <p:sldId id="263" r:id="rId7"/>
    <p:sldId id="264" r:id="rId8"/>
    <p:sldId id="286" r:id="rId9"/>
    <p:sldId id="298" r:id="rId10"/>
    <p:sldId id="266" r:id="rId11"/>
    <p:sldId id="269" r:id="rId12"/>
    <p:sldId id="288" r:id="rId13"/>
    <p:sldId id="271" r:id="rId14"/>
    <p:sldId id="289" r:id="rId15"/>
    <p:sldId id="290" r:id="rId16"/>
    <p:sldId id="291" r:id="rId17"/>
    <p:sldId id="292" r:id="rId18"/>
    <p:sldId id="293" r:id="rId19"/>
    <p:sldId id="278" r:id="rId20"/>
    <p:sldId id="294" r:id="rId21"/>
    <p:sldId id="295" r:id="rId22"/>
    <p:sldId id="296" r:id="rId23"/>
    <p:sldId id="279" r:id="rId24"/>
    <p:sldId id="280" r:id="rId25"/>
    <p:sldId id="297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B23CB"/>
    <a:srgbClr val="CFA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008" autoAdjust="0"/>
  </p:normalViewPr>
  <p:slideViewPr>
    <p:cSldViewPr snapToGrid="0">
      <p:cViewPr varScale="1">
        <p:scale>
          <a:sx n="60" d="100"/>
          <a:sy n="60" d="100"/>
        </p:scale>
        <p:origin x="908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C4D42B-9A07-4FF7-AAB1-383EC4F681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4E16B6-0917-49F5-BEC1-C8CCEE45B098}">
      <dgm:prSet phldrT="[Text]"/>
      <dgm:spPr>
        <a:noFill/>
        <a:ln w="44450" cmpd="dbl"/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SITUACIJA</a:t>
          </a:r>
          <a:endParaRPr lang="en-US" b="1" dirty="0" smtClean="0">
            <a:solidFill>
              <a:schemeClr val="tx1"/>
            </a:solidFill>
          </a:endParaRPr>
        </a:p>
        <a:p>
          <a:r>
            <a:rPr lang="hr-HR" dirty="0" smtClean="0">
              <a:solidFill>
                <a:schemeClr val="tx1"/>
              </a:solidFill>
            </a:rPr>
            <a:t>„Razmišljanje o tome da se pokrenu s nekom aktivnošću“</a:t>
          </a:r>
          <a:endParaRPr lang="en-US" dirty="0">
            <a:solidFill>
              <a:schemeClr val="tx1"/>
            </a:solidFill>
          </a:endParaRPr>
        </a:p>
      </dgm:t>
    </dgm:pt>
    <dgm:pt modelId="{A4DE3507-F700-40A1-AEA4-45CD24E7AD98}" type="parTrans" cxnId="{320538BA-8A31-4D25-93CE-71617743E5F0}">
      <dgm:prSet/>
      <dgm:spPr/>
      <dgm:t>
        <a:bodyPr/>
        <a:lstStyle/>
        <a:p>
          <a:endParaRPr lang="en-US"/>
        </a:p>
      </dgm:t>
    </dgm:pt>
    <dgm:pt modelId="{EB838D5D-93C7-4433-A6A6-22895F2F4FFE}" type="sibTrans" cxnId="{320538BA-8A31-4D25-93CE-71617743E5F0}">
      <dgm:prSet/>
      <dgm:spPr/>
      <dgm:t>
        <a:bodyPr/>
        <a:lstStyle/>
        <a:p>
          <a:endParaRPr lang="en-US"/>
        </a:p>
      </dgm:t>
    </dgm:pt>
    <dgm:pt modelId="{55292A58-7F78-4886-9EAE-7DD5A27F50C9}">
      <dgm:prSet phldrT="[Text]"/>
      <dgm:spPr>
        <a:noFill/>
        <a:ln w="50800" cmpd="dbl"/>
      </dgm:spPr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Uobičajena Negativna Automatska Misao (</a:t>
          </a:r>
          <a:r>
            <a:rPr lang="hr-HR" b="1" dirty="0" smtClean="0">
              <a:solidFill>
                <a:schemeClr val="tx1"/>
              </a:solidFill>
            </a:rPr>
            <a:t>NAM</a:t>
          </a:r>
          <a:r>
            <a:rPr lang="hr-HR" dirty="0" smtClean="0">
              <a:solidFill>
                <a:schemeClr val="tx1"/>
              </a:solidFill>
            </a:rPr>
            <a:t>)</a:t>
          </a:r>
          <a:endParaRPr lang="en-US" dirty="0" smtClean="0">
            <a:solidFill>
              <a:schemeClr val="tx1"/>
            </a:solidFill>
          </a:endParaRPr>
        </a:p>
        <a:p>
          <a:r>
            <a:rPr lang="hr-HR" dirty="0" smtClean="0">
              <a:solidFill>
                <a:schemeClr val="tx1"/>
              </a:solidFill>
            </a:rPr>
            <a:t>“Previše sam umoran i neću u tome uživati“</a:t>
          </a:r>
          <a:endParaRPr lang="en-US" dirty="0" smtClean="0">
            <a:solidFill>
              <a:schemeClr val="tx1"/>
            </a:solidFill>
          </a:endParaRPr>
        </a:p>
        <a:p>
          <a:r>
            <a:rPr lang="hr-HR" dirty="0" smtClean="0">
              <a:solidFill>
                <a:schemeClr val="tx1"/>
              </a:solidFill>
            </a:rPr>
            <a:t>“Prijatelji neće htjeti sudjelovati sa mnom jer neću moći to dobro napraviti“</a:t>
          </a:r>
          <a:endParaRPr lang="en-US" dirty="0" smtClean="0">
            <a:solidFill>
              <a:schemeClr val="tx1"/>
            </a:solidFill>
          </a:endParaRPr>
        </a:p>
        <a:p>
          <a:r>
            <a:rPr lang="hr-HR" dirty="0" smtClean="0">
              <a:solidFill>
                <a:schemeClr val="tx1"/>
              </a:solidFill>
            </a:rPr>
            <a:t>“Ništa mi neće pomoći da se osjećam bolje“</a:t>
          </a:r>
          <a:endParaRPr lang="en-US" dirty="0">
            <a:solidFill>
              <a:schemeClr val="tx1"/>
            </a:solidFill>
          </a:endParaRPr>
        </a:p>
      </dgm:t>
    </dgm:pt>
    <dgm:pt modelId="{F69B7D0E-D7C7-4E93-A1BF-3CFEEE75E132}" type="parTrans" cxnId="{2BA2DDDD-3D3F-49F5-B287-5612322D84AF}">
      <dgm:prSet/>
      <dgm:spPr/>
      <dgm:t>
        <a:bodyPr/>
        <a:lstStyle/>
        <a:p>
          <a:endParaRPr lang="en-US"/>
        </a:p>
      </dgm:t>
    </dgm:pt>
    <dgm:pt modelId="{7186EC75-151F-4A4C-8946-7C2DA2C58DB0}" type="sibTrans" cxnId="{2BA2DDDD-3D3F-49F5-B287-5612322D84AF}">
      <dgm:prSet/>
      <dgm:spPr/>
      <dgm:t>
        <a:bodyPr/>
        <a:lstStyle/>
        <a:p>
          <a:endParaRPr lang="en-US"/>
        </a:p>
      </dgm:t>
    </dgm:pt>
    <dgm:pt modelId="{D5C4D0AA-78BF-4E5A-9A81-94805228D764}" type="pres">
      <dgm:prSet presAssocID="{3DC4D42B-9A07-4FF7-AAB1-383EC4F6811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018021-AACE-4575-A76B-B126AB8A4BA6}" type="pres">
      <dgm:prSet presAssocID="{3DC4D42B-9A07-4FF7-AAB1-383EC4F68113}" presName="arrow" presStyleLbl="bgShp" presStyleIdx="0" presStyleCnt="1" custScaleX="117647"/>
      <dgm:spPr>
        <a:noFill/>
        <a:ln w="25400" cmpd="dbl">
          <a:solidFill>
            <a:schemeClr val="tx1"/>
          </a:solidFill>
        </a:ln>
      </dgm:spPr>
    </dgm:pt>
    <dgm:pt modelId="{E9A7A01B-7B49-456C-A70A-296C58172E99}" type="pres">
      <dgm:prSet presAssocID="{3DC4D42B-9A07-4FF7-AAB1-383EC4F68113}" presName="linearProcess" presStyleCnt="0"/>
      <dgm:spPr/>
    </dgm:pt>
    <dgm:pt modelId="{BA5C6992-CDDD-45C9-AAFA-F7496FA74DA3}" type="pres">
      <dgm:prSet presAssocID="{A54E16B6-0917-49F5-BEC1-C8CCEE45B098}" presName="textNode" presStyleLbl="node1" presStyleIdx="0" presStyleCnt="2" custLinFactX="-30135" custLinFactNeighborX="-100000" custLinFactNeighborY="1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C3C48-AAE1-4388-BB90-B990951010F9}" type="pres">
      <dgm:prSet presAssocID="{EB838D5D-93C7-4433-A6A6-22895F2F4FFE}" presName="sibTrans" presStyleCnt="0"/>
      <dgm:spPr/>
    </dgm:pt>
    <dgm:pt modelId="{EF50A432-312E-4E74-9A69-B49BAEF69785}" type="pres">
      <dgm:prSet presAssocID="{55292A58-7F78-4886-9EAE-7DD5A27F50C9}" presName="textNode" presStyleLbl="node1" presStyleIdx="1" presStyleCnt="2" custScaleX="162664" custScaleY="2209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45C861-F1AF-4F30-8985-1FE7E29978BC}" type="presOf" srcId="{A54E16B6-0917-49F5-BEC1-C8CCEE45B098}" destId="{BA5C6992-CDDD-45C9-AAFA-F7496FA74DA3}" srcOrd="0" destOrd="0" presId="urn:microsoft.com/office/officeart/2005/8/layout/hProcess9"/>
    <dgm:cxn modelId="{320538BA-8A31-4D25-93CE-71617743E5F0}" srcId="{3DC4D42B-9A07-4FF7-AAB1-383EC4F68113}" destId="{A54E16B6-0917-49F5-BEC1-C8CCEE45B098}" srcOrd="0" destOrd="0" parTransId="{A4DE3507-F700-40A1-AEA4-45CD24E7AD98}" sibTransId="{EB838D5D-93C7-4433-A6A6-22895F2F4FFE}"/>
    <dgm:cxn modelId="{2CED2FF8-2217-4E7C-B10B-AD4D74D84E78}" type="presOf" srcId="{3DC4D42B-9A07-4FF7-AAB1-383EC4F68113}" destId="{D5C4D0AA-78BF-4E5A-9A81-94805228D764}" srcOrd="0" destOrd="0" presId="urn:microsoft.com/office/officeart/2005/8/layout/hProcess9"/>
    <dgm:cxn modelId="{2BA2DDDD-3D3F-49F5-B287-5612322D84AF}" srcId="{3DC4D42B-9A07-4FF7-AAB1-383EC4F68113}" destId="{55292A58-7F78-4886-9EAE-7DD5A27F50C9}" srcOrd="1" destOrd="0" parTransId="{F69B7D0E-D7C7-4E93-A1BF-3CFEEE75E132}" sibTransId="{7186EC75-151F-4A4C-8946-7C2DA2C58DB0}"/>
    <dgm:cxn modelId="{8CE26AA3-7543-43EB-87E5-13B9BBA5D73B}" type="presOf" srcId="{55292A58-7F78-4886-9EAE-7DD5A27F50C9}" destId="{EF50A432-312E-4E74-9A69-B49BAEF69785}" srcOrd="0" destOrd="0" presId="urn:microsoft.com/office/officeart/2005/8/layout/hProcess9"/>
    <dgm:cxn modelId="{9E36CBC3-9AC9-4219-AC62-F8A58F3AE1CD}" type="presParOf" srcId="{D5C4D0AA-78BF-4E5A-9A81-94805228D764}" destId="{5C018021-AACE-4575-A76B-B126AB8A4BA6}" srcOrd="0" destOrd="0" presId="urn:microsoft.com/office/officeart/2005/8/layout/hProcess9"/>
    <dgm:cxn modelId="{8EECBBF1-8E73-4976-AF90-1C99AF994EF1}" type="presParOf" srcId="{D5C4D0AA-78BF-4E5A-9A81-94805228D764}" destId="{E9A7A01B-7B49-456C-A70A-296C58172E99}" srcOrd="1" destOrd="0" presId="urn:microsoft.com/office/officeart/2005/8/layout/hProcess9"/>
    <dgm:cxn modelId="{28E628EE-0919-4BE5-8506-6A56F7C31D9A}" type="presParOf" srcId="{E9A7A01B-7B49-456C-A70A-296C58172E99}" destId="{BA5C6992-CDDD-45C9-AAFA-F7496FA74DA3}" srcOrd="0" destOrd="0" presId="urn:microsoft.com/office/officeart/2005/8/layout/hProcess9"/>
    <dgm:cxn modelId="{9CD17AC7-8354-475D-8B2E-06DC57250C0A}" type="presParOf" srcId="{E9A7A01B-7B49-456C-A70A-296C58172E99}" destId="{128C3C48-AAE1-4388-BB90-B990951010F9}" srcOrd="1" destOrd="0" presId="urn:microsoft.com/office/officeart/2005/8/layout/hProcess9"/>
    <dgm:cxn modelId="{CD25C921-2EF0-49B4-A23A-8FC22B6F79DB}" type="presParOf" srcId="{E9A7A01B-7B49-456C-A70A-296C58172E99}" destId="{EF50A432-312E-4E74-9A69-B49BAEF6978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C4D42B-9A07-4FF7-AAB1-383EC4F681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4E16B6-0917-49F5-BEC1-C8CCEE45B098}">
      <dgm:prSet phldrT="[Text]" custT="1"/>
      <dgm:spPr>
        <a:noFill/>
        <a:ln w="44450" cmpd="dbl"/>
      </dgm:spPr>
      <dgm:t>
        <a:bodyPr/>
        <a:lstStyle/>
        <a:p>
          <a:r>
            <a:rPr lang="hr-HR" sz="2800" b="1" dirty="0" smtClean="0">
              <a:solidFill>
                <a:schemeClr val="tx1"/>
              </a:solidFill>
            </a:rPr>
            <a:t>BIHEVIORALNA AKTIVACIJA</a:t>
          </a:r>
        </a:p>
        <a:p>
          <a:r>
            <a:rPr lang="hr-HR" sz="2800" dirty="0" smtClean="0">
              <a:solidFill>
                <a:schemeClr val="tx1"/>
              </a:solidFill>
            </a:rPr>
            <a:t>Uobičajena Emocionalna Reakcija (</a:t>
          </a:r>
          <a:r>
            <a:rPr lang="hr-HR" sz="2800" b="1" dirty="0" smtClean="0">
              <a:solidFill>
                <a:schemeClr val="tx1"/>
              </a:solidFill>
            </a:rPr>
            <a:t>ER</a:t>
          </a:r>
          <a:r>
            <a:rPr lang="hr-HR" sz="2800" dirty="0" smtClean="0">
              <a:solidFill>
                <a:schemeClr val="tx1"/>
              </a:solidFill>
            </a:rPr>
            <a:t>)</a:t>
          </a:r>
        </a:p>
        <a:p>
          <a:r>
            <a:rPr lang="hr-HR" sz="2800" dirty="0" smtClean="0">
              <a:solidFill>
                <a:schemeClr val="tx1"/>
              </a:solidFill>
            </a:rPr>
            <a:t>“Tuga, tjeskoba, bespomoćnost“(</a:t>
          </a:r>
          <a:r>
            <a:rPr lang="hr-HR" sz="2800" b="1" dirty="0" smtClean="0">
              <a:solidFill>
                <a:schemeClr val="tx1"/>
              </a:solidFill>
            </a:rPr>
            <a:t>NER</a:t>
          </a:r>
          <a:r>
            <a:rPr lang="hr-HR" sz="2800" dirty="0" smtClean="0">
              <a:solidFill>
                <a:schemeClr val="tx1"/>
              </a:solidFill>
            </a:rPr>
            <a:t>)</a:t>
          </a:r>
          <a:endParaRPr lang="en-US" sz="2300" dirty="0">
            <a:solidFill>
              <a:schemeClr val="tx1"/>
            </a:solidFill>
          </a:endParaRPr>
        </a:p>
      </dgm:t>
    </dgm:pt>
    <dgm:pt modelId="{A4DE3507-F700-40A1-AEA4-45CD24E7AD98}" type="parTrans" cxnId="{320538BA-8A31-4D25-93CE-71617743E5F0}">
      <dgm:prSet/>
      <dgm:spPr/>
      <dgm:t>
        <a:bodyPr/>
        <a:lstStyle/>
        <a:p>
          <a:endParaRPr lang="en-US"/>
        </a:p>
      </dgm:t>
    </dgm:pt>
    <dgm:pt modelId="{EB838D5D-93C7-4433-A6A6-22895F2F4FFE}" type="sibTrans" cxnId="{320538BA-8A31-4D25-93CE-71617743E5F0}">
      <dgm:prSet/>
      <dgm:spPr/>
      <dgm:t>
        <a:bodyPr/>
        <a:lstStyle/>
        <a:p>
          <a:endParaRPr lang="en-US"/>
        </a:p>
      </dgm:t>
    </dgm:pt>
    <dgm:pt modelId="{55292A58-7F78-4886-9EAE-7DD5A27F50C9}">
      <dgm:prSet phldrT="[Text]"/>
      <dgm:spPr>
        <a:noFill/>
        <a:ln w="50800" cmpd="dbl"/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Uobičajeno Ponašanje (P)</a:t>
          </a:r>
          <a:endParaRPr lang="en-US" b="1" dirty="0" smtClean="0">
            <a:solidFill>
              <a:schemeClr val="tx1"/>
            </a:solidFill>
          </a:endParaRPr>
        </a:p>
        <a:p>
          <a:r>
            <a:rPr lang="hr-HR" b="1" dirty="0" smtClean="0">
              <a:solidFill>
                <a:schemeClr val="tx1"/>
              </a:solidFill>
            </a:rPr>
            <a:t>“Ostati neaktivan“</a:t>
          </a:r>
          <a:endParaRPr lang="en-US" b="1" dirty="0">
            <a:solidFill>
              <a:schemeClr val="tx1"/>
            </a:solidFill>
          </a:endParaRPr>
        </a:p>
      </dgm:t>
    </dgm:pt>
    <dgm:pt modelId="{F69B7D0E-D7C7-4E93-A1BF-3CFEEE75E132}" type="parTrans" cxnId="{2BA2DDDD-3D3F-49F5-B287-5612322D84AF}">
      <dgm:prSet/>
      <dgm:spPr/>
      <dgm:t>
        <a:bodyPr/>
        <a:lstStyle/>
        <a:p>
          <a:endParaRPr lang="en-US"/>
        </a:p>
      </dgm:t>
    </dgm:pt>
    <dgm:pt modelId="{7186EC75-151F-4A4C-8946-7C2DA2C58DB0}" type="sibTrans" cxnId="{2BA2DDDD-3D3F-49F5-B287-5612322D84AF}">
      <dgm:prSet/>
      <dgm:spPr/>
      <dgm:t>
        <a:bodyPr/>
        <a:lstStyle/>
        <a:p>
          <a:endParaRPr lang="en-US"/>
        </a:p>
      </dgm:t>
    </dgm:pt>
    <dgm:pt modelId="{D5C4D0AA-78BF-4E5A-9A81-94805228D764}" type="pres">
      <dgm:prSet presAssocID="{3DC4D42B-9A07-4FF7-AAB1-383EC4F6811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018021-AACE-4575-A76B-B126AB8A4BA6}" type="pres">
      <dgm:prSet presAssocID="{3DC4D42B-9A07-4FF7-AAB1-383EC4F68113}" presName="arrow" presStyleLbl="bgShp" presStyleIdx="0" presStyleCnt="1" custScaleX="117647" custLinFactNeighborY="-194"/>
      <dgm:spPr>
        <a:noFill/>
        <a:ln w="25400" cmpd="dbl">
          <a:solidFill>
            <a:schemeClr val="tx1"/>
          </a:solidFill>
        </a:ln>
      </dgm:spPr>
    </dgm:pt>
    <dgm:pt modelId="{E9A7A01B-7B49-456C-A70A-296C58172E99}" type="pres">
      <dgm:prSet presAssocID="{3DC4D42B-9A07-4FF7-AAB1-383EC4F68113}" presName="linearProcess" presStyleCnt="0"/>
      <dgm:spPr/>
    </dgm:pt>
    <dgm:pt modelId="{BA5C6992-CDDD-45C9-AAFA-F7496FA74DA3}" type="pres">
      <dgm:prSet presAssocID="{A54E16B6-0917-49F5-BEC1-C8CCEE45B098}" presName="textNode" presStyleLbl="node1" presStyleIdx="0" presStyleCnt="2" custScaleY="154130" custLinFactX="-30135" custLinFactNeighborX="-100000" custLinFactNeighborY="1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C3C48-AAE1-4388-BB90-B990951010F9}" type="pres">
      <dgm:prSet presAssocID="{EB838D5D-93C7-4433-A6A6-22895F2F4FFE}" presName="sibTrans" presStyleCnt="0"/>
      <dgm:spPr/>
    </dgm:pt>
    <dgm:pt modelId="{EF50A432-312E-4E74-9A69-B49BAEF69785}" type="pres">
      <dgm:prSet presAssocID="{55292A58-7F78-4886-9EAE-7DD5A27F50C9}" presName="textNode" presStyleLbl="node1" presStyleIdx="1" presStyleCnt="2" custScaleX="144132" custScaleY="936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0538BA-8A31-4D25-93CE-71617743E5F0}" srcId="{3DC4D42B-9A07-4FF7-AAB1-383EC4F68113}" destId="{A54E16B6-0917-49F5-BEC1-C8CCEE45B098}" srcOrd="0" destOrd="0" parTransId="{A4DE3507-F700-40A1-AEA4-45CD24E7AD98}" sibTransId="{EB838D5D-93C7-4433-A6A6-22895F2F4FFE}"/>
    <dgm:cxn modelId="{2872A899-65CA-475D-9C1F-4E455EA2D0D4}" type="presOf" srcId="{A54E16B6-0917-49F5-BEC1-C8CCEE45B098}" destId="{BA5C6992-CDDD-45C9-AAFA-F7496FA74DA3}" srcOrd="0" destOrd="0" presId="urn:microsoft.com/office/officeart/2005/8/layout/hProcess9"/>
    <dgm:cxn modelId="{2BA2DDDD-3D3F-49F5-B287-5612322D84AF}" srcId="{3DC4D42B-9A07-4FF7-AAB1-383EC4F68113}" destId="{55292A58-7F78-4886-9EAE-7DD5A27F50C9}" srcOrd="1" destOrd="0" parTransId="{F69B7D0E-D7C7-4E93-A1BF-3CFEEE75E132}" sibTransId="{7186EC75-151F-4A4C-8946-7C2DA2C58DB0}"/>
    <dgm:cxn modelId="{C4A487A3-C854-43F1-ABC2-C9B365B8201D}" type="presOf" srcId="{3DC4D42B-9A07-4FF7-AAB1-383EC4F68113}" destId="{D5C4D0AA-78BF-4E5A-9A81-94805228D764}" srcOrd="0" destOrd="0" presId="urn:microsoft.com/office/officeart/2005/8/layout/hProcess9"/>
    <dgm:cxn modelId="{990C4E4D-0808-41D6-8E45-1CAF86744F1A}" type="presOf" srcId="{55292A58-7F78-4886-9EAE-7DD5A27F50C9}" destId="{EF50A432-312E-4E74-9A69-B49BAEF69785}" srcOrd="0" destOrd="0" presId="urn:microsoft.com/office/officeart/2005/8/layout/hProcess9"/>
    <dgm:cxn modelId="{280A6338-203E-4E1C-9617-48DC229E781D}" type="presParOf" srcId="{D5C4D0AA-78BF-4E5A-9A81-94805228D764}" destId="{5C018021-AACE-4575-A76B-B126AB8A4BA6}" srcOrd="0" destOrd="0" presId="urn:microsoft.com/office/officeart/2005/8/layout/hProcess9"/>
    <dgm:cxn modelId="{7AFB356A-11A5-4E33-BBF5-4110B1E91217}" type="presParOf" srcId="{D5C4D0AA-78BF-4E5A-9A81-94805228D764}" destId="{E9A7A01B-7B49-456C-A70A-296C58172E99}" srcOrd="1" destOrd="0" presId="urn:microsoft.com/office/officeart/2005/8/layout/hProcess9"/>
    <dgm:cxn modelId="{4647826C-A936-4077-B2D6-15F564D19450}" type="presParOf" srcId="{E9A7A01B-7B49-456C-A70A-296C58172E99}" destId="{BA5C6992-CDDD-45C9-AAFA-F7496FA74DA3}" srcOrd="0" destOrd="0" presId="urn:microsoft.com/office/officeart/2005/8/layout/hProcess9"/>
    <dgm:cxn modelId="{00B897EA-8715-4434-899A-5297FF714332}" type="presParOf" srcId="{E9A7A01B-7B49-456C-A70A-296C58172E99}" destId="{128C3C48-AAE1-4388-BB90-B990951010F9}" srcOrd="1" destOrd="0" presId="urn:microsoft.com/office/officeart/2005/8/layout/hProcess9"/>
    <dgm:cxn modelId="{096FB160-661D-421D-BFAB-7F5AD6D49C28}" type="presParOf" srcId="{E9A7A01B-7B49-456C-A70A-296C58172E99}" destId="{EF50A432-312E-4E74-9A69-B49BAEF6978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4ACA69-94E4-48F6-A14C-FAED94E8A77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85DB3C-2236-4D7D-AC8C-574CB626CF82}">
      <dgm:prSet phldrT="[Text]" custT="1"/>
      <dgm:spPr>
        <a:noFill/>
        <a:ln w="34925" cmpd="sng"/>
      </dgm:spPr>
      <dgm:t>
        <a:bodyPr/>
        <a:lstStyle/>
        <a:p>
          <a:r>
            <a:rPr lang="hr-HR" sz="2000" b="1" dirty="0" smtClean="0">
              <a:solidFill>
                <a:schemeClr val="tx1"/>
              </a:solidFill>
            </a:rPr>
            <a:t>NEAKTIVNOST</a:t>
          </a:r>
          <a:endParaRPr lang="en-US" sz="2000" b="1" dirty="0">
            <a:solidFill>
              <a:schemeClr val="tx1"/>
            </a:solidFill>
          </a:endParaRPr>
        </a:p>
      </dgm:t>
    </dgm:pt>
    <dgm:pt modelId="{2EE2CE5F-6118-41AD-9536-EC491EF8C53E}" type="parTrans" cxnId="{53358E1C-30B0-4653-83EE-287DC87537EB}">
      <dgm:prSet/>
      <dgm:spPr/>
      <dgm:t>
        <a:bodyPr/>
        <a:lstStyle/>
        <a:p>
          <a:endParaRPr lang="en-US"/>
        </a:p>
      </dgm:t>
    </dgm:pt>
    <dgm:pt modelId="{04C7D081-7DA7-470A-9822-CCA393688CDB}" type="sibTrans" cxnId="{53358E1C-30B0-4653-83EE-287DC87537EB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786C47DB-9815-4233-B939-38B8DCC9868D}">
      <dgm:prSet phldrT="[Text]" custT="1"/>
      <dgm:spPr>
        <a:noFill/>
        <a:ln w="28575" cmpd="sng"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hr-HR" sz="2000" b="1" dirty="0" smtClean="0">
              <a:solidFill>
                <a:schemeClr val="tx1"/>
              </a:solidFill>
            </a:rPr>
            <a:t>SNIŽENO RASPOLOŽENJE</a:t>
          </a:r>
          <a:endParaRPr lang="en-US" sz="2000" b="1" dirty="0">
            <a:solidFill>
              <a:schemeClr val="tx1"/>
            </a:solidFill>
          </a:endParaRPr>
        </a:p>
      </dgm:t>
    </dgm:pt>
    <dgm:pt modelId="{03C3B8FB-D907-495B-BC80-437827178A6C}" type="parTrans" cxnId="{DB55B5D3-F5B5-47D5-A4AB-02D59F3D5848}">
      <dgm:prSet/>
      <dgm:spPr/>
      <dgm:t>
        <a:bodyPr/>
        <a:lstStyle/>
        <a:p>
          <a:endParaRPr lang="en-US"/>
        </a:p>
      </dgm:t>
    </dgm:pt>
    <dgm:pt modelId="{2B90AB04-37E9-4A31-80F1-534EC50C1BB1}" type="sibTrans" cxnId="{DB55B5D3-F5B5-47D5-A4AB-02D59F3D5848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E20EFA0E-73BB-4872-9B67-B31028842298}">
      <dgm:prSet phldrT="[Text]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DISFORIJA</a:t>
          </a:r>
          <a:endParaRPr lang="en-US" b="1" dirty="0">
            <a:solidFill>
              <a:schemeClr val="tx1"/>
            </a:solidFill>
          </a:endParaRPr>
        </a:p>
      </dgm:t>
    </dgm:pt>
    <dgm:pt modelId="{9BE1D48F-5EED-43C6-B5BD-A64291E561E1}" type="parTrans" cxnId="{7106D021-79D4-4BFD-9DAF-446BF07C62E6}">
      <dgm:prSet/>
      <dgm:spPr/>
      <dgm:t>
        <a:bodyPr/>
        <a:lstStyle/>
        <a:p>
          <a:endParaRPr lang="en-US"/>
        </a:p>
      </dgm:t>
    </dgm:pt>
    <dgm:pt modelId="{0D08B0E0-FDC5-44A7-9035-62D2469295D7}" type="sibTrans" cxnId="{7106D021-79D4-4BFD-9DAF-446BF07C62E6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6AE5104F-5C08-4A70-93B6-1EAC7D95AA83}">
      <dgm:prSet phldrT="[Text]"/>
      <dgm:spPr>
        <a:noFill/>
        <a:ln w="34925" cmpd="sng"/>
      </dgm:spPr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NEGATIVNO RAZMIŠLJANJE</a:t>
          </a:r>
        </a:p>
        <a:p>
          <a:r>
            <a:rPr lang="hr-HR" b="1" dirty="0" smtClean="0">
              <a:solidFill>
                <a:schemeClr val="tx1"/>
              </a:solidFill>
            </a:rPr>
            <a:t>(NCR) </a:t>
          </a:r>
          <a:endParaRPr lang="en-US" b="1" dirty="0">
            <a:solidFill>
              <a:schemeClr val="tx1"/>
            </a:solidFill>
          </a:endParaRPr>
        </a:p>
      </dgm:t>
    </dgm:pt>
    <dgm:pt modelId="{2AEC072A-08D3-4C03-BF99-C3F76F748329}" type="parTrans" cxnId="{6AED6EC3-6A35-446D-BD65-0CD3BDCA792E}">
      <dgm:prSet/>
      <dgm:spPr/>
      <dgm:t>
        <a:bodyPr/>
        <a:lstStyle/>
        <a:p>
          <a:endParaRPr lang="en-US"/>
        </a:p>
      </dgm:t>
    </dgm:pt>
    <dgm:pt modelId="{C5ECD9B1-91C6-4A91-8060-89A9299B6128}" type="sibTrans" cxnId="{6AED6EC3-6A35-446D-BD65-0CD3BDCA792E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CF8F6EE4-E4E0-436A-8B6C-9C00946C2950}" type="pres">
      <dgm:prSet presAssocID="{C64ACA69-94E4-48F6-A14C-FAED94E8A7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908B50-D407-4075-8C59-C13649B3AF41}" type="pres">
      <dgm:prSet presAssocID="{8B85DB3C-2236-4D7D-AC8C-574CB626CF82}" presName="node" presStyleLbl="node1" presStyleIdx="0" presStyleCnt="4" custScaleX="133187" custRadScaleRad="85560" custRadScaleInc="-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9D11C-75BE-4D3A-8B8C-87146B91FD39}" type="pres">
      <dgm:prSet presAssocID="{04C7D081-7DA7-470A-9822-CCA393688CDB}" presName="sibTrans" presStyleLbl="sibTrans2D1" presStyleIdx="0" presStyleCnt="4"/>
      <dgm:spPr/>
      <dgm:t>
        <a:bodyPr/>
        <a:lstStyle/>
        <a:p>
          <a:endParaRPr lang="en-US"/>
        </a:p>
      </dgm:t>
    </dgm:pt>
    <dgm:pt modelId="{4B7C7CC4-BE46-4F50-9604-A7288AAAE4E0}" type="pres">
      <dgm:prSet presAssocID="{04C7D081-7DA7-470A-9822-CCA393688CDB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FA345D23-DB1E-427A-947C-DC1220BAEB75}" type="pres">
      <dgm:prSet presAssocID="{786C47DB-9815-4233-B939-38B8DCC9868D}" presName="node" presStyleLbl="node1" presStyleIdx="1" presStyleCnt="4" custScaleX="137357" custRadScaleRad="142196" custRadScaleInc="-25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09C5CC-B20C-45B6-92DE-55292F0AA0BC}" type="pres">
      <dgm:prSet presAssocID="{2B90AB04-37E9-4A31-80F1-534EC50C1BB1}" presName="sibTrans" presStyleLbl="sibTrans2D1" presStyleIdx="1" presStyleCnt="4"/>
      <dgm:spPr/>
      <dgm:t>
        <a:bodyPr/>
        <a:lstStyle/>
        <a:p>
          <a:endParaRPr lang="en-US"/>
        </a:p>
      </dgm:t>
    </dgm:pt>
    <dgm:pt modelId="{65198BBE-FA21-4CE9-934A-76C25DCA59F8}" type="pres">
      <dgm:prSet presAssocID="{2B90AB04-37E9-4A31-80F1-534EC50C1BB1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0C589A3-9EE3-4E79-8367-3F2166BB6DD5}" type="pres">
      <dgm:prSet presAssocID="{6AE5104F-5C08-4A70-93B6-1EAC7D95AA83}" presName="node" presStyleLbl="node1" presStyleIdx="2" presStyleCnt="4" custScaleX="133187" custRadScaleRad="85560" custRadScaleInc="-4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D0D5C-8A49-4354-9579-2C4B8E63FECD}" type="pres">
      <dgm:prSet presAssocID="{C5ECD9B1-91C6-4A91-8060-89A9299B612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AEEFF6C1-34B7-444A-A664-FFCFBBB0CA7F}" type="pres">
      <dgm:prSet presAssocID="{C5ECD9B1-91C6-4A91-8060-89A9299B6128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3A257DA-FCFC-4FDE-86EF-6EA98F21583C}" type="pres">
      <dgm:prSet presAssocID="{E20EFA0E-73BB-4872-9B67-B31028842298}" presName="node" presStyleLbl="node1" presStyleIdx="3" presStyleCnt="4" custRadScaleRad="152582" custRadScaleInc="-1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432635-A5F4-478C-9401-823B148099F8}" type="pres">
      <dgm:prSet presAssocID="{0D08B0E0-FDC5-44A7-9035-62D2469295D7}" presName="sibTrans" presStyleLbl="sibTrans2D1" presStyleIdx="3" presStyleCnt="4"/>
      <dgm:spPr/>
      <dgm:t>
        <a:bodyPr/>
        <a:lstStyle/>
        <a:p>
          <a:endParaRPr lang="en-US"/>
        </a:p>
      </dgm:t>
    </dgm:pt>
    <dgm:pt modelId="{4059E379-1B2E-415A-BA76-2EBED04FB814}" type="pres">
      <dgm:prSet presAssocID="{0D08B0E0-FDC5-44A7-9035-62D2469295D7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EC93CA3-E6B1-4984-B96D-564891A3F6FF}" type="presOf" srcId="{786C47DB-9815-4233-B939-38B8DCC9868D}" destId="{FA345D23-DB1E-427A-947C-DC1220BAEB75}" srcOrd="0" destOrd="0" presId="urn:microsoft.com/office/officeart/2005/8/layout/cycle2"/>
    <dgm:cxn modelId="{22C4CFFC-48DD-4F74-BCC4-98420F998D00}" type="presOf" srcId="{2B90AB04-37E9-4A31-80F1-534EC50C1BB1}" destId="{65198BBE-FA21-4CE9-934A-76C25DCA59F8}" srcOrd="1" destOrd="0" presId="urn:microsoft.com/office/officeart/2005/8/layout/cycle2"/>
    <dgm:cxn modelId="{F443A200-E682-4287-B775-7D3C2C79003F}" type="presOf" srcId="{C64ACA69-94E4-48F6-A14C-FAED94E8A774}" destId="{CF8F6EE4-E4E0-436A-8B6C-9C00946C2950}" srcOrd="0" destOrd="0" presId="urn:microsoft.com/office/officeart/2005/8/layout/cycle2"/>
    <dgm:cxn modelId="{06B03415-32AE-414B-BD55-3B34F2D6A67B}" type="presOf" srcId="{0D08B0E0-FDC5-44A7-9035-62D2469295D7}" destId="{4059E379-1B2E-415A-BA76-2EBED04FB814}" srcOrd="1" destOrd="0" presId="urn:microsoft.com/office/officeart/2005/8/layout/cycle2"/>
    <dgm:cxn modelId="{9633B1CE-0120-4998-9196-D9A4110B4247}" type="presOf" srcId="{C5ECD9B1-91C6-4A91-8060-89A9299B6128}" destId="{AEEFF6C1-34B7-444A-A664-FFCFBBB0CA7F}" srcOrd="1" destOrd="0" presId="urn:microsoft.com/office/officeart/2005/8/layout/cycle2"/>
    <dgm:cxn modelId="{EA08810B-34F5-4148-A663-BF09A916E2F1}" type="presOf" srcId="{8B85DB3C-2236-4D7D-AC8C-574CB626CF82}" destId="{F6908B50-D407-4075-8C59-C13649B3AF41}" srcOrd="0" destOrd="0" presId="urn:microsoft.com/office/officeart/2005/8/layout/cycle2"/>
    <dgm:cxn modelId="{4750BF32-4375-4370-88DE-58D90B9A434C}" type="presOf" srcId="{04C7D081-7DA7-470A-9822-CCA393688CDB}" destId="{2349D11C-75BE-4D3A-8B8C-87146B91FD39}" srcOrd="0" destOrd="0" presId="urn:microsoft.com/office/officeart/2005/8/layout/cycle2"/>
    <dgm:cxn modelId="{53358E1C-30B0-4653-83EE-287DC87537EB}" srcId="{C64ACA69-94E4-48F6-A14C-FAED94E8A774}" destId="{8B85DB3C-2236-4D7D-AC8C-574CB626CF82}" srcOrd="0" destOrd="0" parTransId="{2EE2CE5F-6118-41AD-9536-EC491EF8C53E}" sibTransId="{04C7D081-7DA7-470A-9822-CCA393688CDB}"/>
    <dgm:cxn modelId="{920F8D7D-E477-43C0-BDA0-39E2BDC37969}" type="presOf" srcId="{C5ECD9B1-91C6-4A91-8060-89A9299B6128}" destId="{D67D0D5C-8A49-4354-9579-2C4B8E63FECD}" srcOrd="0" destOrd="0" presId="urn:microsoft.com/office/officeart/2005/8/layout/cycle2"/>
    <dgm:cxn modelId="{7106D021-79D4-4BFD-9DAF-446BF07C62E6}" srcId="{C64ACA69-94E4-48F6-A14C-FAED94E8A774}" destId="{E20EFA0E-73BB-4872-9B67-B31028842298}" srcOrd="3" destOrd="0" parTransId="{9BE1D48F-5EED-43C6-B5BD-A64291E561E1}" sibTransId="{0D08B0E0-FDC5-44A7-9035-62D2469295D7}"/>
    <dgm:cxn modelId="{5B157457-09F7-43AD-AE1C-28675E160E6D}" type="presOf" srcId="{6AE5104F-5C08-4A70-93B6-1EAC7D95AA83}" destId="{70C589A3-9EE3-4E79-8367-3F2166BB6DD5}" srcOrd="0" destOrd="0" presId="urn:microsoft.com/office/officeart/2005/8/layout/cycle2"/>
    <dgm:cxn modelId="{DB55B5D3-F5B5-47D5-A4AB-02D59F3D5848}" srcId="{C64ACA69-94E4-48F6-A14C-FAED94E8A774}" destId="{786C47DB-9815-4233-B939-38B8DCC9868D}" srcOrd="1" destOrd="0" parTransId="{03C3B8FB-D907-495B-BC80-437827178A6C}" sibTransId="{2B90AB04-37E9-4A31-80F1-534EC50C1BB1}"/>
    <dgm:cxn modelId="{8541A04F-2E27-494A-9AAC-9D2F3D3FE6EA}" type="presOf" srcId="{2B90AB04-37E9-4A31-80F1-534EC50C1BB1}" destId="{1F09C5CC-B20C-45B6-92DE-55292F0AA0BC}" srcOrd="0" destOrd="0" presId="urn:microsoft.com/office/officeart/2005/8/layout/cycle2"/>
    <dgm:cxn modelId="{CC9AE9E0-676E-494A-8F90-B9746103A6BB}" type="presOf" srcId="{0D08B0E0-FDC5-44A7-9035-62D2469295D7}" destId="{CA432635-A5F4-478C-9401-823B148099F8}" srcOrd="0" destOrd="0" presId="urn:microsoft.com/office/officeart/2005/8/layout/cycle2"/>
    <dgm:cxn modelId="{6AED6EC3-6A35-446D-BD65-0CD3BDCA792E}" srcId="{C64ACA69-94E4-48F6-A14C-FAED94E8A774}" destId="{6AE5104F-5C08-4A70-93B6-1EAC7D95AA83}" srcOrd="2" destOrd="0" parTransId="{2AEC072A-08D3-4C03-BF99-C3F76F748329}" sibTransId="{C5ECD9B1-91C6-4A91-8060-89A9299B6128}"/>
    <dgm:cxn modelId="{51456A68-217F-42CC-A494-E0A90E91FDFF}" type="presOf" srcId="{04C7D081-7DA7-470A-9822-CCA393688CDB}" destId="{4B7C7CC4-BE46-4F50-9604-A7288AAAE4E0}" srcOrd="1" destOrd="0" presId="urn:microsoft.com/office/officeart/2005/8/layout/cycle2"/>
    <dgm:cxn modelId="{A3DAB9F1-F80C-46AF-A3F4-23A372E81994}" type="presOf" srcId="{E20EFA0E-73BB-4872-9B67-B31028842298}" destId="{43A257DA-FCFC-4FDE-86EF-6EA98F21583C}" srcOrd="0" destOrd="0" presId="urn:microsoft.com/office/officeart/2005/8/layout/cycle2"/>
    <dgm:cxn modelId="{0B638202-F506-4F1F-AB9A-755FECA5853D}" type="presParOf" srcId="{CF8F6EE4-E4E0-436A-8B6C-9C00946C2950}" destId="{F6908B50-D407-4075-8C59-C13649B3AF41}" srcOrd="0" destOrd="0" presId="urn:microsoft.com/office/officeart/2005/8/layout/cycle2"/>
    <dgm:cxn modelId="{B15ED07B-89D9-4DB9-B73A-FA62D6FBF0BE}" type="presParOf" srcId="{CF8F6EE4-E4E0-436A-8B6C-9C00946C2950}" destId="{2349D11C-75BE-4D3A-8B8C-87146B91FD39}" srcOrd="1" destOrd="0" presId="urn:microsoft.com/office/officeart/2005/8/layout/cycle2"/>
    <dgm:cxn modelId="{4F180341-288F-4BAE-95D7-8475CEFB15C6}" type="presParOf" srcId="{2349D11C-75BE-4D3A-8B8C-87146B91FD39}" destId="{4B7C7CC4-BE46-4F50-9604-A7288AAAE4E0}" srcOrd="0" destOrd="0" presId="urn:microsoft.com/office/officeart/2005/8/layout/cycle2"/>
    <dgm:cxn modelId="{86917477-C226-4F39-BE51-065279454553}" type="presParOf" srcId="{CF8F6EE4-E4E0-436A-8B6C-9C00946C2950}" destId="{FA345D23-DB1E-427A-947C-DC1220BAEB75}" srcOrd="2" destOrd="0" presId="urn:microsoft.com/office/officeart/2005/8/layout/cycle2"/>
    <dgm:cxn modelId="{0FE6342C-9DD3-4F9E-AE06-D378D2043D18}" type="presParOf" srcId="{CF8F6EE4-E4E0-436A-8B6C-9C00946C2950}" destId="{1F09C5CC-B20C-45B6-92DE-55292F0AA0BC}" srcOrd="3" destOrd="0" presId="urn:microsoft.com/office/officeart/2005/8/layout/cycle2"/>
    <dgm:cxn modelId="{408CD1FB-1EE8-41C5-9A0A-D07F1D6CFFBF}" type="presParOf" srcId="{1F09C5CC-B20C-45B6-92DE-55292F0AA0BC}" destId="{65198BBE-FA21-4CE9-934A-76C25DCA59F8}" srcOrd="0" destOrd="0" presId="urn:microsoft.com/office/officeart/2005/8/layout/cycle2"/>
    <dgm:cxn modelId="{D4C8BC7B-BEA7-4DCC-8D51-0C2A72053EA2}" type="presParOf" srcId="{CF8F6EE4-E4E0-436A-8B6C-9C00946C2950}" destId="{70C589A3-9EE3-4E79-8367-3F2166BB6DD5}" srcOrd="4" destOrd="0" presId="urn:microsoft.com/office/officeart/2005/8/layout/cycle2"/>
    <dgm:cxn modelId="{E9E39CFB-47EB-4156-A88F-0DE647ABA9E5}" type="presParOf" srcId="{CF8F6EE4-E4E0-436A-8B6C-9C00946C2950}" destId="{D67D0D5C-8A49-4354-9579-2C4B8E63FECD}" srcOrd="5" destOrd="0" presId="urn:microsoft.com/office/officeart/2005/8/layout/cycle2"/>
    <dgm:cxn modelId="{B67C50CC-7D19-406D-A40B-0EC61D40AEB2}" type="presParOf" srcId="{D67D0D5C-8A49-4354-9579-2C4B8E63FECD}" destId="{AEEFF6C1-34B7-444A-A664-FFCFBBB0CA7F}" srcOrd="0" destOrd="0" presId="urn:microsoft.com/office/officeart/2005/8/layout/cycle2"/>
    <dgm:cxn modelId="{EF1D2F74-0F9E-4715-91BD-941DE52F6165}" type="presParOf" srcId="{CF8F6EE4-E4E0-436A-8B6C-9C00946C2950}" destId="{43A257DA-FCFC-4FDE-86EF-6EA98F21583C}" srcOrd="6" destOrd="0" presId="urn:microsoft.com/office/officeart/2005/8/layout/cycle2"/>
    <dgm:cxn modelId="{4156B949-AF56-4893-965C-E97C4C9ECD0B}" type="presParOf" srcId="{CF8F6EE4-E4E0-436A-8B6C-9C00946C2950}" destId="{CA432635-A5F4-478C-9401-823B148099F8}" srcOrd="7" destOrd="0" presId="urn:microsoft.com/office/officeart/2005/8/layout/cycle2"/>
    <dgm:cxn modelId="{1BE26F68-EDA7-4345-8727-F02A782B21E3}" type="presParOf" srcId="{CA432635-A5F4-478C-9401-823B148099F8}" destId="{4059E379-1B2E-415A-BA76-2EBED04FB814}" srcOrd="0" destOrd="0" presId="urn:microsoft.com/office/officeart/2005/8/layout/cycle2"/>
  </dgm:cxnLst>
  <dgm:bg/>
  <dgm:whole>
    <a:ln w="15875" cmpd="sng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18021-AACE-4575-A76B-B126AB8A4BA6}">
      <dsp:nvSpPr>
        <dsp:cNvPr id="0" name=""/>
        <dsp:cNvSpPr/>
      </dsp:nvSpPr>
      <dsp:spPr>
        <a:xfrm>
          <a:off x="2" y="0"/>
          <a:ext cx="10859325" cy="5475767"/>
        </a:xfrm>
        <a:prstGeom prst="rightArrow">
          <a:avLst/>
        </a:prstGeom>
        <a:noFill/>
        <a:ln w="25400" cmpd="dbl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5C6992-CDDD-45C9-AAFA-F7496FA74DA3}">
      <dsp:nvSpPr>
        <dsp:cNvPr id="0" name=""/>
        <dsp:cNvSpPr/>
      </dsp:nvSpPr>
      <dsp:spPr>
        <a:xfrm>
          <a:off x="0" y="1666692"/>
          <a:ext cx="4056341" cy="2190306"/>
        </a:xfrm>
        <a:prstGeom prst="roundRect">
          <a:avLst/>
        </a:prstGeom>
        <a:noFill/>
        <a:ln w="44450" cap="flat" cmpd="dbl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b="1" kern="1200" dirty="0" smtClean="0">
              <a:solidFill>
                <a:schemeClr val="tx1"/>
              </a:solidFill>
            </a:rPr>
            <a:t>SITUACIJA</a:t>
          </a:r>
          <a:endParaRPr lang="en-US" sz="2700" b="1" kern="1200" dirty="0" smtClean="0">
            <a:solidFill>
              <a:schemeClr val="tx1"/>
            </a:solidFill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solidFill>
                <a:schemeClr val="tx1"/>
              </a:solidFill>
            </a:rPr>
            <a:t>„Razmišljanje o tome da se pokrenu s nekom aktivnošću“</a:t>
          </a:r>
          <a:endParaRPr lang="en-US" sz="2700" kern="1200" dirty="0">
            <a:solidFill>
              <a:schemeClr val="tx1"/>
            </a:solidFill>
          </a:endParaRPr>
        </a:p>
      </dsp:txBody>
      <dsp:txXfrm>
        <a:off x="106922" y="1773614"/>
        <a:ext cx="3842497" cy="1976462"/>
      </dsp:txXfrm>
    </dsp:sp>
    <dsp:sp modelId="{EF50A432-312E-4E74-9A69-B49BAEF69785}">
      <dsp:nvSpPr>
        <dsp:cNvPr id="0" name=""/>
        <dsp:cNvSpPr/>
      </dsp:nvSpPr>
      <dsp:spPr>
        <a:xfrm>
          <a:off x="4260141" y="317682"/>
          <a:ext cx="6598207" cy="4840402"/>
        </a:xfrm>
        <a:prstGeom prst="roundRect">
          <a:avLst/>
        </a:prstGeom>
        <a:noFill/>
        <a:ln w="50800" cap="flat" cmpd="dbl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solidFill>
                <a:schemeClr val="tx1"/>
              </a:solidFill>
            </a:rPr>
            <a:t>Uobičajena Negativna Automatska Misao (</a:t>
          </a:r>
          <a:r>
            <a:rPr lang="hr-HR" sz="2700" b="1" kern="1200" dirty="0" smtClean="0">
              <a:solidFill>
                <a:schemeClr val="tx1"/>
              </a:solidFill>
            </a:rPr>
            <a:t>NAM</a:t>
          </a:r>
          <a:r>
            <a:rPr lang="hr-HR" sz="2700" kern="1200" dirty="0" smtClean="0">
              <a:solidFill>
                <a:schemeClr val="tx1"/>
              </a:solidFill>
            </a:rPr>
            <a:t>)</a:t>
          </a:r>
          <a:endParaRPr lang="en-US" sz="2700" kern="1200" dirty="0" smtClean="0">
            <a:solidFill>
              <a:schemeClr val="tx1"/>
            </a:solidFill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solidFill>
                <a:schemeClr val="tx1"/>
              </a:solidFill>
            </a:rPr>
            <a:t>“Previše sam umoran i neću u tome uživati“</a:t>
          </a:r>
          <a:endParaRPr lang="en-US" sz="2700" kern="1200" dirty="0" smtClean="0">
            <a:solidFill>
              <a:schemeClr val="tx1"/>
            </a:solidFill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solidFill>
                <a:schemeClr val="tx1"/>
              </a:solidFill>
            </a:rPr>
            <a:t>“Prijatelji neće htjeti sudjelovati sa mnom jer neću moći to dobro napraviti“</a:t>
          </a:r>
          <a:endParaRPr lang="en-US" sz="2700" kern="1200" dirty="0" smtClean="0">
            <a:solidFill>
              <a:schemeClr val="tx1"/>
            </a:solidFill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solidFill>
                <a:schemeClr val="tx1"/>
              </a:solidFill>
            </a:rPr>
            <a:t>“Ništa mi neće pomoći da se osjećam bolje“</a:t>
          </a:r>
          <a:endParaRPr lang="en-US" sz="2700" kern="1200" dirty="0">
            <a:solidFill>
              <a:schemeClr val="tx1"/>
            </a:solidFill>
          </a:endParaRPr>
        </a:p>
      </dsp:txBody>
      <dsp:txXfrm>
        <a:off x="4496430" y="553971"/>
        <a:ext cx="6125629" cy="4367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18021-AACE-4575-A76B-B126AB8A4BA6}">
      <dsp:nvSpPr>
        <dsp:cNvPr id="0" name=""/>
        <dsp:cNvSpPr/>
      </dsp:nvSpPr>
      <dsp:spPr>
        <a:xfrm>
          <a:off x="2" y="0"/>
          <a:ext cx="10859325" cy="5475767"/>
        </a:xfrm>
        <a:prstGeom prst="rightArrow">
          <a:avLst/>
        </a:prstGeom>
        <a:noFill/>
        <a:ln w="25400" cmpd="dbl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5C6992-CDDD-45C9-AAFA-F7496FA74DA3}">
      <dsp:nvSpPr>
        <dsp:cNvPr id="0" name=""/>
        <dsp:cNvSpPr/>
      </dsp:nvSpPr>
      <dsp:spPr>
        <a:xfrm>
          <a:off x="0" y="1073885"/>
          <a:ext cx="4346143" cy="3375919"/>
        </a:xfrm>
        <a:prstGeom prst="roundRect">
          <a:avLst/>
        </a:prstGeom>
        <a:noFill/>
        <a:ln w="44450" cap="flat" cmpd="dbl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dirty="0" smtClean="0">
              <a:solidFill>
                <a:schemeClr val="tx1"/>
              </a:solidFill>
            </a:rPr>
            <a:t>BIHEVIORALNA AKTIVACIJA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>
              <a:solidFill>
                <a:schemeClr val="tx1"/>
              </a:solidFill>
            </a:rPr>
            <a:t>Uobičajena Emocionalna Reakcija (</a:t>
          </a:r>
          <a:r>
            <a:rPr lang="hr-HR" sz="2800" b="1" kern="1200" dirty="0" smtClean="0">
              <a:solidFill>
                <a:schemeClr val="tx1"/>
              </a:solidFill>
            </a:rPr>
            <a:t>ER</a:t>
          </a:r>
          <a:r>
            <a:rPr lang="hr-HR" sz="2800" kern="1200" dirty="0" smtClean="0">
              <a:solidFill>
                <a:schemeClr val="tx1"/>
              </a:solidFill>
            </a:rPr>
            <a:t>)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>
              <a:solidFill>
                <a:schemeClr val="tx1"/>
              </a:solidFill>
            </a:rPr>
            <a:t>“Tuga, tjeskoba, bespomoćnost“(</a:t>
          </a:r>
          <a:r>
            <a:rPr lang="hr-HR" sz="2800" b="1" kern="1200" dirty="0" smtClean="0">
              <a:solidFill>
                <a:schemeClr val="tx1"/>
              </a:solidFill>
            </a:rPr>
            <a:t>NER</a:t>
          </a:r>
          <a:r>
            <a:rPr lang="hr-HR" sz="2800" kern="1200" dirty="0" smtClean="0">
              <a:solidFill>
                <a:schemeClr val="tx1"/>
              </a:solidFill>
            </a:rPr>
            <a:t>)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164799" y="1238684"/>
        <a:ext cx="4016545" cy="3046321"/>
      </dsp:txXfrm>
    </dsp:sp>
    <dsp:sp modelId="{EF50A432-312E-4E74-9A69-B49BAEF69785}">
      <dsp:nvSpPr>
        <dsp:cNvPr id="0" name=""/>
        <dsp:cNvSpPr/>
      </dsp:nvSpPr>
      <dsp:spPr>
        <a:xfrm>
          <a:off x="4593396" y="1711845"/>
          <a:ext cx="6264183" cy="2052076"/>
        </a:xfrm>
        <a:prstGeom prst="roundRect">
          <a:avLst/>
        </a:prstGeom>
        <a:noFill/>
        <a:ln w="50800" cap="flat" cmpd="dbl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200" b="1" kern="1200" dirty="0" smtClean="0">
              <a:solidFill>
                <a:schemeClr val="tx1"/>
              </a:solidFill>
            </a:rPr>
            <a:t>Uobičajeno Ponašanje (P)</a:t>
          </a:r>
          <a:endParaRPr lang="en-US" sz="4200" b="1" kern="1200" dirty="0" smtClean="0">
            <a:solidFill>
              <a:schemeClr val="tx1"/>
            </a:solidFill>
          </a:endParaRP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200" b="1" kern="1200" dirty="0" smtClean="0">
              <a:solidFill>
                <a:schemeClr val="tx1"/>
              </a:solidFill>
            </a:rPr>
            <a:t>“Ostati neaktivan“</a:t>
          </a:r>
          <a:endParaRPr lang="en-US" sz="4200" b="1" kern="1200" dirty="0">
            <a:solidFill>
              <a:schemeClr val="tx1"/>
            </a:solidFill>
          </a:endParaRPr>
        </a:p>
      </dsp:txBody>
      <dsp:txXfrm>
        <a:off x="4693570" y="1812019"/>
        <a:ext cx="6063835" cy="18517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08B50-D407-4075-8C59-C13649B3AF41}">
      <dsp:nvSpPr>
        <dsp:cNvPr id="0" name=""/>
        <dsp:cNvSpPr/>
      </dsp:nvSpPr>
      <dsp:spPr>
        <a:xfrm>
          <a:off x="3156338" y="267829"/>
          <a:ext cx="2309377" cy="1733935"/>
        </a:xfrm>
        <a:prstGeom prst="ellipse">
          <a:avLst/>
        </a:prstGeom>
        <a:noFill/>
        <a:ln w="3492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1"/>
              </a:solidFill>
            </a:rPr>
            <a:t>NEAKTIVNOST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3494538" y="521758"/>
        <a:ext cx="1632977" cy="1226077"/>
      </dsp:txXfrm>
    </dsp:sp>
    <dsp:sp modelId="{2349D11C-75BE-4D3A-8B8C-87146B91FD39}">
      <dsp:nvSpPr>
        <dsp:cNvPr id="0" name=""/>
        <dsp:cNvSpPr/>
      </dsp:nvSpPr>
      <dsp:spPr>
        <a:xfrm rot="1807807">
          <a:off x="5363304" y="1591024"/>
          <a:ext cx="475914" cy="58520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372949" y="1672231"/>
        <a:ext cx="333140" cy="351121"/>
      </dsp:txXfrm>
    </dsp:sp>
    <dsp:sp modelId="{FA345D23-DB1E-427A-947C-DC1220BAEB75}">
      <dsp:nvSpPr>
        <dsp:cNvPr id="0" name=""/>
        <dsp:cNvSpPr/>
      </dsp:nvSpPr>
      <dsp:spPr>
        <a:xfrm>
          <a:off x="5741547" y="1789220"/>
          <a:ext cx="2381682" cy="1733935"/>
        </a:xfrm>
        <a:prstGeom prst="ellipse">
          <a:avLst/>
        </a:pr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hr-HR" sz="2000" b="1" kern="1200" dirty="0" smtClean="0">
              <a:solidFill>
                <a:schemeClr val="tx1"/>
              </a:solidFill>
            </a:rPr>
            <a:t>SNIŽENO RASPOLOŽENJE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6090336" y="2043149"/>
        <a:ext cx="1684104" cy="1226077"/>
      </dsp:txXfrm>
    </dsp:sp>
    <dsp:sp modelId="{1F09C5CC-B20C-45B6-92DE-55292F0AA0BC}">
      <dsp:nvSpPr>
        <dsp:cNvPr id="0" name=""/>
        <dsp:cNvSpPr/>
      </dsp:nvSpPr>
      <dsp:spPr>
        <a:xfrm rot="8883752">
          <a:off x="5375502" y="3174812"/>
          <a:ext cx="510992" cy="58520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517197" y="3251306"/>
        <a:ext cx="357694" cy="351121"/>
      </dsp:txXfrm>
    </dsp:sp>
    <dsp:sp modelId="{70C589A3-9EE3-4E79-8367-3F2166BB6DD5}">
      <dsp:nvSpPr>
        <dsp:cNvPr id="0" name=""/>
        <dsp:cNvSpPr/>
      </dsp:nvSpPr>
      <dsp:spPr>
        <a:xfrm>
          <a:off x="3166528" y="3416901"/>
          <a:ext cx="2309377" cy="1733935"/>
        </a:xfrm>
        <a:prstGeom prst="ellipse">
          <a:avLst/>
        </a:prstGeom>
        <a:noFill/>
        <a:ln w="3492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1"/>
              </a:solidFill>
            </a:rPr>
            <a:t>NEGATIVNO RAZMIŠLJANJE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1"/>
              </a:solidFill>
            </a:rPr>
            <a:t>(NCR) 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3504728" y="3670830"/>
        <a:ext cx="1632977" cy="1226077"/>
      </dsp:txXfrm>
    </dsp:sp>
    <dsp:sp modelId="{D67D0D5C-8A49-4354-9579-2C4B8E63FECD}">
      <dsp:nvSpPr>
        <dsp:cNvPr id="0" name=""/>
        <dsp:cNvSpPr/>
      </dsp:nvSpPr>
      <dsp:spPr>
        <a:xfrm rot="12514567">
          <a:off x="2507988" y="3187186"/>
          <a:ext cx="673951" cy="58520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2672856" y="3346215"/>
        <a:ext cx="498390" cy="351121"/>
      </dsp:txXfrm>
    </dsp:sp>
    <dsp:sp modelId="{43A257DA-FCFC-4FDE-86EF-6EA98F21583C}">
      <dsp:nvSpPr>
        <dsp:cNvPr id="0" name=""/>
        <dsp:cNvSpPr/>
      </dsp:nvSpPr>
      <dsp:spPr>
        <a:xfrm>
          <a:off x="641538" y="1884883"/>
          <a:ext cx="1733935" cy="1733935"/>
        </a:xfrm>
        <a:prstGeom prst="ellipse">
          <a:avLst/>
        </a:prstGeom>
        <a:noFill/>
        <a:ln w="381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tx1"/>
              </a:solidFill>
            </a:rPr>
            <a:t>DISFORIJA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895467" y="2138812"/>
        <a:ext cx="1226077" cy="1226077"/>
      </dsp:txXfrm>
    </dsp:sp>
    <dsp:sp modelId="{CA432635-A5F4-478C-9401-823B148099F8}">
      <dsp:nvSpPr>
        <dsp:cNvPr id="0" name=""/>
        <dsp:cNvSpPr/>
      </dsp:nvSpPr>
      <dsp:spPr>
        <a:xfrm rot="19800904">
          <a:off x="2462843" y="1708051"/>
          <a:ext cx="695134" cy="58520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474592" y="1868962"/>
        <a:ext cx="519573" cy="351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62E1-1A43-4884-A979-ABB42653B4CE}" type="datetimeFigureOut">
              <a:rPr lang="hr-HR" smtClean="0"/>
              <a:t>8.4.2019.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8891-9F4B-4121-A0E1-96ECC96DAFEC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2482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noProof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0969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197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6002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3063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5362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344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4420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1315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92656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96815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19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5179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7678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19400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73537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53580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19451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45687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13143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26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5447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7529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241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787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3843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9833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Pročitati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7100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Pročitati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8891-9F4B-4121-A0E1-96ECC96DAFEC}" type="slidenum">
              <a:rPr lang="hr-HR" smtClean="0"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04560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2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2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73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596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31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0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6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9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75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6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1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6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59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rgbClr val="FFFFFF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4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netsolutions.com/dsp/PleasantEventsSchedule.pdf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2735" y="3333653"/>
            <a:ext cx="9144000" cy="653428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 anchorCtr="0">
            <a:normAutofit/>
          </a:bodyPr>
          <a:lstStyle/>
          <a:p>
            <a:r>
              <a:rPr lang="sv-SE" sz="3600" b="1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Imprint MT Shadow" panose="04020605060303030202" pitchFamily="82" charset="0"/>
              </a:rPr>
              <a:t>BIHEVIORALNA AKTIVACIJA</a:t>
            </a:r>
            <a:endParaRPr lang="en-US" sz="3600" dirty="0">
              <a:effectLst>
                <a:outerShdw blurRad="50800" dist="50800" dir="5400000" algn="ctr" rotWithShape="0">
                  <a:schemeClr val="bg1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9312" y="5124893"/>
            <a:ext cx="6712688" cy="1520455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Imprint MT Shadow" panose="04020605060303030202" pitchFamily="82" charset="0"/>
              </a:rPr>
              <a:t>Zoran Radošević </a:t>
            </a:r>
            <a:r>
              <a:rPr lang="en-US" sz="1800" dirty="0" smtClean="0">
                <a:latin typeface="Imprint MT Shadow" panose="04020605060303030202" pitchFamily="82" charset="0"/>
              </a:rPr>
              <a:t>Ma</a:t>
            </a:r>
            <a:r>
              <a:rPr lang="hr-HR" sz="1800" dirty="0" smtClean="0">
                <a:latin typeface="Imprint MT Shadow" panose="04020605060303030202" pitchFamily="82" charset="0"/>
              </a:rPr>
              <a:t>g. </a:t>
            </a:r>
            <a:r>
              <a:rPr lang="hr-HR" sz="1800" dirty="0" err="1" smtClean="0">
                <a:latin typeface="Imprint MT Shadow" panose="04020605060303030202" pitchFamily="82" charset="0"/>
              </a:rPr>
              <a:t>Psych</a:t>
            </a:r>
            <a:r>
              <a:rPr lang="hr-HR" sz="1800" dirty="0" smtClean="0">
                <a:latin typeface="Imprint MT Shadow" panose="04020605060303030202" pitchFamily="82" charset="0"/>
              </a:rPr>
              <a:t>.</a:t>
            </a:r>
            <a:endParaRPr lang="en-US" sz="1800" dirty="0">
              <a:latin typeface="Imprint MT Shadow" panose="04020605060303030202" pitchFamily="82" charset="0"/>
            </a:endParaRPr>
          </a:p>
          <a:p>
            <a:r>
              <a:rPr lang="hr-HR" sz="1800" dirty="0" smtClean="0">
                <a:latin typeface="Imprint MT Shadow" panose="04020605060303030202" pitchFamily="82" charset="0"/>
              </a:rPr>
              <a:t>Ambulanta za HIV Pacijente, Odjel VI/I</a:t>
            </a:r>
          </a:p>
          <a:p>
            <a:r>
              <a:rPr lang="hr-HR" sz="1800" dirty="0" smtClean="0">
                <a:latin typeface="Imprint MT Shadow" panose="04020605060303030202" pitchFamily="82" charset="0"/>
              </a:rPr>
              <a:t>Klinika za Infektivne Bolesti „Dr. Fran Mihaljević”</a:t>
            </a:r>
            <a:r>
              <a:rPr lang="hr-HR" sz="1800" dirty="0">
                <a:latin typeface="Imprint MT Shadow" panose="04020605060303030202" pitchFamily="82" charset="0"/>
              </a:rPr>
              <a:t> 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478" y="48885"/>
            <a:ext cx="7080513" cy="214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41841"/>
            <a:ext cx="10515600" cy="666233"/>
          </a:xfrm>
        </p:spPr>
        <p:txBody>
          <a:bodyPr>
            <a:normAutofit/>
          </a:bodyPr>
          <a:lstStyle/>
          <a:p>
            <a:pPr algn="ctr"/>
            <a:r>
              <a:rPr lang="hr-HR" sz="3600" b="1" u="sng" dirty="0"/>
              <a:t>KOD LAKŠIH SLUČAJA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50334"/>
            <a:ext cx="10515600" cy="4912241"/>
          </a:xfrm>
        </p:spPr>
        <p:txBody>
          <a:bodyPr/>
          <a:lstStyle/>
          <a:p>
            <a:pPr marL="514350" lvl="0" indent="-514350" algn="just">
              <a:lnSpc>
                <a:spcPct val="15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hr-HR" dirty="0" smtClean="0"/>
              <a:t>Balans </a:t>
            </a:r>
            <a:r>
              <a:rPr lang="hr-HR" dirty="0"/>
              <a:t>između </a:t>
            </a:r>
            <a:r>
              <a:rPr lang="hr-HR" dirty="0" smtClean="0"/>
              <a:t>postignuća </a:t>
            </a:r>
            <a:r>
              <a:rPr lang="hr-HR" dirty="0"/>
              <a:t>i </a:t>
            </a:r>
            <a:r>
              <a:rPr lang="hr-HR" dirty="0" smtClean="0"/>
              <a:t>zadovoljstva</a:t>
            </a:r>
          </a:p>
          <a:p>
            <a:pPr marL="514350" lvl="0" indent="-514350" algn="just">
              <a:lnSpc>
                <a:spcPct val="15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hr-HR" dirty="0" smtClean="0"/>
              <a:t>Koje uobičajene aktivnosti </a:t>
            </a:r>
            <a:r>
              <a:rPr lang="hr-HR" dirty="0"/>
              <a:t>donose najmanje </a:t>
            </a:r>
            <a:r>
              <a:rPr lang="hr-HR" dirty="0" smtClean="0"/>
              <a:t>postignuća </a:t>
            </a:r>
            <a:r>
              <a:rPr lang="hr-HR" dirty="0"/>
              <a:t>ili zadovoljstva? </a:t>
            </a:r>
            <a:r>
              <a:rPr lang="hr-HR" dirty="0" smtClean="0"/>
              <a:t>(Disforije zbog negativnih ponašanja </a:t>
            </a:r>
            <a:r>
              <a:rPr lang="en-US" dirty="0" smtClean="0"/>
              <a:t>– ruminiranja, neaktivnost - </a:t>
            </a:r>
            <a:r>
              <a:rPr lang="hr-HR" dirty="0" smtClean="0"/>
              <a:t>ili uz ugodne zbog depresivnog </a:t>
            </a:r>
            <a:r>
              <a:rPr lang="hr-HR" dirty="0"/>
              <a:t>razmišljanja?)</a:t>
            </a:r>
          </a:p>
          <a:p>
            <a:pPr marL="514350" indent="-514350" algn="just">
              <a:lnSpc>
                <a:spcPct val="15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hr-HR" dirty="0" smtClean="0"/>
              <a:t>Zaključci </a:t>
            </a:r>
            <a:r>
              <a:rPr lang="hr-HR" dirty="0"/>
              <a:t>iz pregleda dnevnog rasporeda (naglašavanje </a:t>
            </a:r>
            <a:r>
              <a:rPr lang="hr-HR" dirty="0" smtClean="0"/>
              <a:t>količine </a:t>
            </a:r>
            <a:r>
              <a:rPr lang="hr-HR" dirty="0"/>
              <a:t>nepoželjnih aktivnosti i vođenje </a:t>
            </a:r>
            <a:r>
              <a:rPr lang="hr-HR" dirty="0" smtClean="0"/>
              <a:t>u </a:t>
            </a:r>
            <a:r>
              <a:rPr lang="hr-HR" dirty="0"/>
              <a:t>smjeru postavljanja više pozitivnih aktivnosti)</a:t>
            </a:r>
          </a:p>
        </p:txBody>
      </p:sp>
    </p:spTree>
    <p:extLst>
      <p:ext uri="{BB962C8B-B14F-4D97-AF65-F5344CB8AC3E}">
        <p14:creationId xmlns:p14="http://schemas.microsoft.com/office/powerpoint/2010/main" val="200772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sz="half" idx="2"/>
          </p:nvPr>
        </p:nvSpPr>
        <p:spPr>
          <a:xfrm>
            <a:off x="728848" y="1400833"/>
            <a:ext cx="10800079" cy="4783350"/>
          </a:xfrm>
        </p:spPr>
        <p:txBody>
          <a:bodyPr anchor="t"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 smtClean="0"/>
              <a:t>Kroz </a:t>
            </a:r>
            <a:r>
              <a:rPr lang="hr-HR" sz="3200" dirty="0"/>
              <a:t>sve stavke</a:t>
            </a:r>
            <a:endParaRPr lang="en-US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/>
              <a:t>Potkrepljivati zaključke </a:t>
            </a:r>
            <a:r>
              <a:rPr lang="hr-HR" sz="3200" dirty="0" smtClean="0"/>
              <a:t>o budućem boljem planiranju vremena</a:t>
            </a:r>
            <a:endParaRPr lang="en-US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/>
              <a:t>Ohrabrivati </a:t>
            </a:r>
            <a:r>
              <a:rPr lang="hr-HR" sz="3200" dirty="0" smtClean="0"/>
              <a:t>specifične pozitivne promjene</a:t>
            </a:r>
            <a:endParaRPr lang="en-US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/>
              <a:t>Istaknuti misli koje </a:t>
            </a:r>
            <a:r>
              <a:rPr lang="hr-HR" sz="3200" dirty="0" smtClean="0"/>
              <a:t>ometaju </a:t>
            </a:r>
            <a:r>
              <a:rPr lang="hr-HR" sz="3200" dirty="0"/>
              <a:t>provođenje promjena</a:t>
            </a:r>
            <a:endParaRPr lang="en-US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 smtClean="0"/>
              <a:t>Misli </a:t>
            </a:r>
            <a:r>
              <a:rPr lang="hr-HR" sz="3200" dirty="0"/>
              <a:t>kao </a:t>
            </a:r>
            <a:r>
              <a:rPr lang="hr-HR" sz="3200" i="1" dirty="0"/>
              <a:t>predikcije koje </a:t>
            </a:r>
            <a:r>
              <a:rPr lang="hr-HR" sz="3200" i="1" dirty="0" smtClean="0"/>
              <a:t>se testiraju</a:t>
            </a:r>
            <a:r>
              <a:rPr lang="hr-HR" sz="3200" dirty="0" smtClean="0"/>
              <a:t> –bihevioralni eksperiment (BE) </a:t>
            </a:r>
            <a:r>
              <a:rPr lang="hr-HR" sz="3200" dirty="0"/>
              <a:t>s ciljem pozitivnog ishoda</a:t>
            </a:r>
            <a:endParaRPr lang="en-US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200" dirty="0" smtClean="0"/>
              <a:t>Mogućnosti </a:t>
            </a:r>
            <a:r>
              <a:rPr lang="hr-HR" sz="3200" dirty="0"/>
              <a:t>naknadne domaće zadaće</a:t>
            </a:r>
            <a:endParaRPr lang="hr-HR" sz="3200" dirty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728848" y="369054"/>
            <a:ext cx="1051827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hr-HR" sz="3200" b="1" u="sng" dirty="0"/>
              <a:t>REVIDIRANJE RASPOREDA ZAJEDNO S KLIJENTOM</a:t>
            </a:r>
            <a:endParaRPr lang="hr-HR" sz="3200" b="1" cap="all" dirty="0">
              <a:solidFill>
                <a:schemeClr val="accent4">
                  <a:lumMod val="75000"/>
                </a:schemeClr>
              </a:solidFill>
              <a:latin typeface="Imprint MT Shadow" panose="04020605060303030202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590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sz="half" idx="2"/>
          </p:nvPr>
        </p:nvSpPr>
        <p:spPr>
          <a:xfrm>
            <a:off x="329609" y="904585"/>
            <a:ext cx="11478961" cy="5783294"/>
          </a:xfrm>
        </p:spPr>
        <p:txBody>
          <a:bodyPr anchor="t">
            <a:normAutofit fontScale="70000" lnSpcReduction="20000"/>
          </a:bodyPr>
          <a:lstStyle/>
          <a:p>
            <a:r>
              <a:rPr lang="hr-HR" sz="3200" dirty="0" smtClean="0"/>
              <a:t>Kod izbjegavanja</a:t>
            </a:r>
            <a:r>
              <a:rPr lang="en-US" sz="3200" dirty="0" smtClean="0"/>
              <a:t> </a:t>
            </a:r>
            <a:r>
              <a:rPr lang="hr-HR" sz="3200" dirty="0" smtClean="0"/>
              <a:t>– </a:t>
            </a:r>
            <a:r>
              <a:rPr lang="hr-HR" sz="3200" b="1" dirty="0"/>
              <a:t>konceptualizirati </a:t>
            </a:r>
            <a:r>
              <a:rPr lang="hr-HR" sz="3200" b="1" dirty="0" smtClean="0"/>
              <a:t>NAM za provođenje </a:t>
            </a:r>
            <a:r>
              <a:rPr lang="hr-HR" sz="3200" b="1" dirty="0"/>
              <a:t>BE</a:t>
            </a:r>
            <a:endParaRPr lang="en-US" sz="3200" b="1" dirty="0"/>
          </a:p>
          <a:p>
            <a:r>
              <a:rPr lang="en-US" sz="3200" cap="all" dirty="0" smtClean="0"/>
              <a:t>	</a:t>
            </a:r>
            <a:r>
              <a:rPr lang="hr-HR" sz="3200" b="1" cap="all" dirty="0" smtClean="0"/>
              <a:t>Situacija</a:t>
            </a:r>
            <a:r>
              <a:rPr lang="hr-HR" sz="3200" cap="all" dirty="0"/>
              <a:t>:</a:t>
            </a:r>
            <a:endParaRPr lang="en-US" sz="3200" dirty="0"/>
          </a:p>
          <a:p>
            <a:r>
              <a:rPr lang="hr-HR" sz="3200" dirty="0"/>
              <a:t>„Raspravljanje o druženju s prijateljima“</a:t>
            </a:r>
            <a:endParaRPr lang="en-US" sz="3200" dirty="0"/>
          </a:p>
          <a:p>
            <a:r>
              <a:rPr lang="en-US" sz="3200" dirty="0" smtClean="0"/>
              <a:t>			</a:t>
            </a:r>
            <a:r>
              <a:rPr lang="hr-HR" sz="3200" b="1" dirty="0" smtClean="0"/>
              <a:t>NAM</a:t>
            </a:r>
            <a:r>
              <a:rPr lang="hr-HR" sz="3200" b="1" dirty="0"/>
              <a:t>: ??</a:t>
            </a:r>
            <a:endParaRPr lang="en-US" sz="3200" b="1" dirty="0"/>
          </a:p>
          <a:p>
            <a:pPr algn="ctr"/>
            <a:r>
              <a:rPr lang="hr-HR" sz="3200" b="1" dirty="0"/>
              <a:t>UOBIČAJENA ER:</a:t>
            </a:r>
            <a:endParaRPr lang="en-US" sz="3200" b="1" dirty="0"/>
          </a:p>
          <a:p>
            <a:pPr algn="ctr"/>
            <a:r>
              <a:rPr lang="hr-HR" sz="3200" dirty="0"/>
              <a:t>„</a:t>
            </a:r>
            <a:r>
              <a:rPr lang="hr-HR" sz="3200" i="1" dirty="0"/>
              <a:t>Nespecificirana negativna emocija</a:t>
            </a:r>
            <a:r>
              <a:rPr lang="hr-HR" sz="3200" dirty="0"/>
              <a:t>“</a:t>
            </a:r>
            <a:endParaRPr lang="en-US" sz="3200" dirty="0"/>
          </a:p>
          <a:p>
            <a:r>
              <a:rPr lang="hr-HR" sz="3200" b="1" dirty="0"/>
              <a:t>Terapeut mentalno pretpostavlja </a:t>
            </a:r>
            <a:r>
              <a:rPr lang="hr-HR" sz="3200" b="1" dirty="0" smtClean="0"/>
              <a:t>scenarij</a:t>
            </a:r>
            <a:r>
              <a:rPr lang="hr-HR" sz="3200" b="1" dirty="0"/>
              <a:t>:</a:t>
            </a:r>
            <a:endParaRPr lang="en-US" sz="3200" b="1" dirty="0"/>
          </a:p>
          <a:p>
            <a:r>
              <a:rPr lang="en-US" sz="3200" cap="all" dirty="0" smtClean="0"/>
              <a:t>	</a:t>
            </a:r>
            <a:r>
              <a:rPr lang="hr-HR" sz="3200" b="1" cap="all" dirty="0" smtClean="0"/>
              <a:t>Situacija</a:t>
            </a:r>
            <a:r>
              <a:rPr lang="hr-HR" sz="3200" cap="all" dirty="0"/>
              <a:t>: </a:t>
            </a:r>
            <a:endParaRPr lang="en-US" sz="3200" dirty="0"/>
          </a:p>
          <a:p>
            <a:r>
              <a:rPr lang="hr-HR" sz="3200" dirty="0"/>
              <a:t>„Razmišljanje o druženju s prijateljima“</a:t>
            </a:r>
            <a:endParaRPr lang="en-US" sz="3200" dirty="0"/>
          </a:p>
          <a:p>
            <a:pPr algn="ctr"/>
            <a:r>
              <a:rPr lang="hr-HR" sz="3200" b="1" dirty="0"/>
              <a:t>NAM:</a:t>
            </a:r>
            <a:endParaRPr lang="en-US" sz="3200" b="1" dirty="0"/>
          </a:p>
          <a:p>
            <a:pPr algn="ctr"/>
            <a:r>
              <a:rPr lang="hr-HR" sz="3200" dirty="0"/>
              <a:t>"Ne žele se družiti sa mnom."</a:t>
            </a:r>
            <a:endParaRPr lang="en-US" sz="3200" dirty="0"/>
          </a:p>
          <a:p>
            <a:r>
              <a:rPr lang="en-US" sz="3200" dirty="0" smtClean="0"/>
              <a:t>								</a:t>
            </a:r>
            <a:r>
              <a:rPr lang="hr-HR" sz="3200" b="1" dirty="0" smtClean="0"/>
              <a:t>ER</a:t>
            </a:r>
            <a:r>
              <a:rPr lang="hr-HR" sz="3200" b="1" dirty="0"/>
              <a:t>:</a:t>
            </a:r>
            <a:endParaRPr lang="en-US" sz="3200" b="1" dirty="0"/>
          </a:p>
          <a:p>
            <a:r>
              <a:rPr lang="en-US" sz="3200" dirty="0" smtClean="0"/>
              <a:t>							            </a:t>
            </a:r>
            <a:r>
              <a:rPr lang="hr-HR" sz="3200" dirty="0" smtClean="0"/>
              <a:t>Tuga</a:t>
            </a:r>
            <a:r>
              <a:rPr lang="hr-HR" sz="3200" dirty="0"/>
              <a:t>?</a:t>
            </a:r>
            <a:endParaRPr lang="en-US" sz="3200" dirty="0"/>
          </a:p>
          <a:p>
            <a:pPr algn="r"/>
            <a:r>
              <a:rPr lang="hr-HR" sz="3200" b="1" dirty="0" smtClean="0"/>
              <a:t>Ponašanje</a:t>
            </a:r>
            <a:r>
              <a:rPr lang="hr-HR" sz="3200" dirty="0" smtClean="0"/>
              <a:t> </a:t>
            </a:r>
            <a:r>
              <a:rPr lang="hr-HR" sz="3200" dirty="0"/>
              <a:t>(ako ne reagira na automatsku misao):</a:t>
            </a:r>
            <a:endParaRPr lang="en-US" sz="3200" dirty="0"/>
          </a:p>
          <a:p>
            <a:pPr algn="ctr"/>
            <a:r>
              <a:rPr lang="en-US" sz="3200" dirty="0" smtClean="0"/>
              <a:t>						        </a:t>
            </a:r>
            <a:r>
              <a:rPr lang="hr-HR" sz="3200" dirty="0" smtClean="0"/>
              <a:t>„</a:t>
            </a:r>
            <a:r>
              <a:rPr lang="hr-HR" sz="3200" dirty="0"/>
              <a:t>Ostati u svojoj sobi.“</a:t>
            </a:r>
            <a:endParaRPr lang="hr-HR" sz="3200" dirty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728848" y="145770"/>
            <a:ext cx="1051827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hr-HR" sz="3200" b="1" u="sng" dirty="0"/>
              <a:t>REVIDIRANJE RASPOREDA ZAJEDNO S KLIJENTOM</a:t>
            </a:r>
            <a:endParaRPr lang="hr-HR" sz="3200" b="1" cap="all" dirty="0">
              <a:solidFill>
                <a:schemeClr val="accent4">
                  <a:lumMod val="75000"/>
                </a:schemeClr>
              </a:solidFill>
              <a:latin typeface="Imprint MT Shadow" panose="04020605060303030202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17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586" y="397024"/>
            <a:ext cx="10515600" cy="485480"/>
          </a:xfrm>
        </p:spPr>
        <p:txBody>
          <a:bodyPr>
            <a:normAutofit fontScale="90000"/>
          </a:bodyPr>
          <a:lstStyle/>
          <a:p>
            <a:r>
              <a:rPr lang="hr-HR" b="1" u="sng" dirty="0"/>
              <a:t>REVIDIRANJE RASPOREDA ZAJEDNO S </a:t>
            </a:r>
            <a:r>
              <a:rPr lang="hr-HR" b="1" u="sng" dirty="0" smtClean="0"/>
              <a:t>KLIJENTOM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833" y="1148316"/>
            <a:ext cx="11387469" cy="5709684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hr-HR" sz="5100" dirty="0" smtClean="0"/>
              <a:t>Samostalno odluka o BE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hr-HR" sz="5100" i="1" dirty="0" smtClean="0"/>
              <a:t>pitanja </a:t>
            </a:r>
            <a:r>
              <a:rPr lang="hr-HR" sz="5100" i="1" dirty="0"/>
              <a:t>za određivanje BE </a:t>
            </a:r>
            <a:r>
              <a:rPr lang="hr-HR" sz="5100" i="1" dirty="0" smtClean="0"/>
              <a:t> - povećati </a:t>
            </a:r>
            <a:r>
              <a:rPr lang="hr-HR" sz="5100" i="1" dirty="0"/>
              <a:t>vjerojatnost pozitivnog ishoda</a:t>
            </a:r>
            <a:r>
              <a:rPr lang="hr-HR" sz="5100" dirty="0"/>
              <a:t>, </a:t>
            </a:r>
            <a:r>
              <a:rPr lang="hr-HR" sz="5100" dirty="0" smtClean="0"/>
              <a:t>(načete teme, ponašanja, raspoloženja i detalji </a:t>
            </a:r>
            <a:r>
              <a:rPr lang="en-US" sz="5100" dirty="0" smtClean="0"/>
              <a:t>za </a:t>
            </a:r>
            <a:r>
              <a:rPr lang="hr-HR" sz="5100" dirty="0" smtClean="0"/>
              <a:t>pozitivno iskustvo).</a:t>
            </a:r>
            <a:endParaRPr lang="en-US" sz="5100" dirty="0"/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hr-HR" sz="5100" dirty="0"/>
              <a:t>koje stavke </a:t>
            </a:r>
            <a:r>
              <a:rPr lang="en-US" sz="5100" dirty="0" smtClean="0"/>
              <a:t>s</a:t>
            </a:r>
            <a:r>
              <a:rPr lang="hr-HR" sz="5100" dirty="0" smtClean="0"/>
              <a:t> NAM </a:t>
            </a:r>
            <a:r>
              <a:rPr lang="hr-HR" sz="5100" dirty="0"/>
              <a:t>ili </a:t>
            </a:r>
            <a:r>
              <a:rPr lang="hr-HR" sz="5100" dirty="0" smtClean="0"/>
              <a:t>u </a:t>
            </a:r>
            <a:r>
              <a:rPr lang="hr-HR" sz="5100" dirty="0"/>
              <a:t>pregledu </a:t>
            </a:r>
            <a:r>
              <a:rPr lang="hr-HR" sz="5100" dirty="0" smtClean="0"/>
              <a:t>aktivnosti </a:t>
            </a:r>
            <a:r>
              <a:rPr lang="hr-HR" sz="5100" dirty="0"/>
              <a:t>iz proteklog perioda </a:t>
            </a:r>
            <a:r>
              <a:rPr lang="hr-HR" sz="5100" dirty="0" smtClean="0"/>
              <a:t>nije </a:t>
            </a:r>
            <a:r>
              <a:rPr lang="hr-HR" sz="5100" dirty="0"/>
              <a:t>mogao </a:t>
            </a:r>
            <a:r>
              <a:rPr lang="hr-HR" sz="5100" dirty="0" smtClean="0"/>
              <a:t>odraditi.</a:t>
            </a:r>
            <a:endParaRPr lang="en-US" sz="51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cap="all" dirty="0" smtClean="0"/>
              <a:t>	</a:t>
            </a:r>
            <a:endParaRPr lang="hr-HR" sz="3400" cap="all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sz="5100" b="1" cap="all" dirty="0" smtClean="0"/>
              <a:t>Situacija</a:t>
            </a:r>
            <a:r>
              <a:rPr lang="hr-HR" sz="5100" b="1" cap="all" dirty="0"/>
              <a:t>: </a:t>
            </a:r>
            <a:endParaRPr lang="en-US" sz="51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r-HR" sz="5100" dirty="0"/>
              <a:t>„Razmišljanje o vježbanju“</a:t>
            </a:r>
            <a:endParaRPr lang="en-US" sz="51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dirty="0" smtClean="0"/>
              <a:t>				</a:t>
            </a:r>
            <a:r>
              <a:rPr lang="hr-HR" sz="5100" b="1" dirty="0" smtClean="0"/>
              <a:t>NAM</a:t>
            </a:r>
            <a:r>
              <a:rPr lang="hr-HR" sz="5100" b="1" dirty="0"/>
              <a:t>:</a:t>
            </a:r>
            <a:endParaRPr lang="en-US" sz="51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dirty="0" smtClean="0"/>
              <a:t>		</a:t>
            </a:r>
            <a:r>
              <a:rPr lang="hr-HR" sz="5100" dirty="0" smtClean="0"/>
              <a:t>"</a:t>
            </a:r>
            <a:r>
              <a:rPr lang="hr-HR" sz="5100" dirty="0"/>
              <a:t>Previše sam umorna. Neću uživati."</a:t>
            </a:r>
            <a:endParaRPr lang="en-US" sz="51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hr-HR" sz="5100" b="1" dirty="0"/>
              <a:t>ER:</a:t>
            </a:r>
            <a:endParaRPr lang="en-US" sz="5100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hr-HR" sz="5100" dirty="0"/>
              <a:t>Disforija?</a:t>
            </a:r>
            <a:endParaRPr lang="en-US" sz="5100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dirty="0" smtClean="0"/>
              <a:t>						</a:t>
            </a:r>
            <a:r>
              <a:rPr lang="hr-HR" sz="5100" b="1" dirty="0" smtClean="0"/>
              <a:t>Moguće </a:t>
            </a:r>
            <a:r>
              <a:rPr lang="hr-HR" sz="5100" b="1" dirty="0"/>
              <a:t>reakcije u ponašanju:</a:t>
            </a:r>
            <a:endParaRPr lang="en-US" sz="5100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100" dirty="0" smtClean="0"/>
              <a:t>						</a:t>
            </a:r>
            <a:r>
              <a:rPr lang="hr-HR" sz="5100" dirty="0" smtClean="0"/>
              <a:t>„</a:t>
            </a:r>
            <a:r>
              <a:rPr lang="hr-HR" sz="5100" dirty="0"/>
              <a:t>Ostati u krevetu“</a:t>
            </a:r>
            <a:endParaRPr lang="en-US" sz="5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2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586" y="397024"/>
            <a:ext cx="10515600" cy="485480"/>
          </a:xfrm>
        </p:spPr>
        <p:txBody>
          <a:bodyPr>
            <a:normAutofit fontScale="90000"/>
          </a:bodyPr>
          <a:lstStyle/>
          <a:p>
            <a:r>
              <a:rPr lang="hr-HR" b="1" u="sng" dirty="0"/>
              <a:t>REVIDIRANJE RASPOREDA ZAJEDNO S </a:t>
            </a:r>
            <a:r>
              <a:rPr lang="hr-HR" b="1" u="sng" dirty="0" smtClean="0"/>
              <a:t>KLIJENTOM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833" y="1935125"/>
            <a:ext cx="11387469" cy="4210493"/>
          </a:xfrm>
        </p:spPr>
        <p:txBody>
          <a:bodyPr>
            <a:normAutofit/>
          </a:bodyPr>
          <a:lstStyle/>
          <a:p>
            <a:r>
              <a:rPr lang="hr-HR" dirty="0" smtClean="0"/>
              <a:t>Sam prepoznaje </a:t>
            </a:r>
            <a:r>
              <a:rPr lang="hr-HR" dirty="0"/>
              <a:t>i </a:t>
            </a:r>
            <a:r>
              <a:rPr lang="hr-HR" dirty="0" smtClean="0"/>
              <a:t>nagrađuje </a:t>
            </a:r>
            <a:r>
              <a:rPr lang="hr-HR" dirty="0"/>
              <a:t>svoj </a:t>
            </a:r>
            <a:r>
              <a:rPr lang="hr-HR" dirty="0" smtClean="0"/>
              <a:t>trud za </a:t>
            </a:r>
            <a:r>
              <a:rPr lang="hr-HR" dirty="0"/>
              <a:t>provedene aktivnosti, </a:t>
            </a:r>
            <a:r>
              <a:rPr lang="hr-HR" dirty="0" smtClean="0"/>
              <a:t>psihoedukacija: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hr-HR" dirty="0" smtClean="0"/>
              <a:t>„</a:t>
            </a:r>
            <a:r>
              <a:rPr lang="hr-HR" dirty="0"/>
              <a:t>Kada su ljudi depresivni, teško je raditi stvari koje su prije radili </a:t>
            </a:r>
            <a:r>
              <a:rPr lang="hr-HR" dirty="0" smtClean="0"/>
              <a:t>jednostavno…Aktivnosti…[iz rasporeda]… </a:t>
            </a:r>
            <a:r>
              <a:rPr lang="hr-HR" dirty="0"/>
              <a:t>su </a:t>
            </a:r>
            <a:r>
              <a:rPr lang="hr-HR" dirty="0" smtClean="0"/>
              <a:t>bitne </a:t>
            </a:r>
            <a:r>
              <a:rPr lang="hr-HR" dirty="0"/>
              <a:t>za početak dizanja sebe iz depresije. </a:t>
            </a:r>
            <a:r>
              <a:rPr lang="hr-HR" dirty="0" smtClean="0"/>
              <a:t>One troše </a:t>
            </a:r>
            <a:r>
              <a:rPr lang="hr-HR" dirty="0"/>
              <a:t>više energije od ležanja u krevetu…, i naravno da zaslužujete zasluge za uloženi trud.“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941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586" y="397024"/>
            <a:ext cx="10515600" cy="48548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u="sng" dirty="0"/>
              <a:t>KOD TEŽEG SLUČAJA DEPRESIJE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0363" y="2041451"/>
            <a:ext cx="11387469" cy="4178596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Svakodnevne </a:t>
            </a:r>
            <a:r>
              <a:rPr lang="hr-HR" dirty="0"/>
              <a:t>aktivnosti za svaki sat tijekom cijelog tjedna </a:t>
            </a:r>
            <a:endParaRPr lang="hr-HR" dirty="0" smtClean="0"/>
          </a:p>
          <a:p>
            <a:pPr algn="just"/>
            <a:r>
              <a:rPr lang="hr-HR" dirty="0" smtClean="0"/>
              <a:t>Stalno bezvoljni </a:t>
            </a:r>
            <a:r>
              <a:rPr lang="hr-HR" dirty="0"/>
              <a:t>i </a:t>
            </a:r>
            <a:r>
              <a:rPr lang="hr-HR" dirty="0" smtClean="0"/>
              <a:t>nepokretni</a:t>
            </a:r>
            <a:r>
              <a:rPr lang="en-US" dirty="0" smtClean="0"/>
              <a:t> - </a:t>
            </a:r>
            <a:r>
              <a:rPr lang="hr-HR" dirty="0" smtClean="0"/>
              <a:t>objasniti da </a:t>
            </a:r>
            <a:r>
              <a:rPr lang="hr-HR" dirty="0"/>
              <a:t>se tako osjećaju </a:t>
            </a:r>
            <a:r>
              <a:rPr lang="hr-HR" dirty="0" smtClean="0"/>
              <a:t>svi u </a:t>
            </a:r>
            <a:r>
              <a:rPr lang="hr-HR" dirty="0"/>
              <a:t>tom </a:t>
            </a:r>
            <a:r>
              <a:rPr lang="hr-HR" dirty="0" smtClean="0"/>
              <a:t>stanju</a:t>
            </a:r>
          </a:p>
          <a:p>
            <a:pPr algn="just"/>
            <a:r>
              <a:rPr lang="hr-HR" dirty="0" smtClean="0"/>
              <a:t>Stručnjaci su ustanovili </a:t>
            </a:r>
            <a:r>
              <a:rPr lang="hr-HR" dirty="0"/>
              <a:t>kako je najbolji način za prebroditi depresivno stanje </a:t>
            </a:r>
            <a:endParaRPr lang="hr-HR" dirty="0" smtClean="0"/>
          </a:p>
          <a:p>
            <a:pPr lvl="3" algn="just">
              <a:buFont typeface="Calibri" panose="020F0502020204030204" pitchFamily="34" charset="0"/>
              <a:buChar char="⁻"/>
            </a:pPr>
            <a:r>
              <a:rPr lang="hr-HR" sz="2800" dirty="0" smtClean="0"/>
              <a:t>Pokrenuti se i </a:t>
            </a:r>
            <a:r>
              <a:rPr lang="hr-HR" sz="2800" dirty="0"/>
              <a:t>biti aktivniji </a:t>
            </a:r>
            <a:endParaRPr lang="hr-HR" sz="2800" dirty="0" smtClean="0"/>
          </a:p>
          <a:p>
            <a:pPr lvl="3" algn="just">
              <a:buFont typeface="Calibri" panose="020F0502020204030204" pitchFamily="34" charset="0"/>
              <a:buChar char="⁻"/>
            </a:pPr>
            <a:r>
              <a:rPr lang="hr-HR" sz="2800" dirty="0" smtClean="0"/>
              <a:t>A </a:t>
            </a:r>
            <a:r>
              <a:rPr lang="hr-HR" sz="2800" dirty="0"/>
              <a:t>onda će se </a:t>
            </a:r>
            <a:r>
              <a:rPr lang="hr-HR" sz="2800" dirty="0" smtClean="0"/>
              <a:t>dignuti i raspoloženje</a:t>
            </a:r>
            <a:endParaRPr lang="en-US" sz="2800" dirty="0"/>
          </a:p>
          <a:p>
            <a:pPr algn="just"/>
            <a:r>
              <a:rPr lang="hr-HR" dirty="0"/>
              <a:t>Provjera želje za uspostavom laganog BE</a:t>
            </a:r>
            <a:endParaRPr lang="en-US" dirty="0"/>
          </a:p>
          <a:p>
            <a:pPr algn="just"/>
            <a:r>
              <a:rPr lang="hr-HR" dirty="0" smtClean="0"/>
              <a:t>Analiza </a:t>
            </a:r>
            <a:r>
              <a:rPr lang="hr-HR" dirty="0"/>
              <a:t>i </a:t>
            </a:r>
            <a:r>
              <a:rPr lang="hr-HR" dirty="0" smtClean="0"/>
              <a:t>kontrola </a:t>
            </a:r>
            <a:r>
              <a:rPr lang="hr-HR" dirty="0"/>
              <a:t>razine energije potrebne za različite aktivnosti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08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51" y="159488"/>
            <a:ext cx="11780875" cy="1669312"/>
          </a:xfrm>
        </p:spPr>
        <p:txBody>
          <a:bodyPr>
            <a:normAutofit/>
          </a:bodyPr>
          <a:lstStyle/>
          <a:p>
            <a:r>
              <a:rPr lang="hr-HR" b="1" u="sng" dirty="0" smtClean="0"/>
              <a:t>RASPORED </a:t>
            </a:r>
            <a:r>
              <a:rPr lang="hr-HR" b="1" u="sng" dirty="0"/>
              <a:t>AKTIVNOSTI ZA TEŽI SLUČAJ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SEANSA 1</a:t>
            </a:r>
            <a:r>
              <a:rPr lang="hr-HR" dirty="0"/>
              <a:t>.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7453" y="2105246"/>
            <a:ext cx="11387469" cy="3668233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Želja za boljim rasporedom - više radnji za osjećaj zadovoljstva ili postignuća? </a:t>
            </a:r>
          </a:p>
          <a:p>
            <a:pPr algn="just"/>
            <a:r>
              <a:rPr lang="hr-HR" dirty="0" smtClean="0"/>
              <a:t>Izbjeći veliki skok od dosadašnjeg i tražiti prijedlog pacijenta ili predložiti nekoliko opcija a njoj prepustiti izbor</a:t>
            </a:r>
          </a:p>
          <a:p>
            <a:pPr algn="just"/>
            <a:r>
              <a:rPr lang="hr-HR" dirty="0" smtClean="0"/>
              <a:t>Specificirati zadatke i kontinuirano dodavati nove aktivnosti unoseći sve dogovoreno u raspored za slijedeći dan</a:t>
            </a:r>
          </a:p>
          <a:p>
            <a:pPr algn="just"/>
            <a:r>
              <a:rPr lang="hr-HR" dirty="0" smtClean="0"/>
              <a:t>Zbog dulje neaktivnosti paziti da se ne preoptereti sa vrlo gustim rasporedom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1540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51" y="159488"/>
            <a:ext cx="11780875" cy="1669312"/>
          </a:xfrm>
        </p:spPr>
        <p:txBody>
          <a:bodyPr>
            <a:normAutofit/>
          </a:bodyPr>
          <a:lstStyle/>
          <a:p>
            <a:r>
              <a:rPr lang="hr-HR" b="1" u="sng" dirty="0" smtClean="0"/>
              <a:t>RASPORED </a:t>
            </a:r>
            <a:r>
              <a:rPr lang="hr-HR" b="1" u="sng" dirty="0"/>
              <a:t>AKTIVNOSTI ZA TEŽI SLUČAJ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SEANSA 1</a:t>
            </a:r>
            <a:r>
              <a:rPr lang="hr-HR" dirty="0"/>
              <a:t>.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7453" y="2498652"/>
            <a:ext cx="11387469" cy="3498112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Uvijek </a:t>
            </a:r>
            <a:r>
              <a:rPr lang="hr-HR" dirty="0" smtClean="0"/>
              <a:t>kratku </a:t>
            </a:r>
            <a:r>
              <a:rPr lang="hr-HR" dirty="0"/>
              <a:t>aktivnost </a:t>
            </a:r>
            <a:r>
              <a:rPr lang="hr-HR" dirty="0" smtClean="0"/>
              <a:t>povezati s </a:t>
            </a:r>
            <a:r>
              <a:rPr lang="hr-HR" dirty="0"/>
              <a:t>duljim periodom ugodne </a:t>
            </a:r>
            <a:r>
              <a:rPr lang="hr-HR" dirty="0" smtClean="0"/>
              <a:t>ili s odmorom</a:t>
            </a:r>
            <a:endParaRPr lang="en-US" dirty="0"/>
          </a:p>
          <a:p>
            <a:pPr algn="just"/>
            <a:r>
              <a:rPr lang="hr-HR" dirty="0" smtClean="0"/>
              <a:t>Pohvala </a:t>
            </a:r>
            <a:r>
              <a:rPr lang="hr-HR" dirty="0"/>
              <a:t>ili </a:t>
            </a:r>
            <a:r>
              <a:rPr lang="hr-HR" dirty="0" smtClean="0"/>
              <a:t>samo-nagrada </a:t>
            </a:r>
            <a:r>
              <a:rPr lang="hr-HR" dirty="0"/>
              <a:t>svaki put kada dostojno slijedi dogovoreni raspored.</a:t>
            </a:r>
            <a:endParaRPr lang="en-US" dirty="0"/>
          </a:p>
          <a:p>
            <a:pPr algn="just"/>
            <a:r>
              <a:rPr lang="hr-HR" dirty="0" smtClean="0"/>
              <a:t>Razina </a:t>
            </a:r>
            <a:r>
              <a:rPr lang="hr-HR" dirty="0"/>
              <a:t>volje/želje za provođenjem </a:t>
            </a:r>
            <a:r>
              <a:rPr lang="hr-HR" dirty="0" smtClean="0"/>
              <a:t>rasporeda </a:t>
            </a:r>
            <a:r>
              <a:rPr lang="hr-HR" dirty="0"/>
              <a:t>svaki </a:t>
            </a:r>
            <a:r>
              <a:rPr lang="hr-HR" dirty="0" smtClean="0"/>
              <a:t>dan? </a:t>
            </a:r>
          </a:p>
          <a:p>
            <a:pPr algn="just"/>
            <a:r>
              <a:rPr lang="hr-HR" dirty="0" smtClean="0"/>
              <a:t>Raditi potencijalnu listu izvedivih zadataka (kod </a:t>
            </a:r>
            <a:r>
              <a:rPr lang="hr-HR" dirty="0"/>
              <a:t>kuće, ljude </a:t>
            </a:r>
            <a:r>
              <a:rPr lang="hr-HR" dirty="0" smtClean="0"/>
              <a:t>za </a:t>
            </a:r>
            <a:r>
              <a:rPr lang="hr-HR" dirty="0"/>
              <a:t>nazvati </a:t>
            </a:r>
            <a:r>
              <a:rPr lang="hr-HR" dirty="0" smtClean="0"/>
              <a:t>i </a:t>
            </a:r>
            <a:r>
              <a:rPr lang="hr-HR" dirty="0"/>
              <a:t>mjesta </a:t>
            </a:r>
            <a:r>
              <a:rPr lang="hr-HR" dirty="0" smtClean="0"/>
              <a:t>za otići...)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695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51" y="159488"/>
            <a:ext cx="11780875" cy="1669312"/>
          </a:xfrm>
        </p:spPr>
        <p:txBody>
          <a:bodyPr>
            <a:normAutofit/>
          </a:bodyPr>
          <a:lstStyle/>
          <a:p>
            <a:r>
              <a:rPr lang="hr-HR" b="1" u="sng" dirty="0" smtClean="0"/>
              <a:t>RASPORED </a:t>
            </a:r>
            <a:r>
              <a:rPr lang="hr-HR" b="1" u="sng" dirty="0"/>
              <a:t>AKTIVNOSTI ZA TEŽI SLUČAJ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SEANSA </a:t>
            </a:r>
            <a:r>
              <a:rPr lang="hr-HR" b="1" dirty="0" smtClean="0"/>
              <a:t>2</a:t>
            </a:r>
            <a:r>
              <a:rPr lang="hr-HR" dirty="0" smtClean="0"/>
              <a:t>.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4411" y="2466755"/>
            <a:ext cx="11387469" cy="407226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Prolazak kroz ostvarene aktivnosti </a:t>
            </a:r>
            <a:r>
              <a:rPr lang="hr-HR" dirty="0" smtClean="0"/>
              <a:t>dogovorene </a:t>
            </a:r>
            <a:r>
              <a:rPr lang="hr-HR" dirty="0"/>
              <a:t>na protekloj seansi.</a:t>
            </a:r>
            <a:endParaRPr lang="en-US" dirty="0"/>
          </a:p>
          <a:p>
            <a:pPr algn="just"/>
            <a:r>
              <a:rPr lang="hr-HR" dirty="0"/>
              <a:t>Provjera </a:t>
            </a:r>
            <a:r>
              <a:rPr lang="hr-HR" dirty="0" smtClean="0"/>
              <a:t>predikcija </a:t>
            </a:r>
            <a:r>
              <a:rPr lang="hr-HR" dirty="0"/>
              <a:t>prije </a:t>
            </a:r>
            <a:r>
              <a:rPr lang="hr-HR" dirty="0" smtClean="0"/>
              <a:t>rasporeda </a:t>
            </a:r>
            <a:r>
              <a:rPr lang="hr-HR" dirty="0"/>
              <a:t>i </a:t>
            </a:r>
            <a:r>
              <a:rPr lang="hr-HR" dirty="0" smtClean="0"/>
              <a:t>koliko </a:t>
            </a:r>
            <a:r>
              <a:rPr lang="hr-HR" dirty="0"/>
              <a:t>od </a:t>
            </a:r>
            <a:r>
              <a:rPr lang="hr-HR" dirty="0" smtClean="0"/>
              <a:t>ometajućih </a:t>
            </a:r>
            <a:r>
              <a:rPr lang="hr-HR" dirty="0"/>
              <a:t>NAM je stvarno bilo prisutno i </a:t>
            </a:r>
            <a:r>
              <a:rPr lang="hr-HR" dirty="0" smtClean="0"/>
              <a:t>ometalo</a:t>
            </a:r>
            <a:endParaRPr lang="en-US" dirty="0"/>
          </a:p>
          <a:p>
            <a:pPr algn="just"/>
            <a:r>
              <a:rPr lang="hr-HR" dirty="0" smtClean="0"/>
              <a:t>Uvid pomaže u ranijem ustajanju </a:t>
            </a:r>
            <a:r>
              <a:rPr lang="hr-HR" dirty="0"/>
              <a:t>i uvođenjem više produktivnih ili ugodnih aktivnosti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							</a:t>
            </a:r>
          </a:p>
          <a:p>
            <a:pPr marL="0" indent="0">
              <a:buNone/>
            </a:pPr>
            <a:endParaRPr lang="hr-HR" dirty="0"/>
          </a:p>
          <a:p>
            <a:pPr marL="0" indent="0" algn="r">
              <a:buNone/>
            </a:pPr>
            <a:r>
              <a:rPr lang="hr-HR" dirty="0" smtClean="0"/>
              <a:t>…. A SADA Q&amp;A→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09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4549" y="365125"/>
            <a:ext cx="11706446" cy="1325563"/>
          </a:xfrm>
        </p:spPr>
        <p:txBody>
          <a:bodyPr anchor="t">
            <a:normAutofit/>
          </a:bodyPr>
          <a:lstStyle/>
          <a:p>
            <a:r>
              <a:rPr lang="hr-HR" b="1" u="sng" dirty="0"/>
              <a:t>ŠTO AKO…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KLIJENT NE USPIJE OTKRITI UGODNE AKTIVNOSTI?</a:t>
            </a:r>
            <a:endParaRPr lang="hr-HR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558" y="1690688"/>
            <a:ext cx="11504428" cy="4752641"/>
          </a:xfrm>
        </p:spPr>
        <p:txBody>
          <a:bodyPr/>
          <a:lstStyle/>
          <a:p>
            <a:r>
              <a:rPr lang="hr-HR" dirty="0"/>
              <a:t>Postoje mnoge </a:t>
            </a:r>
            <a:r>
              <a:rPr lang="hr-HR" dirty="0" smtClean="0"/>
              <a:t>liste, a </a:t>
            </a:r>
            <a:r>
              <a:rPr lang="hr-HR" dirty="0"/>
              <a:t>često su korištene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hr-HR" dirty="0"/>
              <a:t>“</a:t>
            </a:r>
            <a:r>
              <a:rPr lang="hr-HR" b="1" i="1" dirty="0"/>
              <a:t>A REINFORCEMENT SURVEY SCHEDULE</a:t>
            </a:r>
            <a:r>
              <a:rPr lang="hr-HR" i="1" dirty="0"/>
              <a:t> FOR USE</a:t>
            </a:r>
            <a:r>
              <a:rPr lang="hr-HR" b="1" i="1" dirty="0"/>
              <a:t> </a:t>
            </a:r>
            <a:r>
              <a:rPr lang="hr-HR" i="1" dirty="0"/>
              <a:t>IN THERAPY, TRAINING, AND RESEARCH</a:t>
            </a:r>
            <a:r>
              <a:rPr lang="hr-HR" dirty="0"/>
              <a:t>”, J. R. CAUTELA' &amp; R. KASTENBAUM, </a:t>
            </a:r>
            <a:r>
              <a:rPr lang="hr-HR" i="1" dirty="0" err="1"/>
              <a:t>Psychological</a:t>
            </a:r>
            <a:r>
              <a:rPr lang="hr-HR" i="1" dirty="0"/>
              <a:t> </a:t>
            </a:r>
            <a:r>
              <a:rPr lang="hr-HR" i="1" dirty="0" err="1"/>
              <a:t>Reports</a:t>
            </a:r>
            <a:r>
              <a:rPr lang="hr-HR" b="1" i="1" dirty="0"/>
              <a:t>, </a:t>
            </a:r>
            <a:r>
              <a:rPr lang="hr-HR" dirty="0"/>
              <a:t>1967, </a:t>
            </a:r>
            <a:r>
              <a:rPr lang="hr-HR" b="1" i="1" dirty="0"/>
              <a:t>20, </a:t>
            </a:r>
            <a:r>
              <a:rPr lang="hr-HR" dirty="0"/>
              <a:t>1115-1130. </a:t>
            </a:r>
            <a:r>
              <a:rPr lang="hr-HR" dirty="0" smtClean="0"/>
              <a:t>Southern </a:t>
            </a:r>
            <a:r>
              <a:rPr lang="hr-HR" dirty="0" err="1"/>
              <a:t>Universities</a:t>
            </a:r>
            <a:r>
              <a:rPr lang="hr-HR" dirty="0"/>
              <a:t> Press </a:t>
            </a:r>
            <a:r>
              <a:rPr lang="hr-HR" dirty="0" smtClean="0"/>
              <a:t>(</a:t>
            </a:r>
            <a:r>
              <a:rPr lang="hr-HR" dirty="0"/>
              <a:t>Često korištene u FA u bihevioralnom pristupu)</a:t>
            </a:r>
            <a:endParaRPr lang="en-US" dirty="0"/>
          </a:p>
          <a:p>
            <a:r>
              <a:rPr lang="hr-HR" dirty="0"/>
              <a:t>„</a:t>
            </a:r>
            <a:r>
              <a:rPr lang="hr-HR" b="1" i="1" dirty="0"/>
              <a:t>PLEASANT EVENTS SCHEDULE”,</a:t>
            </a:r>
            <a:r>
              <a:rPr lang="hr-HR" i="1" dirty="0"/>
              <a:t> </a:t>
            </a:r>
            <a:r>
              <a:rPr lang="hr-HR" dirty="0"/>
              <a:t>P. M. </a:t>
            </a:r>
            <a:r>
              <a:rPr lang="hr-HR" dirty="0" err="1"/>
              <a:t>Lewinsohn</a:t>
            </a:r>
            <a:r>
              <a:rPr lang="hr-HR" dirty="0"/>
              <a:t>,</a:t>
            </a:r>
            <a:r>
              <a:rPr lang="hr-HR" i="1" dirty="0"/>
              <a:t> </a:t>
            </a:r>
            <a:r>
              <a:rPr lang="hr-HR" dirty="0"/>
              <a:t>Preuzeto</a:t>
            </a:r>
            <a:r>
              <a:rPr lang="hr-HR" i="1" dirty="0"/>
              <a:t> 21.03.2019. sa </a:t>
            </a:r>
            <a:r>
              <a:rPr lang="hr-HR" i="1" u="sng" dirty="0">
                <a:hlinkClick r:id="rId3"/>
              </a:rPr>
              <a:t>www.healthnetsolutions.com/dsp/PleasantEventsSchedule.pdf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5181" y="82956"/>
            <a:ext cx="5071731" cy="677504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lvl="0">
              <a:lnSpc>
                <a:spcPct val="150000"/>
              </a:lnSpc>
            </a:pPr>
            <a:r>
              <a:rPr lang="hr-HR" sz="3600" b="1" u="sng" dirty="0" smtClean="0"/>
              <a:t>DEPRESIVNI PACIJENTI</a:t>
            </a:r>
            <a:r>
              <a:rPr lang="en-US" sz="3600" b="1" u="sng" dirty="0" smtClean="0"/>
              <a:t/>
            </a:r>
            <a:br>
              <a:rPr lang="en-US" sz="3600" b="1" u="sng" dirty="0" smtClean="0"/>
            </a:br>
            <a:r>
              <a:rPr lang="hr-HR" sz="2700" b="1" dirty="0" smtClean="0"/>
              <a:t>1. </a:t>
            </a:r>
            <a:r>
              <a:rPr lang="hr-HR" sz="2700" dirty="0" smtClean="0"/>
              <a:t>VEĆINA manje aktivnosti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dirty="0" smtClean="0"/>
              <a:t>*dostignuća</a:t>
            </a:r>
            <a:r>
              <a:rPr lang="hr-HR" sz="2700" dirty="0"/>
              <a:t>/ ugode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dirty="0" smtClean="0"/>
              <a:t>*Podizanja </a:t>
            </a:r>
            <a:r>
              <a:rPr lang="hr-HR" sz="2700" dirty="0"/>
              <a:t>raspoloženja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b="1" dirty="0" smtClean="0"/>
              <a:t>2</a:t>
            </a:r>
            <a:r>
              <a:rPr lang="hr-HR" sz="2700" dirty="0" smtClean="0"/>
              <a:t>. POVEĆALI ponašanja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dirty="0" smtClean="0"/>
              <a:t>*Dugi </a:t>
            </a:r>
            <a:r>
              <a:rPr lang="hr-HR" sz="2700" dirty="0"/>
              <a:t>boravak u krevetu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dirty="0" smtClean="0"/>
              <a:t>*Sjedenje i TV -ODRŽAVA /POVEĆAVA disforiju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hr-HR" sz="2700" dirty="0" smtClean="0"/>
              <a:t>3. NE VJERUJU u sposobnost za promjenu stanja</a:t>
            </a:r>
            <a:endParaRPr lang="en-US" sz="2700" b="1" dirty="0">
              <a:effectLst>
                <a:outerShdw blurRad="50800" dist="50800" dir="5400000" algn="ct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326912" y="646481"/>
            <a:ext cx="6719775" cy="5647993"/>
          </a:xfrm>
        </p:spPr>
        <p:txBody>
          <a:bodyPr>
            <a:normAutofit/>
          </a:bodyPr>
          <a:lstStyle/>
          <a:p>
            <a:r>
              <a:rPr lang="hr-HR" sz="4000" b="1" u="sng" dirty="0" smtClean="0">
                <a:solidFill>
                  <a:schemeClr val="tx1"/>
                </a:solidFill>
              </a:rPr>
              <a:t>CILJEVI ZA </a:t>
            </a:r>
            <a:r>
              <a:rPr lang="hr-HR" sz="4000" b="1" u="sng" cap="all" dirty="0" smtClean="0">
                <a:solidFill>
                  <a:schemeClr val="tx1"/>
                </a:solidFill>
              </a:rPr>
              <a:t>Dostići/ostvariti: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r-HR" sz="4000" dirty="0" smtClean="0">
                <a:solidFill>
                  <a:schemeClr val="tx1"/>
                </a:solidFill>
              </a:rPr>
              <a:t>POSTAVLJANJE RASPOREDA AKTIVNOSTI - povećati broj i duljinu pozitivnih aktivnosti i samo-nagrađivanja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r-HR" sz="4000" dirty="0" smtClean="0">
                <a:solidFill>
                  <a:schemeClr val="tx1"/>
                </a:solidFill>
              </a:rPr>
              <a:t>PODIĆI RASPOLOŽENJE i ojačati OSJEĆAJ SAMO-EFIKASNOSTI za promjenu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2984558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4549" y="365125"/>
            <a:ext cx="11706446" cy="1325563"/>
          </a:xfrm>
        </p:spPr>
        <p:txBody>
          <a:bodyPr anchor="t">
            <a:normAutofit/>
          </a:bodyPr>
          <a:lstStyle/>
          <a:p>
            <a:r>
              <a:rPr lang="hr-HR" b="1" u="sng" dirty="0"/>
              <a:t>ŠTO AKO…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KLIJENT NE USPIJE OTKRITI UGODNE AKTIVNOSTI?</a:t>
            </a:r>
            <a:endParaRPr lang="hr-HR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67" y="2700781"/>
            <a:ext cx="11504428" cy="3210922"/>
          </a:xfrm>
        </p:spPr>
        <p:txBody>
          <a:bodyPr/>
          <a:lstStyle/>
          <a:p>
            <a:r>
              <a:rPr lang="hr-HR" dirty="0" smtClean="0"/>
              <a:t>Ponuditi izbor: „Kojih </a:t>
            </a:r>
            <a:r>
              <a:rPr lang="hr-HR" dirty="0"/>
              <a:t>5 ili 10 aktivnosti iz liste </a:t>
            </a:r>
            <a:r>
              <a:rPr lang="hr-HR" dirty="0" smtClean="0"/>
              <a:t>bi </a:t>
            </a:r>
            <a:r>
              <a:rPr lang="hr-HR" dirty="0"/>
              <a:t>bile ugodne za vas?“</a:t>
            </a:r>
            <a:endParaRPr lang="en-US" dirty="0"/>
          </a:p>
          <a:p>
            <a:r>
              <a:rPr lang="hr-HR" dirty="0" smtClean="0"/>
              <a:t>Kod neodlučnih: „Da </a:t>
            </a:r>
            <a:r>
              <a:rPr lang="hr-HR" dirty="0"/>
              <a:t>li će ostajanje neaktivan i u krevetu </a:t>
            </a:r>
            <a:r>
              <a:rPr lang="hr-HR" dirty="0" smtClean="0"/>
              <a:t>promijeniti disforiju </a:t>
            </a:r>
            <a:r>
              <a:rPr lang="hr-HR" dirty="0"/>
              <a:t>i da li će provođenje neke aktivnosti s liste pogoršati </a:t>
            </a:r>
            <a:r>
              <a:rPr lang="hr-HR" dirty="0" smtClean="0"/>
              <a:t>vaše raspoloženje?”.</a:t>
            </a:r>
            <a:endParaRPr lang="en-US" dirty="0"/>
          </a:p>
          <a:p>
            <a:pPr lvl="2">
              <a:buFont typeface="Calibri" panose="020F0502020204030204" pitchFamily="34" charset="0"/>
              <a:buChar char="−"/>
            </a:pPr>
            <a:r>
              <a:rPr lang="hr-HR" sz="2800" dirty="0"/>
              <a:t>Na odgovor NE </a:t>
            </a:r>
            <a:r>
              <a:rPr lang="hr-HR" sz="2800" dirty="0" smtClean="0"/>
              <a:t>– žele li staviti </a:t>
            </a:r>
            <a:r>
              <a:rPr lang="hr-HR" sz="2800" dirty="0"/>
              <a:t>neke od njima najprivlačnijih </a:t>
            </a:r>
            <a:r>
              <a:rPr lang="hr-HR" sz="2800" dirty="0" smtClean="0"/>
              <a:t>u </a:t>
            </a:r>
            <a:r>
              <a:rPr lang="hr-HR" sz="2800" dirty="0"/>
              <a:t>raspored</a:t>
            </a:r>
            <a:endParaRPr lang="en-US" sz="2800" dirty="0"/>
          </a:p>
          <a:p>
            <a:pPr lvl="2">
              <a:buFont typeface="Calibri" panose="020F0502020204030204" pitchFamily="34" charset="0"/>
              <a:buChar char="−"/>
            </a:pPr>
            <a:r>
              <a:rPr lang="hr-HR" sz="2800" dirty="0"/>
              <a:t>Na odgovor DA </a:t>
            </a:r>
            <a:r>
              <a:rPr lang="hr-HR" sz="2800" dirty="0" smtClean="0"/>
              <a:t>– žele li provesti </a:t>
            </a:r>
            <a:r>
              <a:rPr lang="hr-HR" sz="2800" dirty="0"/>
              <a:t>jednostavni BE kako bi to provjerili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914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4549" y="173739"/>
            <a:ext cx="11706446" cy="1325563"/>
          </a:xfrm>
        </p:spPr>
        <p:txBody>
          <a:bodyPr anchor="t">
            <a:normAutofit/>
          </a:bodyPr>
          <a:lstStyle/>
          <a:p>
            <a:r>
              <a:rPr lang="hr-HR" b="1" u="sng" dirty="0"/>
              <a:t>ŠTO AKO…</a:t>
            </a:r>
            <a:r>
              <a:rPr lang="en-US" dirty="0"/>
              <a:t/>
            </a:r>
            <a:br>
              <a:rPr lang="en-US" dirty="0"/>
            </a:br>
            <a:r>
              <a:rPr lang="hr-HR" b="1" dirty="0"/>
              <a:t>JE KLIJENT POPUNIO ILI PRETRPAO SVOJ RASPORED?</a:t>
            </a:r>
            <a:endParaRPr lang="hr-HR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67" y="1860810"/>
            <a:ext cx="11504428" cy="4646316"/>
          </a:xfrm>
        </p:spPr>
        <p:txBody>
          <a:bodyPr>
            <a:normAutofit/>
          </a:bodyPr>
          <a:lstStyle/>
          <a:p>
            <a:r>
              <a:rPr lang="hr-HR" dirty="0"/>
              <a:t>Kod dobro balansiranog </a:t>
            </a:r>
            <a:r>
              <a:rPr lang="hr-HR" dirty="0" smtClean="0"/>
              <a:t>- ne mijenjati </a:t>
            </a:r>
            <a:r>
              <a:rPr lang="hr-HR" dirty="0"/>
              <a:t>ništa.</a:t>
            </a:r>
            <a:endParaRPr lang="en-US" dirty="0"/>
          </a:p>
          <a:p>
            <a:r>
              <a:rPr lang="hr-HR" dirty="0"/>
              <a:t>Kod slabo </a:t>
            </a:r>
            <a:r>
              <a:rPr lang="hr-HR" dirty="0" smtClean="0"/>
              <a:t>balansiranog - ugraditi odmor </a:t>
            </a:r>
            <a:r>
              <a:rPr lang="hr-HR" dirty="0"/>
              <a:t>i/ili povećati broj ugodnih </a:t>
            </a:r>
            <a:r>
              <a:rPr lang="hr-HR" dirty="0" smtClean="0"/>
              <a:t>ili </a:t>
            </a:r>
            <a:r>
              <a:rPr lang="hr-HR" dirty="0"/>
              <a:t>aktivnosti postignuća.</a:t>
            </a:r>
            <a:endParaRPr lang="en-US" dirty="0"/>
          </a:p>
          <a:p>
            <a:r>
              <a:rPr lang="hr-HR" dirty="0"/>
              <a:t>Kod </a:t>
            </a:r>
            <a:r>
              <a:rPr lang="hr-HR" i="1" dirty="0"/>
              <a:t>pretrpanog rasporeda</a:t>
            </a:r>
            <a:r>
              <a:rPr lang="hr-HR" dirty="0"/>
              <a:t> </a:t>
            </a:r>
            <a:r>
              <a:rPr lang="hr-HR" dirty="0" smtClean="0"/>
              <a:t>- smanjiti </a:t>
            </a:r>
            <a:r>
              <a:rPr lang="hr-HR" dirty="0"/>
              <a:t>broj aktivnosti (i nagraditi sebe za svaku pozitivnu </a:t>
            </a:r>
            <a:r>
              <a:rPr lang="hr-HR" dirty="0" smtClean="0"/>
              <a:t>promjenu)</a:t>
            </a:r>
            <a:endParaRPr lang="en-US" dirty="0"/>
          </a:p>
          <a:p>
            <a:r>
              <a:rPr lang="hr-HR" dirty="0"/>
              <a:t>Ukoliko ne osjećaju ugodu ili postignuće iz </a:t>
            </a:r>
            <a:r>
              <a:rPr lang="hr-HR" dirty="0" smtClean="0"/>
              <a:t>aktivnosti - identificirati reakcije </a:t>
            </a:r>
            <a:r>
              <a:rPr lang="hr-HR" dirty="0"/>
              <a:t>na </a:t>
            </a:r>
            <a:endParaRPr lang="hr-HR" dirty="0" smtClean="0"/>
          </a:p>
          <a:p>
            <a:pPr lvl="1">
              <a:buFont typeface="Calibri" panose="020F0502020204030204" pitchFamily="34" charset="0"/>
              <a:buChar char="−"/>
            </a:pPr>
            <a:r>
              <a:rPr lang="hr-HR" sz="2800" dirty="0" smtClean="0"/>
              <a:t>disfunkcionalne </a:t>
            </a:r>
            <a:r>
              <a:rPr lang="hr-HR" sz="2800" dirty="0"/>
              <a:t>NAM u vezi </a:t>
            </a:r>
            <a:r>
              <a:rPr lang="hr-HR" sz="2800" dirty="0" smtClean="0"/>
              <a:t>aktivnosti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hr-HR" sz="2800" dirty="0" smtClean="0"/>
              <a:t>NAM </a:t>
            </a:r>
            <a:r>
              <a:rPr lang="hr-HR" sz="2800" dirty="0"/>
              <a:t>koje ometaju promjene u </a:t>
            </a:r>
            <a:r>
              <a:rPr lang="hr-HR" sz="2800" dirty="0" smtClean="0"/>
              <a:t>nezadovoljavajućem </a:t>
            </a:r>
            <a:r>
              <a:rPr lang="hr-HR" sz="2800" dirty="0"/>
              <a:t>rasporedu</a:t>
            </a:r>
            <a:r>
              <a:rPr lang="hr-H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1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4549" y="85062"/>
            <a:ext cx="11812772" cy="1520454"/>
          </a:xfrm>
        </p:spPr>
        <p:txBody>
          <a:bodyPr anchor="t">
            <a:normAutofit/>
          </a:bodyPr>
          <a:lstStyle/>
          <a:p>
            <a:r>
              <a:rPr lang="hr-HR" sz="3200" b="1" u="sng" dirty="0"/>
              <a:t>ŠTO AKO…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hr-HR" sz="3200" b="1" dirty="0" smtClean="0"/>
              <a:t>KLIJENT </a:t>
            </a:r>
            <a:r>
              <a:rPr lang="hr-HR" sz="3200" b="1" dirty="0"/>
              <a:t>NIJE DOŽIVO PROMJENU U RASPOLOŽENJU IAKO JE PROMIJENIO AKTIVNOSTI?</a:t>
            </a:r>
            <a:endParaRPr lang="hr-HR" sz="3200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58" y="1605516"/>
            <a:ext cx="11940363" cy="4795282"/>
          </a:xfrm>
        </p:spPr>
        <p:txBody>
          <a:bodyPr>
            <a:normAutofit/>
          </a:bodyPr>
          <a:lstStyle/>
          <a:p>
            <a:r>
              <a:rPr lang="hr-HR" dirty="0"/>
              <a:t>Osim kod </a:t>
            </a:r>
            <a:r>
              <a:rPr lang="hr-HR" i="1" dirty="0"/>
              <a:t>najtežih slučaja </a:t>
            </a:r>
            <a:r>
              <a:rPr lang="hr-HR" dirty="0" smtClean="0"/>
              <a:t>vjerojatno će </a:t>
            </a:r>
            <a:r>
              <a:rPr lang="hr-HR" dirty="0"/>
              <a:t>doživjeti </a:t>
            </a:r>
            <a:r>
              <a:rPr lang="hr-HR" dirty="0" smtClean="0"/>
              <a:t>fluktuacije </a:t>
            </a:r>
            <a:r>
              <a:rPr lang="hr-HR" dirty="0"/>
              <a:t>u raspoloženju</a:t>
            </a:r>
            <a:r>
              <a:rPr lang="hr-HR" dirty="0" smtClean="0"/>
              <a:t>.</a:t>
            </a:r>
          </a:p>
          <a:p>
            <a:r>
              <a:rPr lang="hr-HR" i="1" dirty="0" smtClean="0"/>
              <a:t>Promjene su male</a:t>
            </a:r>
            <a:r>
              <a:rPr lang="hr-HR" dirty="0" smtClean="0"/>
              <a:t> ili</a:t>
            </a:r>
            <a:r>
              <a:rPr lang="hr-HR" i="1" dirty="0" smtClean="0"/>
              <a:t> </a:t>
            </a:r>
            <a:r>
              <a:rPr lang="hr-HR" i="1" dirty="0"/>
              <a:t>ih nije </a:t>
            </a:r>
            <a:r>
              <a:rPr lang="hr-HR" i="1" dirty="0" smtClean="0"/>
              <a:t>zapamtio/zamijetio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Za njih -  ljestvica </a:t>
            </a:r>
            <a:r>
              <a:rPr lang="hr-HR" dirty="0"/>
              <a:t>od 0 do 10 </a:t>
            </a:r>
            <a:r>
              <a:rPr lang="hr-HR" dirty="0" smtClean="0"/>
              <a:t>zadovoljstva </a:t>
            </a:r>
            <a:r>
              <a:rPr lang="hr-HR" dirty="0"/>
              <a:t>ili </a:t>
            </a:r>
            <a:r>
              <a:rPr lang="hr-HR" dirty="0" smtClean="0"/>
              <a:t>postignuća </a:t>
            </a:r>
            <a:r>
              <a:rPr lang="hr-HR" dirty="0"/>
              <a:t>koju su doživjeli </a:t>
            </a:r>
            <a:r>
              <a:rPr lang="hr-HR" i="1" u="sng" dirty="0"/>
              <a:t>odmah nakon </a:t>
            </a:r>
            <a:r>
              <a:rPr lang="hr-HR" i="1" u="sng" dirty="0" smtClean="0"/>
              <a:t>svake provedene aktivnosti</a:t>
            </a:r>
            <a:r>
              <a:rPr lang="hr-HR" dirty="0" smtClean="0"/>
              <a:t>.</a:t>
            </a:r>
          </a:p>
          <a:p>
            <a:r>
              <a:rPr lang="hr-HR" b="1" u="sng" dirty="0"/>
              <a:t>LJESTVICA PROCJENE ZADOVOLJSTVA I </a:t>
            </a:r>
            <a:r>
              <a:rPr lang="hr-HR" b="1" u="sng" dirty="0" smtClean="0"/>
              <a:t>POSTIGNUĆA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82154"/>
              </p:ext>
            </p:extLst>
          </p:nvPr>
        </p:nvGraphicFramePr>
        <p:xfrm>
          <a:off x="2595747" y="4146699"/>
          <a:ext cx="5974094" cy="23820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55921"/>
                <a:gridCol w="2440788"/>
                <a:gridCol w="2477385"/>
              </a:tblGrid>
              <a:tr h="527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Zadovoljstvo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Postignuće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0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Rasprava s partnerom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Sastavljanje police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Večera s bratom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Čišćene lišća prošle godine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effectLst/>
                        </a:rPr>
                        <a:t>Na nogometnoj utakmici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effectLst/>
                        </a:rPr>
                        <a:t>Odbijena kartica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71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5789" y="78046"/>
            <a:ext cx="10515600" cy="623703"/>
          </a:xfrm>
        </p:spPr>
        <p:txBody>
          <a:bodyPr anchor="t">
            <a:normAutofit/>
          </a:bodyPr>
          <a:lstStyle/>
          <a:p>
            <a:pPr algn="ctr"/>
            <a:r>
              <a:rPr lang="hr-HR" sz="3600" b="1" u="sng" dirty="0"/>
              <a:t>LJESTVICA PROCJENE ZADOVOLJSTVA I POSTIGNUĆA</a:t>
            </a:r>
            <a:endParaRPr lang="hr-HR" sz="3600" b="1" cap="all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8" y="956931"/>
            <a:ext cx="11685181" cy="5826641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Poteškoća s brojevima – nove točke „</a:t>
            </a:r>
            <a:r>
              <a:rPr lang="hr-HR" dirty="0"/>
              <a:t>nisko“, „srednje“ i „visoko“. </a:t>
            </a:r>
            <a:endParaRPr lang="en-US" dirty="0"/>
          </a:p>
          <a:p>
            <a:r>
              <a:rPr lang="hr-HR" dirty="0" smtClean="0"/>
              <a:t>Dvije ljestvice - i za istu aktivnost. </a:t>
            </a:r>
            <a:endParaRPr lang="en-US" dirty="0"/>
          </a:p>
          <a:p>
            <a:r>
              <a:rPr lang="hr-HR" dirty="0" smtClean="0"/>
              <a:t>Ocijeniti i doživljaj obje </a:t>
            </a:r>
            <a:r>
              <a:rPr lang="hr-HR" dirty="0"/>
              <a:t>na današnjoj </a:t>
            </a:r>
            <a:r>
              <a:rPr lang="hr-HR" dirty="0" smtClean="0"/>
              <a:t>seansi</a:t>
            </a:r>
            <a:r>
              <a:rPr lang="hr-HR" dirty="0"/>
              <a:t>. </a:t>
            </a:r>
            <a:endParaRPr lang="en-US" dirty="0"/>
          </a:p>
          <a:p>
            <a:r>
              <a:rPr lang="hr-HR" dirty="0" smtClean="0"/>
              <a:t>Kad nema zadovoljstva: Disforija </a:t>
            </a:r>
            <a:r>
              <a:rPr lang="hr-HR" dirty="0"/>
              <a:t>ometa prepoznavanje ili pamćenje </a:t>
            </a:r>
            <a:r>
              <a:rPr lang="hr-HR" dirty="0" smtClean="0"/>
              <a:t>- raspored služi za razlučiti bolje aktivnosti </a:t>
            </a:r>
            <a:r>
              <a:rPr lang="hr-HR" dirty="0"/>
              <a:t>od </a:t>
            </a:r>
            <a:r>
              <a:rPr lang="hr-HR" dirty="0" smtClean="0"/>
              <a:t>ostalih</a:t>
            </a:r>
          </a:p>
          <a:p>
            <a:r>
              <a:rPr lang="hr-HR" dirty="0" smtClean="0"/>
              <a:t>Promjene u raspoloženju nakon BE ili aktivnosti iz rasporeda i ljestvice? </a:t>
            </a:r>
          </a:p>
          <a:p>
            <a:r>
              <a:rPr lang="hr-HR" dirty="0" smtClean="0"/>
              <a:t>Za prihvaćanje i prepoznavanje: </a:t>
            </a:r>
          </a:p>
          <a:p>
            <a:pPr lvl="4">
              <a:buFontTx/>
              <a:buChar char="-"/>
            </a:pPr>
            <a:r>
              <a:rPr lang="hr-HR" sz="2400" dirty="0" smtClean="0"/>
              <a:t>povećanje aktivnosti za slijedeći tjedan, </a:t>
            </a:r>
          </a:p>
          <a:p>
            <a:pPr lvl="4">
              <a:buFontTx/>
              <a:buChar char="-"/>
            </a:pPr>
            <a:r>
              <a:rPr lang="hr-HR" sz="2400" dirty="0" smtClean="0"/>
              <a:t>točnije vođenje evidencije i </a:t>
            </a:r>
          </a:p>
          <a:p>
            <a:pPr lvl="4">
              <a:buFontTx/>
              <a:buChar char="-"/>
            </a:pPr>
            <a:r>
              <a:rPr lang="hr-HR" sz="2400" dirty="0" smtClean="0"/>
              <a:t>pravovremeno označavanje procjena i obavljenih aktivnosti.</a:t>
            </a:r>
            <a:endParaRPr lang="hr-HR" sz="2000" dirty="0" smtClean="0"/>
          </a:p>
          <a:p>
            <a:r>
              <a:rPr lang="hr-HR" dirty="0" smtClean="0"/>
              <a:t>NA </a:t>
            </a:r>
            <a:r>
              <a:rPr lang="hr-HR" dirty="0"/>
              <a:t>KRAJU </a:t>
            </a:r>
            <a:r>
              <a:rPr lang="hr-HR" dirty="0" smtClean="0"/>
              <a:t>tjedna – pregled i usporedba s prošlotjednim rasporedom</a:t>
            </a:r>
          </a:p>
          <a:p>
            <a:r>
              <a:rPr lang="hr-HR" dirty="0" smtClean="0"/>
              <a:t>Tablica za </a:t>
            </a:r>
            <a:r>
              <a:rPr lang="hr-HR" dirty="0"/>
              <a:t>drugi put </a:t>
            </a:r>
            <a:r>
              <a:rPr lang="hr-HR" dirty="0" smtClean="0"/>
              <a:t>- pronaći </a:t>
            </a:r>
            <a:r>
              <a:rPr lang="hr-HR" dirty="0"/>
              <a:t>obrasce u </a:t>
            </a:r>
            <a:r>
              <a:rPr lang="hr-HR" dirty="0" smtClean="0"/>
              <a:t>provođenju, komentare/zaključke sa poleđine </a:t>
            </a:r>
            <a:r>
              <a:rPr lang="hr-HR" dirty="0"/>
              <a:t>rasporeda </a:t>
            </a:r>
            <a:r>
              <a:rPr lang="hr-HR" dirty="0" smtClean="0"/>
              <a:t>raspraviti slijedeći </a:t>
            </a:r>
            <a:r>
              <a:rPr lang="hr-HR" dirty="0"/>
              <a:t>put</a:t>
            </a:r>
            <a:r>
              <a:rPr lang="hr-H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5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0878" y="148857"/>
            <a:ext cx="11770241" cy="914400"/>
          </a:xfrm>
        </p:spPr>
        <p:txBody>
          <a:bodyPr anchor="t">
            <a:normAutofit/>
          </a:bodyPr>
          <a:lstStyle/>
          <a:p>
            <a:pPr algn="ctr"/>
            <a:r>
              <a:rPr lang="hr-HR" sz="3600" b="1" u="sng" dirty="0"/>
              <a:t>KORIŠTENJE LJESTVICE </a:t>
            </a:r>
            <a:r>
              <a:rPr lang="hr-HR" sz="3600" b="1" u="sng" dirty="0" smtClean="0"/>
              <a:t>ZA </a:t>
            </a:r>
            <a:r>
              <a:rPr lang="hr-HR" sz="3600" b="1" u="sng" dirty="0"/>
              <a:t>PROCJENU TOČNOSTI PREDVIĐANJA</a:t>
            </a:r>
            <a:endParaRPr lang="hr-HR" sz="3600" b="1" cap="all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92" y="1791452"/>
            <a:ext cx="10007012" cy="38969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b="1" dirty="0" smtClean="0"/>
              <a:t>Kod skeptičnih klijenata</a:t>
            </a:r>
            <a:r>
              <a:rPr lang="hr-HR" dirty="0" smtClean="0"/>
              <a:t>, 2 tablice aktivnosti za usporedbu: </a:t>
            </a:r>
            <a:endParaRPr lang="hr-HR" i="1" dirty="0" smtClean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i="1" dirty="0" smtClean="0"/>
              <a:t>predviđanje</a:t>
            </a:r>
            <a:r>
              <a:rPr lang="hr-HR" dirty="0" smtClean="0"/>
              <a:t> stupnjeva postignuća, zadovoljstva ili raspoloženja i 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i="1" dirty="0" smtClean="0"/>
              <a:t>stvarno doživljena razina</a:t>
            </a:r>
            <a:r>
              <a:rPr lang="hr-HR" dirty="0" smtClean="0"/>
              <a:t>- koristan izvor podataka za daljnji rad.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hr-HR" dirty="0" smtClean="0"/>
              <a:t>Razlika - </a:t>
            </a:r>
            <a:r>
              <a:rPr lang="hr-HR" i="1" dirty="0" smtClean="0"/>
              <a:t>u pozitivnom smjeru</a:t>
            </a:r>
            <a:r>
              <a:rPr lang="hr-HR" dirty="0" smtClean="0"/>
              <a:t> - </a:t>
            </a:r>
            <a:r>
              <a:rPr lang="hr-HR" i="1" dirty="0" smtClean="0"/>
              <a:t>netočna predviđanja </a:t>
            </a:r>
            <a:r>
              <a:rPr lang="hr-HR" dirty="0" smtClean="0"/>
              <a:t>priječe uključenje u aktivnosti.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402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0879" y="329610"/>
            <a:ext cx="11770241" cy="1325563"/>
          </a:xfrm>
        </p:spPr>
        <p:txBody>
          <a:bodyPr anchor="t">
            <a:normAutofit/>
          </a:bodyPr>
          <a:lstStyle/>
          <a:p>
            <a:pPr algn="ctr"/>
            <a:r>
              <a:rPr lang="hr-HR" sz="3600" b="1" u="sng" dirty="0"/>
              <a:t>KORIŠTENJE LJESTVICE </a:t>
            </a:r>
            <a:r>
              <a:rPr lang="hr-HR" sz="3600" b="1" u="sng" dirty="0" smtClean="0"/>
              <a:t>ZA </a:t>
            </a:r>
            <a:r>
              <a:rPr lang="hr-HR" sz="3600" b="1" u="sng" dirty="0"/>
              <a:t>PROCJENU TOČNOSTI PREDVIĐANJA</a:t>
            </a:r>
            <a:endParaRPr lang="hr-HR" sz="3600" b="1" cap="all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82" y="1307804"/>
            <a:ext cx="11770241" cy="55501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 smtClean="0"/>
              <a:t>Razlika - </a:t>
            </a:r>
            <a:r>
              <a:rPr lang="hr-HR" i="1" dirty="0" smtClean="0"/>
              <a:t>u </a:t>
            </a:r>
            <a:r>
              <a:rPr lang="hr-HR" i="1" dirty="0"/>
              <a:t>negativnom </a:t>
            </a:r>
            <a:r>
              <a:rPr lang="hr-HR" i="1" dirty="0" smtClean="0"/>
              <a:t>smjeru</a:t>
            </a:r>
            <a:r>
              <a:rPr lang="hr-HR" dirty="0" smtClean="0"/>
              <a:t> - sažeti </a:t>
            </a:r>
            <a:r>
              <a:rPr lang="hr-HR" dirty="0"/>
              <a:t>konflikt i </a:t>
            </a:r>
            <a:r>
              <a:rPr lang="hr-HR" dirty="0" smtClean="0"/>
              <a:t>pokušati identificirati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−"/>
            </a:pPr>
            <a:r>
              <a:rPr lang="hr-HR" sz="2800" dirty="0" smtClean="0"/>
              <a:t>NEGATIVNA </a:t>
            </a:r>
            <a:r>
              <a:rPr lang="hr-HR" sz="2800" dirty="0"/>
              <a:t>SJEĆANJA o istim aktivnostima u prošlosti </a:t>
            </a:r>
            <a:endParaRPr lang="hr-HR" sz="2800" dirty="0" smtClean="0"/>
          </a:p>
          <a:p>
            <a:pPr lvl="3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−"/>
            </a:pPr>
            <a:r>
              <a:rPr lang="hr-HR" sz="2800" dirty="0" smtClean="0"/>
              <a:t>NAM koje ometaju u </a:t>
            </a:r>
            <a:r>
              <a:rPr lang="hr-HR" sz="2800" dirty="0"/>
              <a:t>boljem doživljaju </a:t>
            </a:r>
            <a:r>
              <a:rPr lang="hr-HR" sz="2800" dirty="0" smtClean="0"/>
              <a:t>aktivnosti.</a:t>
            </a:r>
          </a:p>
          <a:p>
            <a:pPr marL="1371600" lvl="3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dirty="0" smtClean="0"/>
              <a:t>LJESTVICE </a:t>
            </a:r>
            <a:r>
              <a:rPr lang="hr-HR" dirty="0"/>
              <a:t>i </a:t>
            </a:r>
            <a:r>
              <a:rPr lang="hr-HR" dirty="0" smtClean="0"/>
              <a:t>TABLICE USPOREDBE - </a:t>
            </a:r>
            <a:r>
              <a:rPr lang="hr-HR" dirty="0"/>
              <a:t>alat za identifikaciju NAM koje umanjuju uživanje u aktivnosti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r>
              <a:rPr lang="hr-HR" dirty="0"/>
              <a:t>NAKON </a:t>
            </a:r>
            <a:r>
              <a:rPr lang="hr-HR" dirty="0" smtClean="0"/>
              <a:t>TOGA: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hr-HR" dirty="0" smtClean="0"/>
              <a:t>Procijeniti </a:t>
            </a:r>
            <a:r>
              <a:rPr lang="hr-HR" i="1" dirty="0"/>
              <a:t>ključnu misao </a:t>
            </a:r>
            <a:r>
              <a:rPr lang="hr-HR" dirty="0"/>
              <a:t>koja ometa pozitivan doživljaj,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hr-HR" dirty="0"/>
              <a:t>Naučiti </a:t>
            </a:r>
            <a:r>
              <a:rPr lang="hr-HR" dirty="0" smtClean="0"/>
              <a:t>da </a:t>
            </a:r>
            <a:r>
              <a:rPr lang="hr-HR" dirty="0"/>
              <a:t>sam usporedi </a:t>
            </a:r>
            <a:r>
              <a:rPr lang="hr-HR" dirty="0" smtClean="0"/>
              <a:t>osjećaj:</a:t>
            </a:r>
          </a:p>
          <a:p>
            <a:pPr marL="0" lvl="0" indent="0">
              <a:buNone/>
            </a:pPr>
            <a:r>
              <a:rPr lang="hr-HR" dirty="0" smtClean="0"/>
              <a:t>		</a:t>
            </a:r>
            <a:r>
              <a:rPr lang="hr-HR" i="1" dirty="0" smtClean="0"/>
              <a:t>kada je </a:t>
            </a:r>
            <a:r>
              <a:rPr lang="hr-HR" i="1" dirty="0"/>
              <a:t>bilo najlošije </a:t>
            </a:r>
            <a:r>
              <a:rPr lang="hr-HR" dirty="0" smtClean="0"/>
              <a:t>vs.</a:t>
            </a:r>
            <a:r>
              <a:rPr lang="hr-HR" i="1" dirty="0" smtClean="0"/>
              <a:t> kada </a:t>
            </a:r>
            <a:r>
              <a:rPr lang="hr-HR" i="1" dirty="0"/>
              <a:t>mu je bilo najbolje</a:t>
            </a:r>
            <a:r>
              <a:rPr lang="hr-HR" dirty="0"/>
              <a:t> </a:t>
            </a:r>
            <a:endParaRPr lang="hr-H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8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790612" y="204131"/>
            <a:ext cx="40895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b="1" cap="all" dirty="0" smtClean="0">
                <a:solidFill>
                  <a:srgbClr val="BB23CB"/>
                </a:solidFill>
                <a:effectLst>
                  <a:outerShdw blurRad="50800" dist="38100" dir="10800000" algn="r" rotWithShape="0">
                    <a:schemeClr val="bg1"/>
                  </a:outerShdw>
                </a:effectLst>
                <a:latin typeface="Imprint MT Shadow" panose="04020605060303030202" pitchFamily="82" charset="0"/>
              </a:rPr>
              <a:t>HVALA  NA PAŽNJI!</a:t>
            </a:r>
            <a:endParaRPr lang="hr-HR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20" y="1646939"/>
            <a:ext cx="11673348" cy="375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128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5425"/>
            <a:ext cx="11833225" cy="1081088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 anchorCtr="0">
            <a:noAutofit/>
          </a:bodyPr>
          <a:lstStyle/>
          <a:p>
            <a:pPr algn="ctr"/>
            <a:r>
              <a:rPr lang="hr-HR" b="1" u="sng" dirty="0"/>
              <a:t>KONCEPTUALIZACIJA NEAKTIVNOSTl</a:t>
            </a:r>
            <a:endParaRPr lang="hr-HR" b="1" dirty="0">
              <a:solidFill>
                <a:srgbClr val="BB23CB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7144" y="3892326"/>
            <a:ext cx="9395636" cy="989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lnSpc>
                <a:spcPct val="80000"/>
              </a:lnSpc>
              <a:spcBef>
                <a:spcPts val="1000"/>
              </a:spcBef>
              <a:buClr>
                <a:schemeClr val="tx1"/>
              </a:buClr>
              <a:buFont typeface="Century Gothic" panose="020B0502020202020204" pitchFamily="34" charset="0"/>
              <a:buChar char="◊"/>
            </a:pPr>
            <a:endParaRPr lang="hr-HR" sz="1700" dirty="0" smtClean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  <a:p>
            <a:pPr marL="285750" indent="-285750" defTabSz="914400">
              <a:lnSpc>
                <a:spcPct val="80000"/>
              </a:lnSpc>
              <a:spcBef>
                <a:spcPts val="1000"/>
              </a:spcBef>
              <a:buClr>
                <a:schemeClr val="tx1"/>
              </a:buClr>
              <a:buFont typeface="Century Gothic" panose="020B0502020202020204" pitchFamily="34" charset="0"/>
              <a:buChar char="◊"/>
            </a:pPr>
            <a:endParaRPr lang="hr-HR" sz="1700" dirty="0" smtClean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  <a:p>
            <a:pPr marL="285750" indent="-285750" defTabSz="914400">
              <a:lnSpc>
                <a:spcPct val="80000"/>
              </a:lnSpc>
              <a:spcBef>
                <a:spcPts val="1000"/>
              </a:spcBef>
              <a:buClr>
                <a:schemeClr val="tx1"/>
              </a:buClr>
              <a:buFont typeface="Century Gothic" panose="020B0502020202020204" pitchFamily="34" charset="0"/>
              <a:buChar char="◊"/>
            </a:pPr>
            <a:endParaRPr lang="hr-HR" sz="1700" dirty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49348001"/>
              </p:ext>
            </p:extLst>
          </p:nvPr>
        </p:nvGraphicFramePr>
        <p:xfrm>
          <a:off x="538770" y="988828"/>
          <a:ext cx="10859331" cy="547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76329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960" y="253487"/>
            <a:ext cx="11627894" cy="594652"/>
          </a:xfrm>
        </p:spPr>
        <p:txBody>
          <a:bodyPr anchor="t" anchorCtr="0">
            <a:noAutofit/>
          </a:bodyPr>
          <a:lstStyle/>
          <a:p>
            <a:pPr algn="ctr"/>
            <a:r>
              <a:rPr lang="hr-HR" sz="4400" b="1" u="sng" dirty="0"/>
              <a:t>KONCEPTUALIZACIJA NEAKTIVNOSTl</a:t>
            </a:r>
            <a:endParaRPr lang="en-US" sz="4400" b="1" u="sng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67285742"/>
              </p:ext>
            </p:extLst>
          </p:nvPr>
        </p:nvGraphicFramePr>
        <p:xfrm>
          <a:off x="538770" y="988828"/>
          <a:ext cx="10859331" cy="547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8916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960" y="296017"/>
            <a:ext cx="11627894" cy="594652"/>
          </a:xfrm>
        </p:spPr>
        <p:txBody>
          <a:bodyPr anchor="t" anchorCtr="0">
            <a:noAutofit/>
          </a:bodyPr>
          <a:lstStyle/>
          <a:p>
            <a:pPr algn="ctr"/>
            <a:r>
              <a:rPr lang="hr-HR" sz="4400" b="1" u="sng" dirty="0"/>
              <a:t>NEGATIVNI UZROČNO- POSLJEDIČNI CIKLUS</a:t>
            </a:r>
            <a:endParaRPr lang="en-US" sz="4400" b="1" u="sng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97882943"/>
              </p:ext>
            </p:extLst>
          </p:nvPr>
        </p:nvGraphicFramePr>
        <p:xfrm>
          <a:off x="0" y="1113952"/>
          <a:ext cx="895611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654902" y="1743739"/>
            <a:ext cx="2849526" cy="3477875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Vjerojatno  kroz negativno potkrepljenje su izbjegli nelagodnu aktivnost, što potkrepljuje još više izbjegavanja aktivnosti? Sve manje pozitivnog potkrepljenja donosi stalni negativni ciklus.</a:t>
            </a:r>
          </a:p>
          <a:p>
            <a:r>
              <a:rPr lang="hr-HR" sz="2000" dirty="0" smtClean="0"/>
              <a:t>(</a:t>
            </a:r>
            <a:r>
              <a:rPr lang="hr-HR" sz="2000" dirty="0" err="1" smtClean="0"/>
              <a:t>Richards</a:t>
            </a:r>
            <a:r>
              <a:rPr lang="hr-HR" sz="2000" dirty="0" smtClean="0"/>
              <a:t> , D. &amp; </a:t>
            </a:r>
            <a:r>
              <a:rPr lang="hr-HR" sz="2000" dirty="0" err="1" smtClean="0"/>
              <a:t>Whyte</a:t>
            </a:r>
            <a:r>
              <a:rPr lang="hr-HR" sz="2000" dirty="0" smtClean="0"/>
              <a:t>, M., 2011)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71335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anchor="t" anchorCtr="0">
            <a:noAutofit/>
          </a:bodyPr>
          <a:lstStyle/>
          <a:p>
            <a:pPr algn="ctr"/>
            <a:r>
              <a:rPr lang="hr-HR" sz="3600" b="1" u="sng" dirty="0"/>
              <a:t>KONCEPTUALIZACIJA OSJEĆAJA MANJKA SPOSOBNOSTI ILI UGODE IZ </a:t>
            </a:r>
            <a:r>
              <a:rPr lang="hr-HR" sz="3600" b="1" u="sng" dirty="0" smtClean="0"/>
              <a:t>AKTIVNOSTI</a:t>
            </a:r>
            <a:endParaRPr lang="hr-HR" sz="3600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456660"/>
            <a:ext cx="10515600" cy="5092996"/>
          </a:xfrm>
        </p:spPr>
        <p:txBody>
          <a:bodyPr>
            <a:normAutofit fontScale="92500" lnSpcReduction="10000"/>
          </a:bodyPr>
          <a:lstStyle/>
          <a:p>
            <a:r>
              <a:rPr lang="hr-HR" i="1" u="sng" dirty="0" smtClean="0"/>
              <a:t>Samokritične NAM → </a:t>
            </a:r>
            <a:r>
              <a:rPr lang="hr-HR" dirty="0" smtClean="0"/>
              <a:t>nizak osjećaj satisfakcije ili ugode čak i kod uključenja u neku aktivnost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hr-HR" b="1" dirty="0" smtClean="0"/>
              <a:t>SITUACIJA</a:t>
            </a:r>
          </a:p>
          <a:p>
            <a:r>
              <a:rPr lang="hr-HR" dirty="0" smtClean="0"/>
              <a:t>Započinjanje aktivnosti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hr-HR" dirty="0" smtClean="0"/>
              <a:t>Uobičajena </a:t>
            </a:r>
            <a:r>
              <a:rPr lang="hr-HR" b="1" dirty="0" smtClean="0"/>
              <a:t>NAM</a:t>
            </a:r>
          </a:p>
          <a:p>
            <a:pPr algn="ctr"/>
            <a:r>
              <a:rPr lang="hr-HR" dirty="0" smtClean="0"/>
              <a:t>“Užasno mi ide. To sam trebao početi davno prije. Ne radim to dobro kao prije“</a:t>
            </a:r>
          </a:p>
          <a:p>
            <a:pPr marL="0" indent="0" algn="ctr">
              <a:buNone/>
            </a:pPr>
            <a:r>
              <a:rPr lang="en-US" dirty="0" smtClean="0"/>
              <a:t>				</a:t>
            </a:r>
            <a:r>
              <a:rPr lang="hr-HR" dirty="0" smtClean="0"/>
              <a:t>Uobičajena </a:t>
            </a:r>
            <a:r>
              <a:rPr lang="hr-HR" b="1" dirty="0" smtClean="0"/>
              <a:t>ER</a:t>
            </a:r>
          </a:p>
          <a:p>
            <a:pPr algn="r"/>
            <a:r>
              <a:rPr lang="hr-HR" dirty="0" smtClean="0"/>
              <a:t>„Tuga, razočaranje, krivnja, ljutnja na sebe“</a:t>
            </a:r>
          </a:p>
          <a:p>
            <a:pPr marL="0" indent="0" algn="ctr">
              <a:buNone/>
            </a:pPr>
            <a:r>
              <a:rPr lang="en-US" dirty="0" smtClean="0"/>
              <a:t>						</a:t>
            </a:r>
            <a:r>
              <a:rPr lang="hr-HR" dirty="0" smtClean="0"/>
              <a:t>Uobičajeno </a:t>
            </a:r>
            <a:r>
              <a:rPr lang="hr-HR" b="1" dirty="0" smtClean="0"/>
              <a:t>P</a:t>
            </a:r>
          </a:p>
          <a:p>
            <a:pPr algn="r"/>
            <a:r>
              <a:rPr lang="hr-HR" dirty="0" smtClean="0"/>
              <a:t>“Prekid aktivnosti“, “Preforsiranje“ “Nemogućnost provođenja iste aktivnosti u budućnosti“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115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47807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400" b="1" u="sng" dirty="0"/>
              <a:t>SAMOKRITIČNE</a:t>
            </a:r>
            <a:r>
              <a:rPr lang="hr-HR" sz="3600" b="1" u="sng" dirty="0"/>
              <a:t> </a:t>
            </a:r>
            <a:r>
              <a:rPr lang="hr-HR" sz="4400" b="1" u="sng" dirty="0"/>
              <a:t>NAM MOGU NASTATI:</a:t>
            </a:r>
            <a:endParaRPr lang="hr-HR" sz="4400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hr-HR" sz="3600" dirty="0"/>
              <a:t>Tijekom </a:t>
            </a:r>
            <a:r>
              <a:rPr lang="hr-HR" sz="3600" dirty="0" smtClean="0"/>
              <a:t>i/ili</a:t>
            </a:r>
            <a:endParaRPr lang="en-US" sz="3600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hr-HR" sz="3600" dirty="0"/>
              <a:t>Nakon aktivnosti, ili kao</a:t>
            </a:r>
            <a:endParaRPr lang="en-US" sz="3600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hr-HR" sz="3600" dirty="0"/>
              <a:t>Refleksija na rezultate</a:t>
            </a:r>
            <a:endParaRPr lang="en-US" sz="3600" dirty="0"/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Font typeface="Century Gothic" panose="020B0502020202020204" pitchFamily="34" charset="0"/>
              <a:buChar char="◊"/>
            </a:pPr>
            <a:endParaRPr lang="hr-HR" sz="1800" dirty="0" smtClean="0">
              <a:solidFill>
                <a:schemeClr val="accent5">
                  <a:lumMod val="50000"/>
                </a:schemeClr>
              </a:solidFill>
              <a:latin typeface="Imprint MT Shadow" panose="04020605060303030202" pitchFamily="8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5484" y="520995"/>
            <a:ext cx="5181600" cy="5443870"/>
          </a:xfrm>
        </p:spPr>
        <p:txBody>
          <a:bodyPr/>
          <a:lstStyle/>
          <a:p>
            <a:pPr marL="0" indent="0" algn="ctr">
              <a:buNone/>
            </a:pPr>
            <a:r>
              <a:rPr lang="hr-HR" b="1" u="sng" dirty="0"/>
              <a:t>POSTAVLJANJE RASPOREDA </a:t>
            </a:r>
            <a:r>
              <a:rPr lang="hr-HR" b="1" u="sng" dirty="0" smtClean="0"/>
              <a:t>AKTIVNOSTI</a:t>
            </a:r>
          </a:p>
          <a:p>
            <a:pPr marL="0" indent="0">
              <a:buNone/>
            </a:pPr>
            <a:endParaRPr lang="hr-HR" b="1" u="sng" dirty="0" smtClean="0"/>
          </a:p>
          <a:p>
            <a:pPr marL="0" indent="0">
              <a:buNone/>
            </a:pPr>
            <a:endParaRPr lang="hr-HR" b="1" u="sng" dirty="0"/>
          </a:p>
          <a:p>
            <a:pPr marL="457200" lvl="1" indent="0">
              <a:buNone/>
            </a:pPr>
            <a:r>
              <a:rPr lang="hr-HR" sz="3200" dirty="0"/>
              <a:t>Prije početka ANTICIPIRATI:</a:t>
            </a:r>
            <a:endParaRPr lang="en-US" sz="3200" dirty="0"/>
          </a:p>
          <a:p>
            <a:pPr marL="1028700" lvl="1" indent="-571500"/>
            <a:r>
              <a:rPr lang="hr-HR" sz="3200" dirty="0"/>
              <a:t>NAM o započinjanju neke aktivnosti</a:t>
            </a:r>
            <a:endParaRPr lang="en-US" sz="3200" dirty="0"/>
          </a:p>
          <a:p>
            <a:pPr marL="1028700" lvl="1" indent="-571500"/>
            <a:r>
              <a:rPr lang="hr-HR" sz="3200" dirty="0"/>
              <a:t>Samokritične NAM tijekom ili nakon </a:t>
            </a:r>
            <a:r>
              <a:rPr lang="hr-HR" sz="3200" dirty="0" smtClean="0"/>
              <a:t>aktivnosti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3236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8520" y="235373"/>
            <a:ext cx="10820400" cy="690602"/>
          </a:xfrm>
        </p:spPr>
        <p:txBody>
          <a:bodyPr>
            <a:normAutofit/>
          </a:bodyPr>
          <a:lstStyle/>
          <a:p>
            <a:pPr algn="ctr"/>
            <a:r>
              <a:rPr lang="hr-HR" sz="3600" b="1" u="sng" cap="all" dirty="0" smtClean="0"/>
              <a:t>opći</a:t>
            </a:r>
            <a:r>
              <a:rPr lang="en-US" sz="3600" b="1" u="sng" cap="all" dirty="0" smtClean="0"/>
              <a:t> kora</a:t>
            </a:r>
            <a:r>
              <a:rPr lang="hr-HR" sz="3600" b="1" u="sng" cap="all" dirty="0" smtClean="0"/>
              <a:t>ci</a:t>
            </a:r>
            <a:r>
              <a:rPr lang="en-US" sz="3600" b="1" u="sng" cap="all" dirty="0" smtClean="0"/>
              <a:t> </a:t>
            </a:r>
            <a:r>
              <a:rPr lang="en-US" sz="3600" b="1" u="sng" cap="all" dirty="0"/>
              <a:t>bihevioralne aktivacije</a:t>
            </a:r>
            <a:r>
              <a:rPr lang="en-US" sz="3600" dirty="0"/>
              <a:t>:</a:t>
            </a:r>
            <a:endParaRPr lang="hr-HR" sz="3600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2"/>
          </p:nvPr>
        </p:nvSpPr>
        <p:spPr>
          <a:xfrm>
            <a:off x="858520" y="1828801"/>
            <a:ext cx="10496684" cy="3710762"/>
          </a:xfrm>
        </p:spPr>
        <p:txBody>
          <a:bodyPr anchor="t" anchorCtr="0"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b="1" i="1" dirty="0" smtClean="0"/>
              <a:t>Monitoring/bilježenje sadašnjih aktivnosti</a:t>
            </a:r>
            <a:r>
              <a:rPr lang="hr-HR" sz="2800" dirty="0" smtClean="0"/>
              <a:t> (prije intervencija i planiranja, bilježi svoje aktivnosti iz sata u sat u tablici. Služi za </a:t>
            </a:r>
            <a:r>
              <a:rPr lang="hr-HR" sz="2800" i="1" u="sng" dirty="0" err="1" smtClean="0"/>
              <a:t>baseline</a:t>
            </a:r>
            <a:r>
              <a:rPr lang="hr-HR" sz="2800" i="1" u="sng" dirty="0" smtClean="0"/>
              <a:t> </a:t>
            </a:r>
            <a:r>
              <a:rPr lang="hr-HR" sz="2800" dirty="0" smtClean="0"/>
              <a:t>– kao u treningu. Za odgovarajući program treninga, moramo znati trenutne mogućnosti osobe)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b="1" i="1" dirty="0" smtClean="0"/>
              <a:t>Kreiranje liste nagrađujućih aktivnosti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b="1" i="1" dirty="0" smtClean="0"/>
              <a:t>Planiranje aktivnosti – izrada rasporeda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b="1" i="1" dirty="0" smtClean="0"/>
              <a:t>Provođenje aktivnosti</a:t>
            </a:r>
          </a:p>
          <a:p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1864638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8520" y="235373"/>
            <a:ext cx="10820400" cy="690602"/>
          </a:xfrm>
        </p:spPr>
        <p:txBody>
          <a:bodyPr>
            <a:normAutofit/>
          </a:bodyPr>
          <a:lstStyle/>
          <a:p>
            <a:pPr algn="ctr"/>
            <a:r>
              <a:rPr lang="hr-HR" sz="3600" b="1" u="sng" dirty="0"/>
              <a:t>KOD LAKŠIH SLUČAJA</a:t>
            </a:r>
            <a:endParaRPr lang="hr-HR" sz="3600" b="1" dirty="0">
              <a:solidFill>
                <a:srgbClr val="BB23CB"/>
              </a:solidFill>
              <a:effectLst>
                <a:outerShdw blurRad="50800" dist="38100" dir="10800000" algn="r" rotWithShape="0">
                  <a:schemeClr val="bg1"/>
                </a:outerShdw>
              </a:effectLst>
              <a:latin typeface="Imprint MT Shadow" panose="04020605060303030202" pitchFamily="82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2"/>
          </p:nvPr>
        </p:nvSpPr>
        <p:spPr>
          <a:xfrm>
            <a:off x="1020378" y="1711842"/>
            <a:ext cx="10496684" cy="3710762"/>
          </a:xfrm>
        </p:spPr>
        <p:txBody>
          <a:bodyPr anchor="t" anchorCtr="0"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dirty="0" smtClean="0"/>
              <a:t>Identificirati ugodne aktivnosti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dirty="0" smtClean="0"/>
              <a:t>Otkriti NAM koje ih ometaju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800" dirty="0" smtClean="0"/>
              <a:t>RASPORED UGODNIH ILI PRODUKTIVNIH AKTIVNOSTI</a:t>
            </a:r>
          </a:p>
          <a:p>
            <a:pPr algn="just"/>
            <a:endParaRPr lang="hr-HR" sz="2800" dirty="0" smtClean="0"/>
          </a:p>
          <a:p>
            <a:pPr algn="just"/>
            <a:r>
              <a:rPr lang="hr-HR" sz="2800" dirty="0" smtClean="0"/>
              <a:t>NAJLAKŠI NAČIN za pokrenuti je napraviti PREGLED TIPIČNOG/ UOBIČAJENOG DNEVNOG RASPOREDA kroz slijedeća pitanja: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hr-HR" sz="2800" dirty="0" smtClean="0"/>
              <a:t>Koje aktivnosti inače pružaju osjećaj postignuća i/ili podižu raspoloženje a sad ih je manje?</a:t>
            </a:r>
          </a:p>
          <a:p>
            <a:pPr algn="just"/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1256082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2633</TotalTime>
  <Words>1281</Words>
  <Application>Microsoft Office PowerPoint</Application>
  <PresentationFormat>Widescreen</PresentationFormat>
  <Paragraphs>222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Imprint MT Shadow</vt:lpstr>
      <vt:lpstr>Times New Roman</vt:lpstr>
      <vt:lpstr>Office Theme</vt:lpstr>
      <vt:lpstr>BIHEVIORALNA AKTIVACIJA</vt:lpstr>
      <vt:lpstr>DEPRESIVNI PACIJENTI 1. VEĆINA manje aktivnosti  *dostignuća/ ugode *Podizanja raspoloženja 2. POVEĆALI ponašanja *Dugi boravak u krevetu *Sjedenje i TV -ODRŽAVA /POVEĆAVA disforiju 3. NE VJERUJU u sposobnost za promjenu stanja</vt:lpstr>
      <vt:lpstr>KONCEPTUALIZACIJA NEAKTIVNOSTl</vt:lpstr>
      <vt:lpstr>KONCEPTUALIZACIJA NEAKTIVNOSTl</vt:lpstr>
      <vt:lpstr>NEGATIVNI UZROČNO- POSLJEDIČNI CIKLUS</vt:lpstr>
      <vt:lpstr>KONCEPTUALIZACIJA OSJEĆAJA MANJKA SPOSOBNOSTI ILI UGODE IZ AKTIVNOSTI</vt:lpstr>
      <vt:lpstr>SAMOKRITIČNE NAM MOGU NASTATI:</vt:lpstr>
      <vt:lpstr>opći koraci bihevioralne aktivacije:</vt:lpstr>
      <vt:lpstr>KOD LAKŠIH SLUČAJA</vt:lpstr>
      <vt:lpstr>KOD LAKŠIH SLUČAJA</vt:lpstr>
      <vt:lpstr>PowerPoint Presentation</vt:lpstr>
      <vt:lpstr>PowerPoint Presentation</vt:lpstr>
      <vt:lpstr>REVIDIRANJE RASPOREDA ZAJEDNO S KLIJENTOM</vt:lpstr>
      <vt:lpstr>REVIDIRANJE RASPOREDA ZAJEDNO S KLIJENTOM</vt:lpstr>
      <vt:lpstr>KOD TEŽEG SLUČAJA DEPRESIJE</vt:lpstr>
      <vt:lpstr>RASPORED AKTIVNOSTI ZA TEŽI SLUČAJ SEANSA 1. </vt:lpstr>
      <vt:lpstr>RASPORED AKTIVNOSTI ZA TEŽI SLUČAJ SEANSA 1. </vt:lpstr>
      <vt:lpstr>RASPORED AKTIVNOSTI ZA TEŽI SLUČAJ SEANSA 2. </vt:lpstr>
      <vt:lpstr>ŠTO AKO… KLIJENT NE USPIJE OTKRITI UGODNE AKTIVNOSTI?</vt:lpstr>
      <vt:lpstr>ŠTO AKO… KLIJENT NE USPIJE OTKRITI UGODNE AKTIVNOSTI?</vt:lpstr>
      <vt:lpstr>ŠTO AKO… JE KLIJENT POPUNIO ILI PRETRPAO SVOJ RASPORED?</vt:lpstr>
      <vt:lpstr>ŠTO AKO… KLIJENT NIJE DOŽIVO PROMJENU U RASPOLOŽENJU IAKO JE PROMIJENIO AKTIVNOSTI?</vt:lpstr>
      <vt:lpstr>LJESTVICA PROCJENE ZADOVOLJSTVA I POSTIGNUĆA</vt:lpstr>
      <vt:lpstr>KORIŠTENJE LJESTVICE ZA PROCJENU TOČNOSTI PREDVIĐANJA</vt:lpstr>
      <vt:lpstr>KORIŠTENJE LJESTVICE ZA PROCJENU TOČNOSTI PREDVIĐANJA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Usporedba trenutačnoga kognitivnog statusa vrhunskih i rekreativnih hrvatskih sportaša i sportašica u kontaktnim sportovima</dc:title>
  <dc:subject>Diplomski rad ffzg MA Psych</dc:subject>
  <dc:creator>Zoran Radosevic</dc:creator>
  <cp:keywords>kognitivni status, vrhunski sportasi, potres mozga</cp:keywords>
  <cp:lastModifiedBy>Zoran Radosevic</cp:lastModifiedBy>
  <cp:revision>436</cp:revision>
  <dcterms:created xsi:type="dcterms:W3CDTF">2015-06-15T16:15:08Z</dcterms:created>
  <dcterms:modified xsi:type="dcterms:W3CDTF">2019-04-08T10:34:19Z</dcterms:modified>
</cp:coreProperties>
</file>