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6" r:id="rId2"/>
    <p:sldId id="266" r:id="rId3"/>
    <p:sldId id="260" r:id="rId4"/>
    <p:sldId id="257" r:id="rId5"/>
    <p:sldId id="265" r:id="rId6"/>
    <p:sldId id="264" r:id="rId7"/>
    <p:sldId id="263" r:id="rId8"/>
    <p:sldId id="262" r:id="rId9"/>
    <p:sldId id="261" r:id="rId10"/>
    <p:sldId id="267" r:id="rId11"/>
    <p:sldId id="268" r:id="rId12"/>
    <p:sldId id="271" r:id="rId13"/>
    <p:sldId id="272" r:id="rId14"/>
    <p:sldId id="273" r:id="rId15"/>
    <p:sldId id="274" r:id="rId16"/>
    <p:sldId id="270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67" y="1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t>4/5/2019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t>4/5/2019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t>4/5/2019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4/5/2019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sekcij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t>4/5/2019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t>4/5/2019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t>4/5/2019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t>4/5/2019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t>4/5/2019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t>4/5/2019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t>4/5/2019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t>4/5/2019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D630170-26EE-4987-81DD-D8908D0E7E9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/>
              <a:t>MITOVI O SUICIDU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24323F10-53FA-4933-9C00-4A5001AC6AF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pPr algn="r"/>
            <a:r>
              <a:rPr lang="hr-HR" dirty="0"/>
              <a:t>Josipa </a:t>
            </a:r>
            <a:r>
              <a:rPr lang="hr-HR" dirty="0" err="1"/>
              <a:t>Mijulkov</a:t>
            </a:r>
            <a:r>
              <a:rPr lang="hr-HR" dirty="0"/>
              <a:t>, mag. psihologije</a:t>
            </a:r>
            <a:br>
              <a:rPr lang="hr-HR" dirty="0"/>
            </a:br>
            <a:r>
              <a:rPr lang="hr-HR" dirty="0"/>
              <a:t>Zagreb, 13. travnja 2019.</a:t>
            </a:r>
          </a:p>
        </p:txBody>
      </p:sp>
    </p:spTree>
    <p:extLst>
      <p:ext uri="{BB962C8B-B14F-4D97-AF65-F5344CB8AC3E}">
        <p14:creationId xmlns:p14="http://schemas.microsoft.com/office/powerpoint/2010/main" val="29683962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CCE605A-C49D-449D-B528-1EE5C26464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MIT 9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4E623DE-6984-4B13-B8CB-3587D48612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2"/>
          <a:lstStyle/>
          <a:p>
            <a:r>
              <a:rPr lang="hr-HR" dirty="0"/>
              <a:t>MIT</a:t>
            </a:r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r>
              <a:rPr lang="hr-HR" dirty="0"/>
              <a:t>ČINJENICA</a:t>
            </a:r>
          </a:p>
        </p:txBody>
      </p:sp>
      <p:sp>
        <p:nvSpPr>
          <p:cNvPr id="4" name="Pravokutnik: zaobljeni kutovi 3">
            <a:extLst>
              <a:ext uri="{FF2B5EF4-FFF2-40B4-BE49-F238E27FC236}">
                <a16:creationId xmlns:a16="http://schemas.microsoft.com/office/drawing/2014/main" id="{D2322157-6778-4464-AD03-D4AABB3F8AFF}"/>
              </a:ext>
            </a:extLst>
          </p:cNvPr>
          <p:cNvSpPr/>
          <p:nvPr/>
        </p:nvSpPr>
        <p:spPr>
          <a:xfrm>
            <a:off x="1287262" y="2840854"/>
            <a:ext cx="3355759" cy="1846556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/>
              <a:t>Ako je osoba odlučila počiniti samoubojstvo nije moguće spriječiti je u tome.</a:t>
            </a:r>
          </a:p>
        </p:txBody>
      </p:sp>
      <p:sp>
        <p:nvSpPr>
          <p:cNvPr id="5" name="Elipsa 4">
            <a:extLst>
              <a:ext uri="{FF2B5EF4-FFF2-40B4-BE49-F238E27FC236}">
                <a16:creationId xmlns:a16="http://schemas.microsoft.com/office/drawing/2014/main" id="{E209E35A-75F6-49EA-8417-DB98FDB52619}"/>
              </a:ext>
            </a:extLst>
          </p:cNvPr>
          <p:cNvSpPr/>
          <p:nvPr/>
        </p:nvSpPr>
        <p:spPr>
          <a:xfrm>
            <a:off x="5699465" y="2397858"/>
            <a:ext cx="5425736" cy="4002941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600" dirty="0">
                <a:solidFill>
                  <a:schemeClr val="tx1"/>
                </a:solidFill>
              </a:rPr>
              <a:t>Samoubojstvo je moguće spriječiti upravo zbog toga što je ono reakcija osobe na neizdrživu situaciju ili nerješivi problem.</a:t>
            </a:r>
          </a:p>
          <a:p>
            <a:pPr algn="ctr"/>
            <a:endParaRPr lang="hr-HR" sz="1600" dirty="0">
              <a:solidFill>
                <a:schemeClr val="tx1"/>
              </a:solidFill>
            </a:endParaRPr>
          </a:p>
          <a:p>
            <a:pPr algn="ctr"/>
            <a:r>
              <a:rPr lang="hr-HR" sz="1600" dirty="0">
                <a:solidFill>
                  <a:schemeClr val="tx1"/>
                </a:solidFill>
              </a:rPr>
              <a:t> Pomoć stručnjaka, ali i članova obitelji i bliskih osoba, je u tome da osobu shvate ozbiljno i pomognu joj da prebrodi krizu i nađe zadovoljavajuća rješenja.</a:t>
            </a:r>
          </a:p>
          <a:p>
            <a:pPr algn="ctr"/>
            <a:endParaRPr lang="hr-HR" sz="1600" dirty="0">
              <a:solidFill>
                <a:schemeClr val="tx1"/>
              </a:solidFill>
            </a:endParaRPr>
          </a:p>
          <a:p>
            <a:pPr algn="ctr"/>
            <a:r>
              <a:rPr lang="hr-HR" sz="1600" dirty="0">
                <a:solidFill>
                  <a:schemeClr val="tx1"/>
                </a:solidFill>
              </a:rPr>
              <a:t>Ponekad sama osoba ne može pronaći rješenje, ali ono, u nekom obliku, uvijek postoji.</a:t>
            </a:r>
          </a:p>
        </p:txBody>
      </p:sp>
    </p:spTree>
    <p:extLst>
      <p:ext uri="{BB962C8B-B14F-4D97-AF65-F5344CB8AC3E}">
        <p14:creationId xmlns:p14="http://schemas.microsoft.com/office/powerpoint/2010/main" val="1135848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CCE605A-C49D-449D-B528-1EE5C26464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MIT 10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4E623DE-6984-4B13-B8CB-3587D48612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2"/>
          <a:lstStyle/>
          <a:p>
            <a:r>
              <a:rPr lang="hr-HR" b="1" dirty="0"/>
              <a:t>MIT</a:t>
            </a:r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r>
              <a:rPr lang="hr-HR" b="1" dirty="0"/>
              <a:t>ČINJENICA</a:t>
            </a:r>
          </a:p>
        </p:txBody>
      </p:sp>
      <p:sp>
        <p:nvSpPr>
          <p:cNvPr id="4" name="Pravokutnik: zaobljeni kutovi 3">
            <a:extLst>
              <a:ext uri="{FF2B5EF4-FFF2-40B4-BE49-F238E27FC236}">
                <a16:creationId xmlns:a16="http://schemas.microsoft.com/office/drawing/2014/main" id="{BC33B6B2-028E-4229-AEA6-D023D850C886}"/>
              </a:ext>
            </a:extLst>
          </p:cNvPr>
          <p:cNvSpPr/>
          <p:nvPr/>
        </p:nvSpPr>
        <p:spPr>
          <a:xfrm>
            <a:off x="1376039" y="2752078"/>
            <a:ext cx="3382392" cy="1846555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/>
              <a:t>Svako samoubojstvo se može spriječiti.</a:t>
            </a:r>
          </a:p>
        </p:txBody>
      </p:sp>
      <p:sp>
        <p:nvSpPr>
          <p:cNvPr id="5" name="Elipsa 4">
            <a:extLst>
              <a:ext uri="{FF2B5EF4-FFF2-40B4-BE49-F238E27FC236}">
                <a16:creationId xmlns:a16="http://schemas.microsoft.com/office/drawing/2014/main" id="{4F915913-21A6-4CDF-9438-23AF386BA57B}"/>
              </a:ext>
            </a:extLst>
          </p:cNvPr>
          <p:cNvSpPr/>
          <p:nvPr/>
        </p:nvSpPr>
        <p:spPr>
          <a:xfrm>
            <a:off x="6096000" y="2467992"/>
            <a:ext cx="5178641" cy="386178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>
                <a:solidFill>
                  <a:schemeClr val="tx1"/>
                </a:solidFill>
              </a:rPr>
              <a:t>Bez obzira na to što pokušamo pomoći, ponekad i ne postoji način da se samoubojstvo spriječi.</a:t>
            </a:r>
          </a:p>
        </p:txBody>
      </p:sp>
    </p:spTree>
    <p:extLst>
      <p:ext uri="{BB962C8B-B14F-4D97-AF65-F5344CB8AC3E}">
        <p14:creationId xmlns:p14="http://schemas.microsoft.com/office/powerpoint/2010/main" val="4188036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CCE605A-C49D-449D-B528-1EE5C26464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MIT 11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4E623DE-6984-4B13-B8CB-3587D48612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2"/>
          <a:lstStyle/>
          <a:p>
            <a:r>
              <a:rPr lang="hr-HR" b="1" dirty="0"/>
              <a:t>MIT</a:t>
            </a:r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r>
              <a:rPr lang="hr-HR" b="1" dirty="0"/>
              <a:t>ČINJENICA</a:t>
            </a:r>
          </a:p>
        </p:txBody>
      </p:sp>
      <p:sp>
        <p:nvSpPr>
          <p:cNvPr id="4" name="Pravokutnik: zaobljeni kutovi 3">
            <a:extLst>
              <a:ext uri="{FF2B5EF4-FFF2-40B4-BE49-F238E27FC236}">
                <a16:creationId xmlns:a16="http://schemas.microsoft.com/office/drawing/2014/main" id="{BC33B6B2-028E-4229-AEA6-D023D850C886}"/>
              </a:ext>
            </a:extLst>
          </p:cNvPr>
          <p:cNvSpPr/>
          <p:nvPr/>
        </p:nvSpPr>
        <p:spPr>
          <a:xfrm>
            <a:off x="1376039" y="2752078"/>
            <a:ext cx="3382392" cy="1846555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/>
              <a:t>Suicid kod djece ne postoji.</a:t>
            </a:r>
          </a:p>
        </p:txBody>
      </p:sp>
      <p:sp>
        <p:nvSpPr>
          <p:cNvPr id="5" name="Elipsa 4">
            <a:extLst>
              <a:ext uri="{FF2B5EF4-FFF2-40B4-BE49-F238E27FC236}">
                <a16:creationId xmlns:a16="http://schemas.microsoft.com/office/drawing/2014/main" id="{4F915913-21A6-4CDF-9438-23AF386BA57B}"/>
              </a:ext>
            </a:extLst>
          </p:cNvPr>
          <p:cNvSpPr/>
          <p:nvPr/>
        </p:nvSpPr>
        <p:spPr>
          <a:xfrm>
            <a:off x="6096000" y="2467992"/>
            <a:ext cx="5178641" cy="386178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>
                <a:solidFill>
                  <a:schemeClr val="tx1"/>
                </a:solidFill>
              </a:rPr>
              <a:t>Samoubojstvo je drugi najčešći uzrok smrti mladih u dobi od 10 do 24 godine. Gotovo petina mladih koji u toj dobi izgube život počine samoubojstvo.</a:t>
            </a:r>
          </a:p>
        </p:txBody>
      </p:sp>
    </p:spTree>
    <p:extLst>
      <p:ext uri="{BB962C8B-B14F-4D97-AF65-F5344CB8AC3E}">
        <p14:creationId xmlns:p14="http://schemas.microsoft.com/office/powerpoint/2010/main" val="3181146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CCE605A-C49D-449D-B528-1EE5C26464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MIT 12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4E623DE-6984-4B13-B8CB-3587D48612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2"/>
          <a:lstStyle/>
          <a:p>
            <a:r>
              <a:rPr lang="hr-HR" b="1" dirty="0"/>
              <a:t>MIT</a:t>
            </a:r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r>
              <a:rPr lang="hr-HR" b="1" dirty="0"/>
              <a:t>ČINJENICA</a:t>
            </a:r>
          </a:p>
        </p:txBody>
      </p:sp>
      <p:sp>
        <p:nvSpPr>
          <p:cNvPr id="4" name="Pravokutnik: zaobljeni kutovi 3">
            <a:extLst>
              <a:ext uri="{FF2B5EF4-FFF2-40B4-BE49-F238E27FC236}">
                <a16:creationId xmlns:a16="http://schemas.microsoft.com/office/drawing/2014/main" id="{BC33B6B2-028E-4229-AEA6-D023D850C886}"/>
              </a:ext>
            </a:extLst>
          </p:cNvPr>
          <p:cNvSpPr/>
          <p:nvPr/>
        </p:nvSpPr>
        <p:spPr>
          <a:xfrm>
            <a:off x="1376039" y="2752078"/>
            <a:ext cx="3382392" cy="1846555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/>
              <a:t>Suicid je sebičan čin.</a:t>
            </a:r>
          </a:p>
        </p:txBody>
      </p:sp>
      <p:sp>
        <p:nvSpPr>
          <p:cNvPr id="5" name="Elipsa 4">
            <a:extLst>
              <a:ext uri="{FF2B5EF4-FFF2-40B4-BE49-F238E27FC236}">
                <a16:creationId xmlns:a16="http://schemas.microsoft.com/office/drawing/2014/main" id="{4F915913-21A6-4CDF-9438-23AF386BA57B}"/>
              </a:ext>
            </a:extLst>
          </p:cNvPr>
          <p:cNvSpPr/>
          <p:nvPr/>
        </p:nvSpPr>
        <p:spPr>
          <a:xfrm>
            <a:off x="6096000" y="2467992"/>
            <a:ext cx="5178641" cy="386178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>
                <a:solidFill>
                  <a:schemeClr val="tx1"/>
                </a:solidFill>
              </a:rPr>
              <a:t>Suicidalni ljudi ili oni s teškom depresijom obično su zarobljeni u svome svijetu u kojemu pate, kao u nekom mjehuriću tame, i obuzeti su tim osjećajem. Ne može ih se dodatno osuđivati da svojim postupkom pokušavaju oštetiti nekoga u društvenom kontekstu. Tako im se samo dodatno ruši ionako nisko samopouzdanje.</a:t>
            </a:r>
          </a:p>
        </p:txBody>
      </p:sp>
    </p:spTree>
    <p:extLst>
      <p:ext uri="{BB962C8B-B14F-4D97-AF65-F5344CB8AC3E}">
        <p14:creationId xmlns:p14="http://schemas.microsoft.com/office/powerpoint/2010/main" val="2684988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CCE605A-C49D-449D-B528-1EE5C26464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MIT 13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4E623DE-6984-4B13-B8CB-3587D48612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2"/>
          <a:lstStyle/>
          <a:p>
            <a:r>
              <a:rPr lang="hr-HR" b="1" dirty="0"/>
              <a:t>MIT</a:t>
            </a:r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r>
              <a:rPr lang="hr-HR" b="1" dirty="0"/>
              <a:t>ČINJENICA</a:t>
            </a:r>
          </a:p>
        </p:txBody>
      </p:sp>
      <p:sp>
        <p:nvSpPr>
          <p:cNvPr id="4" name="Pravokutnik: zaobljeni kutovi 3">
            <a:extLst>
              <a:ext uri="{FF2B5EF4-FFF2-40B4-BE49-F238E27FC236}">
                <a16:creationId xmlns:a16="http://schemas.microsoft.com/office/drawing/2014/main" id="{BC33B6B2-028E-4229-AEA6-D023D850C886}"/>
              </a:ext>
            </a:extLst>
          </p:cNvPr>
          <p:cNvSpPr/>
          <p:nvPr/>
        </p:nvSpPr>
        <p:spPr>
          <a:xfrm>
            <a:off x="1376039" y="2752078"/>
            <a:ext cx="3382392" cy="1846555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/>
              <a:t>Većina suicida se događa za vrijeme božićnih i novogodišnjih blagdana.</a:t>
            </a:r>
          </a:p>
        </p:txBody>
      </p:sp>
      <p:sp>
        <p:nvSpPr>
          <p:cNvPr id="5" name="Elipsa 4">
            <a:extLst>
              <a:ext uri="{FF2B5EF4-FFF2-40B4-BE49-F238E27FC236}">
                <a16:creationId xmlns:a16="http://schemas.microsoft.com/office/drawing/2014/main" id="{4F915913-21A6-4CDF-9438-23AF386BA57B}"/>
              </a:ext>
            </a:extLst>
          </p:cNvPr>
          <p:cNvSpPr/>
          <p:nvPr/>
        </p:nvSpPr>
        <p:spPr>
          <a:xfrm>
            <a:off x="6096000" y="2467992"/>
            <a:ext cx="5178641" cy="386178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>
                <a:solidFill>
                  <a:schemeClr val="tx1"/>
                </a:solidFill>
              </a:rPr>
              <a:t>Suprotno uvriježenom mišljenju, incidencija suicida veća je u proljeće i rano ljeto u odnosu na zimske mjesece, uključujući i mit stvoren oko „</a:t>
            </a:r>
            <a:r>
              <a:rPr lang="hr-HR" dirty="0" err="1">
                <a:solidFill>
                  <a:schemeClr val="tx1"/>
                </a:solidFill>
              </a:rPr>
              <a:t>suicidogenih</a:t>
            </a:r>
            <a:r>
              <a:rPr lang="hr-HR" dirty="0">
                <a:solidFill>
                  <a:schemeClr val="tx1"/>
                </a:solidFill>
              </a:rPr>
              <a:t>“ božićnih blagdana. </a:t>
            </a:r>
          </a:p>
        </p:txBody>
      </p:sp>
    </p:spTree>
    <p:extLst>
      <p:ext uri="{BB962C8B-B14F-4D97-AF65-F5344CB8AC3E}">
        <p14:creationId xmlns:p14="http://schemas.microsoft.com/office/powerpoint/2010/main" val="280975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CCE605A-C49D-449D-B528-1EE5C26464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MIT 14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4E623DE-6984-4B13-B8CB-3587D48612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2"/>
          <a:lstStyle/>
          <a:p>
            <a:r>
              <a:rPr lang="hr-HR" b="1" dirty="0"/>
              <a:t>MIT</a:t>
            </a:r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r>
              <a:rPr lang="hr-HR" b="1" dirty="0"/>
              <a:t>ČINJENICA</a:t>
            </a:r>
          </a:p>
        </p:txBody>
      </p:sp>
      <p:sp>
        <p:nvSpPr>
          <p:cNvPr id="4" name="Pravokutnik: zaobljeni kutovi 3">
            <a:extLst>
              <a:ext uri="{FF2B5EF4-FFF2-40B4-BE49-F238E27FC236}">
                <a16:creationId xmlns:a16="http://schemas.microsoft.com/office/drawing/2014/main" id="{BC33B6B2-028E-4229-AEA6-D023D850C886}"/>
              </a:ext>
            </a:extLst>
          </p:cNvPr>
          <p:cNvSpPr/>
          <p:nvPr/>
        </p:nvSpPr>
        <p:spPr>
          <a:xfrm>
            <a:off x="1376039" y="2752078"/>
            <a:ext cx="3382392" cy="1846555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/>
              <a:t>Suicid je rezultat jednog traumatskog događaja.</a:t>
            </a:r>
          </a:p>
        </p:txBody>
      </p:sp>
      <p:sp>
        <p:nvSpPr>
          <p:cNvPr id="5" name="Elipsa 4">
            <a:extLst>
              <a:ext uri="{FF2B5EF4-FFF2-40B4-BE49-F238E27FC236}">
                <a16:creationId xmlns:a16="http://schemas.microsoft.com/office/drawing/2014/main" id="{4F915913-21A6-4CDF-9438-23AF386BA57B}"/>
              </a:ext>
            </a:extLst>
          </p:cNvPr>
          <p:cNvSpPr/>
          <p:nvPr/>
        </p:nvSpPr>
        <p:spPr>
          <a:xfrm>
            <a:off x="6096000" y="2281287"/>
            <a:ext cx="5178641" cy="4048492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400" dirty="0">
                <a:solidFill>
                  <a:schemeClr val="tx1"/>
                </a:solidFill>
              </a:rPr>
              <a:t>Svaki suicid i svaki pokušaj suicida uzrokovani su čitavim spletom, najčešće nesvjesnih motivacijskih čimbenika i uvijek su izraz povezanosti znakova ličnosti i njezinih simptoma sa psiho – socijalnom situacijom </a:t>
            </a:r>
            <a:r>
              <a:rPr lang="hr-HR" sz="1400" dirty="0" err="1">
                <a:solidFill>
                  <a:schemeClr val="tx1"/>
                </a:solidFill>
              </a:rPr>
              <a:t>suicidenta</a:t>
            </a:r>
            <a:r>
              <a:rPr lang="hr-HR" sz="1400" dirty="0">
                <a:solidFill>
                  <a:schemeClr val="tx1"/>
                </a:solidFill>
              </a:rPr>
              <a:t>.</a:t>
            </a:r>
          </a:p>
          <a:p>
            <a:pPr algn="ctr"/>
            <a:endParaRPr lang="hr-HR" dirty="0">
              <a:solidFill>
                <a:schemeClr val="tx1"/>
              </a:solidFill>
            </a:endParaRPr>
          </a:p>
          <a:p>
            <a:pPr algn="ctr"/>
            <a:r>
              <a:rPr lang="hr-HR" sz="1400" dirty="0">
                <a:solidFill>
                  <a:schemeClr val="tx1"/>
                </a:solidFill>
              </a:rPr>
              <a:t>Osim traumatskog događaja na počinjenje suicida utječu i mnogi drugi faktori: genetska predispozicija, vulnerabilnost, ličnost (poremećaji ličnosti, impulzivnost, perfekcionizam, narcizam), socijalni kontekst.</a:t>
            </a:r>
          </a:p>
        </p:txBody>
      </p:sp>
    </p:spTree>
    <p:extLst>
      <p:ext uri="{BB962C8B-B14F-4D97-AF65-F5344CB8AC3E}">
        <p14:creationId xmlns:p14="http://schemas.microsoft.com/office/powerpoint/2010/main" val="4075052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20B0640-7F19-4A4E-8574-31FFFFC877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LITERATURA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8B1B1B1-2654-42FE-ACC0-3ABE45869F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hr-HR" dirty="0"/>
              <a:t> </a:t>
            </a:r>
          </a:p>
          <a:p>
            <a:r>
              <a:rPr lang="hr-HR" dirty="0"/>
              <a:t>Buljan </a:t>
            </a:r>
            <a:r>
              <a:rPr lang="hr-HR" dirty="0" err="1"/>
              <a:t>Flander</a:t>
            </a:r>
            <a:r>
              <a:rPr lang="hr-HR" dirty="0"/>
              <a:t>, G. (2016). Porast suicida djece i mladih. Kako prepoznati problem i pomoći. Poliklinika za zaštitu djece i mladih Grada Zagreba. Dostupno na: https://www.poliklinika-djeca.hr/aktualno/rijec-ravnateljice/porast-suicida-djece-i-mladih-kako-prepoznati-problem-i-kako-pomoci/ (04.04.2019.)</a:t>
            </a:r>
          </a:p>
          <a:p>
            <a:endParaRPr lang="hr-HR" dirty="0"/>
          </a:p>
          <a:p>
            <a:r>
              <a:rPr lang="hr-HR" dirty="0"/>
              <a:t>Marčinko, D. i sur. (2011). </a:t>
            </a:r>
            <a:r>
              <a:rPr lang="hr-HR" dirty="0" err="1"/>
              <a:t>Suicidologija</a:t>
            </a:r>
            <a:r>
              <a:rPr lang="hr-HR" dirty="0"/>
              <a:t>. Zagreb: Medicinska naklada.</a:t>
            </a:r>
          </a:p>
          <a:p>
            <a:endParaRPr lang="hr-HR" dirty="0"/>
          </a:p>
          <a:p>
            <a:r>
              <a:rPr lang="hr-HR" dirty="0"/>
              <a:t>Mindoljević Drakulić, A. (2013). Suicid-fenomenologija i </a:t>
            </a:r>
            <a:r>
              <a:rPr lang="hr-HR" dirty="0" err="1"/>
              <a:t>psihodinamika</a:t>
            </a:r>
            <a:r>
              <a:rPr lang="hr-HR" dirty="0"/>
              <a:t>. Zagreb: Medicinska </a:t>
            </a:r>
            <a:r>
              <a:rPr lang="hr-HR" dirty="0" err="1"/>
              <a:t>nakalda</a:t>
            </a:r>
            <a:r>
              <a:rPr lang="hr-HR" dirty="0"/>
              <a:t>.</a:t>
            </a:r>
          </a:p>
          <a:p>
            <a:endParaRPr lang="hr-HR" dirty="0"/>
          </a:p>
          <a:p>
            <a:r>
              <a:rPr lang="hr-HR" dirty="0"/>
              <a:t>Pupovac, I. D. (2017). Suicidi kod osoba koje nemaju psihički poremećaj. Sveučilište u Zagrebu. Medicinski fakultet. Dostupno na: https://repozitorij.mef.unizg.hr/islandora/object/mef:1569/preview</a:t>
            </a:r>
          </a:p>
          <a:p>
            <a:endParaRPr lang="hr-HR" dirty="0"/>
          </a:p>
          <a:p>
            <a:r>
              <a:rPr lang="hr-HR" dirty="0" err="1"/>
              <a:t>Teglović</a:t>
            </a:r>
            <a:r>
              <a:rPr lang="hr-HR" dirty="0"/>
              <a:t>, J. (2013). Zablude i činjenice o samoubojstvu. Zavod za javno zdravstvo Dubrovačko-neretvanske županije. Dostupno na: https://www.zzjzdnz.hr/hr/zdravlje/mentalno-zdravlje/484 (22.03.2019.)</a:t>
            </a:r>
          </a:p>
          <a:p>
            <a:endParaRPr lang="hr-HR" dirty="0"/>
          </a:p>
          <a:p>
            <a:r>
              <a:rPr lang="hr-HR" dirty="0"/>
              <a:t>World </a:t>
            </a:r>
            <a:r>
              <a:rPr lang="hr-HR" dirty="0" err="1"/>
              <a:t>health</a:t>
            </a:r>
            <a:r>
              <a:rPr lang="hr-HR" dirty="0"/>
              <a:t> </a:t>
            </a:r>
            <a:r>
              <a:rPr lang="hr-HR" dirty="0" err="1"/>
              <a:t>organization</a:t>
            </a:r>
            <a:r>
              <a:rPr lang="hr-HR" dirty="0"/>
              <a:t>. </a:t>
            </a:r>
            <a:r>
              <a:rPr lang="hr-HR" dirty="0" err="1"/>
              <a:t>Preventing</a:t>
            </a:r>
            <a:r>
              <a:rPr lang="hr-HR" dirty="0"/>
              <a:t> suicide. Dostupno na: https://www.who.int/mental_health/suicide-prevention/myths.pdf (22.03.2019.)</a:t>
            </a:r>
          </a:p>
        </p:txBody>
      </p:sp>
    </p:spTree>
    <p:extLst>
      <p:ext uri="{BB962C8B-B14F-4D97-AF65-F5344CB8AC3E}">
        <p14:creationId xmlns:p14="http://schemas.microsoft.com/office/powerpoint/2010/main" val="17433070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CCE605A-C49D-449D-B528-1EE5C26464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MIT  1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4E623DE-6984-4B13-B8CB-3587D48612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2"/>
          <a:lstStyle/>
          <a:p>
            <a:r>
              <a:rPr lang="hr-HR" b="1" dirty="0"/>
              <a:t>MIT</a:t>
            </a:r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r>
              <a:rPr lang="hr-HR" b="1" dirty="0"/>
              <a:t>ČINJENICA</a:t>
            </a:r>
          </a:p>
        </p:txBody>
      </p:sp>
      <p:sp>
        <p:nvSpPr>
          <p:cNvPr id="4" name="Pravokutnik: zaobljeni kutovi 3">
            <a:extLst>
              <a:ext uri="{FF2B5EF4-FFF2-40B4-BE49-F238E27FC236}">
                <a16:creationId xmlns:a16="http://schemas.microsoft.com/office/drawing/2014/main" id="{97905D7B-5602-4AF7-AA53-6AE9002B1728}"/>
              </a:ext>
            </a:extLst>
          </p:cNvPr>
          <p:cNvSpPr/>
          <p:nvPr/>
        </p:nvSpPr>
        <p:spPr>
          <a:xfrm>
            <a:off x="1500326" y="2956264"/>
            <a:ext cx="2938509" cy="1589103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/>
              <a:t>Samo ljudi sa mentalnim poremećajima su suicidalni.</a:t>
            </a:r>
          </a:p>
        </p:txBody>
      </p:sp>
      <p:sp>
        <p:nvSpPr>
          <p:cNvPr id="5" name="Elipsa 4">
            <a:extLst>
              <a:ext uri="{FF2B5EF4-FFF2-40B4-BE49-F238E27FC236}">
                <a16:creationId xmlns:a16="http://schemas.microsoft.com/office/drawing/2014/main" id="{15CD98C1-FCCA-4F5B-BC3A-8D560C575C68}"/>
              </a:ext>
            </a:extLst>
          </p:cNvPr>
          <p:cNvSpPr/>
          <p:nvPr/>
        </p:nvSpPr>
        <p:spPr>
          <a:xfrm>
            <a:off x="5974672" y="2494624"/>
            <a:ext cx="4971495" cy="3720782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400" dirty="0">
                <a:solidFill>
                  <a:schemeClr val="tx1"/>
                </a:solidFill>
              </a:rPr>
              <a:t>Najviše rizika za suicid nose veliki depresivni poremećaj, BAP, alkoholizam, shizofrenija i poremećaj ličnosti. </a:t>
            </a:r>
          </a:p>
          <a:p>
            <a:pPr algn="ctr"/>
            <a:r>
              <a:rPr lang="hr-HR" sz="1400" dirty="0">
                <a:solidFill>
                  <a:schemeClr val="tx1"/>
                </a:solidFill>
              </a:rPr>
              <a:t>ALI! Suicidalna ponašanja indiciraju da je osoba duboko nesretna, a ne nužno da pati od psihičkog poremećaja. </a:t>
            </a:r>
          </a:p>
          <a:p>
            <a:pPr algn="ctr"/>
            <a:endParaRPr lang="hr-HR" sz="1400" dirty="0">
              <a:solidFill>
                <a:schemeClr val="tx1"/>
              </a:solidFill>
            </a:endParaRPr>
          </a:p>
          <a:p>
            <a:pPr algn="ctr"/>
            <a:r>
              <a:rPr lang="hr-HR" sz="1400" dirty="0">
                <a:solidFill>
                  <a:schemeClr val="tx1"/>
                </a:solidFill>
              </a:rPr>
              <a:t>Mnogi ljudi koji pate od psihičkih poremećaja nemaju suicidalna ponašanja i ne pate svi koji su počinili suicid od psihičkih poremećaja</a:t>
            </a:r>
            <a:r>
              <a:rPr lang="hr-HR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52181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3296E61-17C0-45FB-ACFE-0D22A5939F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MIT 2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D24145F-DBB4-488B-8678-950741777A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2"/>
          <a:lstStyle/>
          <a:p>
            <a:r>
              <a:rPr lang="hr-HR" b="1" dirty="0">
                <a:latin typeface="+mj-lt"/>
              </a:rPr>
              <a:t>MIT						</a:t>
            </a:r>
          </a:p>
          <a:p>
            <a:endParaRPr lang="hr-HR" b="1" dirty="0">
              <a:latin typeface="+mj-lt"/>
            </a:endParaRPr>
          </a:p>
          <a:p>
            <a:endParaRPr lang="hr-HR" b="1" dirty="0">
              <a:latin typeface="+mj-lt"/>
            </a:endParaRPr>
          </a:p>
          <a:p>
            <a:endParaRPr lang="hr-HR" b="1" dirty="0">
              <a:latin typeface="+mj-lt"/>
            </a:endParaRPr>
          </a:p>
          <a:p>
            <a:endParaRPr lang="hr-HR" b="1" dirty="0">
              <a:latin typeface="+mj-lt"/>
            </a:endParaRPr>
          </a:p>
          <a:p>
            <a:endParaRPr lang="hr-HR" b="1" dirty="0">
              <a:latin typeface="+mj-lt"/>
            </a:endParaRPr>
          </a:p>
          <a:p>
            <a:endParaRPr lang="hr-HR" b="1" dirty="0">
              <a:latin typeface="+mj-lt"/>
            </a:endParaRPr>
          </a:p>
          <a:p>
            <a:endParaRPr lang="hr-HR" b="1" dirty="0">
              <a:latin typeface="+mj-lt"/>
            </a:endParaRPr>
          </a:p>
          <a:p>
            <a:endParaRPr lang="hr-HR" b="1" dirty="0">
              <a:latin typeface="+mj-lt"/>
            </a:endParaRPr>
          </a:p>
          <a:p>
            <a:r>
              <a:rPr lang="hr-HR" b="1" dirty="0">
                <a:latin typeface="+mj-lt"/>
              </a:rPr>
              <a:t>ČINJENICA</a:t>
            </a:r>
          </a:p>
        </p:txBody>
      </p:sp>
      <p:sp>
        <p:nvSpPr>
          <p:cNvPr id="4" name="Pravokutnik: zaobljeni kutovi 3">
            <a:extLst>
              <a:ext uri="{FF2B5EF4-FFF2-40B4-BE49-F238E27FC236}">
                <a16:creationId xmlns:a16="http://schemas.microsoft.com/office/drawing/2014/main" id="{AADEFE4F-1F61-4BB2-846A-3193532259D7}"/>
              </a:ext>
            </a:extLst>
          </p:cNvPr>
          <p:cNvSpPr/>
          <p:nvPr/>
        </p:nvSpPr>
        <p:spPr>
          <a:xfrm>
            <a:off x="1367161" y="2574524"/>
            <a:ext cx="3009530" cy="1606859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/>
              <a:t>Kad je netko jednom bio suicidalan, ostati će zauvijek suicidalan.</a:t>
            </a:r>
          </a:p>
        </p:txBody>
      </p:sp>
      <p:sp>
        <p:nvSpPr>
          <p:cNvPr id="5" name="Elipsa 4">
            <a:extLst>
              <a:ext uri="{FF2B5EF4-FFF2-40B4-BE49-F238E27FC236}">
                <a16:creationId xmlns:a16="http://schemas.microsoft.com/office/drawing/2014/main" id="{8AAD94E3-D99B-492B-A4BD-314A342E069C}"/>
              </a:ext>
            </a:extLst>
          </p:cNvPr>
          <p:cNvSpPr/>
          <p:nvPr/>
        </p:nvSpPr>
        <p:spPr>
          <a:xfrm>
            <a:off x="5948039" y="2503502"/>
            <a:ext cx="5078027" cy="3711903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>
                <a:solidFill>
                  <a:schemeClr val="tx1"/>
                </a:solidFill>
              </a:rPr>
              <a:t>Visoki rizik  za suicid je najčešće kratkotrajan i specifičan za određenu situaciju.</a:t>
            </a:r>
          </a:p>
          <a:p>
            <a:pPr algn="ctr"/>
            <a:r>
              <a:rPr lang="hr-HR" dirty="0">
                <a:solidFill>
                  <a:schemeClr val="tx1"/>
                </a:solidFill>
              </a:rPr>
              <a:t>Suicidalne misli se mogu vratiti, ali nisu dugoročne. </a:t>
            </a:r>
          </a:p>
          <a:p>
            <a:pPr algn="ctr"/>
            <a:r>
              <a:rPr lang="hr-HR" dirty="0">
                <a:solidFill>
                  <a:schemeClr val="tx1"/>
                </a:solidFill>
              </a:rPr>
              <a:t>Osoba koja je u prošlosti imala suicidalne misli i pokušaj suicida, može živjeti dugi život.</a:t>
            </a:r>
          </a:p>
        </p:txBody>
      </p:sp>
    </p:spTree>
    <p:extLst>
      <p:ext uri="{BB962C8B-B14F-4D97-AF65-F5344CB8AC3E}">
        <p14:creationId xmlns:p14="http://schemas.microsoft.com/office/powerpoint/2010/main" val="3975421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CCE605A-C49D-449D-B528-1EE5C26464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828436"/>
          </a:xfrm>
        </p:spPr>
        <p:txBody>
          <a:bodyPr/>
          <a:lstStyle/>
          <a:p>
            <a:r>
              <a:rPr lang="hr-HR" dirty="0"/>
              <a:t>MIT 3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4E623DE-6984-4B13-B8CB-3587D48612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633491"/>
            <a:ext cx="10058400" cy="4401549"/>
          </a:xfrm>
        </p:spPr>
        <p:txBody>
          <a:bodyPr numCol="2"/>
          <a:lstStyle/>
          <a:p>
            <a:r>
              <a:rPr lang="hr-HR" b="1" dirty="0"/>
              <a:t>MIT</a:t>
            </a:r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r>
              <a:rPr lang="hr-HR" b="1" dirty="0"/>
              <a:t>ČINJENICA</a:t>
            </a:r>
          </a:p>
        </p:txBody>
      </p:sp>
      <p:sp>
        <p:nvSpPr>
          <p:cNvPr id="4" name="Pravokutnik: zaobljeni kutovi 3">
            <a:extLst>
              <a:ext uri="{FF2B5EF4-FFF2-40B4-BE49-F238E27FC236}">
                <a16:creationId xmlns:a16="http://schemas.microsoft.com/office/drawing/2014/main" id="{2E4199FE-5F7E-4A1B-912E-D9497DF04FF0}"/>
              </a:ext>
            </a:extLst>
          </p:cNvPr>
          <p:cNvSpPr/>
          <p:nvPr/>
        </p:nvSpPr>
        <p:spPr>
          <a:xfrm>
            <a:off x="1464816" y="2840854"/>
            <a:ext cx="2796466" cy="1882066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/>
              <a:t>Razgovor o samoubojstvu je opasan i potiče na njegovo izvršenje.</a:t>
            </a:r>
          </a:p>
        </p:txBody>
      </p:sp>
      <p:sp>
        <p:nvSpPr>
          <p:cNvPr id="5" name="Elipsa 4">
            <a:extLst>
              <a:ext uri="{FF2B5EF4-FFF2-40B4-BE49-F238E27FC236}">
                <a16:creationId xmlns:a16="http://schemas.microsoft.com/office/drawing/2014/main" id="{2D0C2103-4854-47CB-BDC6-EBD19B61CAA5}"/>
              </a:ext>
            </a:extLst>
          </p:cNvPr>
          <p:cNvSpPr/>
          <p:nvPr/>
        </p:nvSpPr>
        <p:spPr>
          <a:xfrm>
            <a:off x="5165325" y="2210540"/>
            <a:ext cx="6180337" cy="419026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>
                <a:solidFill>
                  <a:schemeClr val="tx1"/>
                </a:solidFill>
              </a:rPr>
              <a:t>Pitajući osobu razmišlja li o suicidu, to osobi ne daje ideju za suicid. </a:t>
            </a:r>
          </a:p>
          <a:p>
            <a:pPr algn="ctr"/>
            <a:r>
              <a:rPr lang="hr-HR" dirty="0">
                <a:solidFill>
                  <a:schemeClr val="tx1"/>
                </a:solidFill>
              </a:rPr>
              <a:t> Ne razgovarati o samoubojstvu znači odustati od pokušaja da se ono spriječi. </a:t>
            </a:r>
          </a:p>
          <a:p>
            <a:pPr algn="ctr"/>
            <a:r>
              <a:rPr lang="hr-HR" dirty="0">
                <a:solidFill>
                  <a:schemeClr val="tx1"/>
                </a:solidFill>
              </a:rPr>
              <a:t> Razgovor o toj temi znači brigu za probleme pojedinca i razumijevanje ozbiljnosti situacije. Nikako ne znači da osobi "dajete ideju", već joj pokazujete da ste otvoreni čuti sve, koliko god bilo teško.</a:t>
            </a:r>
          </a:p>
        </p:txBody>
      </p:sp>
    </p:spTree>
    <p:extLst>
      <p:ext uri="{BB962C8B-B14F-4D97-AF65-F5344CB8AC3E}">
        <p14:creationId xmlns:p14="http://schemas.microsoft.com/office/powerpoint/2010/main" val="4078188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CCE605A-C49D-449D-B528-1EE5C26464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MIT 4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4E623DE-6984-4B13-B8CB-3587D48612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2"/>
          <a:lstStyle/>
          <a:p>
            <a:r>
              <a:rPr lang="hr-HR" b="1" dirty="0"/>
              <a:t>MIT</a:t>
            </a:r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r>
              <a:rPr lang="hr-HR" b="1" dirty="0"/>
              <a:t>ČINJENICA</a:t>
            </a:r>
          </a:p>
        </p:txBody>
      </p:sp>
      <p:sp>
        <p:nvSpPr>
          <p:cNvPr id="4" name="Pravokutnik: zaobljeni kutovi 3">
            <a:extLst>
              <a:ext uri="{FF2B5EF4-FFF2-40B4-BE49-F238E27FC236}">
                <a16:creationId xmlns:a16="http://schemas.microsoft.com/office/drawing/2014/main" id="{4D969F20-FE90-4F5A-81D0-A7384EED8664}"/>
              </a:ext>
            </a:extLst>
          </p:cNvPr>
          <p:cNvSpPr/>
          <p:nvPr/>
        </p:nvSpPr>
        <p:spPr>
          <a:xfrm>
            <a:off x="701336" y="2560765"/>
            <a:ext cx="3586579" cy="1802167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/>
              <a:t>Većina suicida je počinjena odjednom, bez znakova upozorenja.</a:t>
            </a:r>
          </a:p>
        </p:txBody>
      </p:sp>
      <p:sp>
        <p:nvSpPr>
          <p:cNvPr id="5" name="Elipsa 4">
            <a:extLst>
              <a:ext uri="{FF2B5EF4-FFF2-40B4-BE49-F238E27FC236}">
                <a16:creationId xmlns:a16="http://schemas.microsoft.com/office/drawing/2014/main" id="{97BA5C97-F10F-4257-9D57-016F540BF6E5}"/>
              </a:ext>
            </a:extLst>
          </p:cNvPr>
          <p:cNvSpPr/>
          <p:nvPr/>
        </p:nvSpPr>
        <p:spPr>
          <a:xfrm>
            <a:off x="5832629" y="2396972"/>
            <a:ext cx="5477522" cy="393192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>
                <a:solidFill>
                  <a:schemeClr val="tx1"/>
                </a:solidFill>
              </a:rPr>
              <a:t>Većina suicida je počinjena nakon što je osoba pokazivala znakove rizika, bilo verbalno ili ponašajno.</a:t>
            </a:r>
            <a:br>
              <a:rPr lang="hr-HR" dirty="0">
                <a:solidFill>
                  <a:schemeClr val="tx1"/>
                </a:solidFill>
              </a:rPr>
            </a:br>
            <a:r>
              <a:rPr lang="hr-HR" dirty="0">
                <a:solidFill>
                  <a:schemeClr val="tx1"/>
                </a:solidFill>
              </a:rPr>
              <a:t>Naravno, ima i osoba koje su počinile suicid bez upozorenja, ali je bitno znati da znakovi postoje te da je potrebno biti pozoran na njih.</a:t>
            </a:r>
          </a:p>
        </p:txBody>
      </p:sp>
      <p:pic>
        <p:nvPicPr>
          <p:cNvPr id="6" name="Slika 5">
            <a:extLst>
              <a:ext uri="{FF2B5EF4-FFF2-40B4-BE49-F238E27FC236}">
                <a16:creationId xmlns:a16="http://schemas.microsoft.com/office/drawing/2014/main" id="{639E840A-4765-4485-9BDC-82F897408B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87832" y="4362932"/>
            <a:ext cx="1656020" cy="2208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5290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CCE605A-C49D-449D-B528-1EE5C26464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MIT 5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4E623DE-6984-4B13-B8CB-3587D48612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2"/>
          <a:lstStyle/>
          <a:p>
            <a:r>
              <a:rPr lang="hr-HR" b="1" dirty="0"/>
              <a:t>MIT</a:t>
            </a:r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r>
              <a:rPr lang="hr-HR" b="1" dirty="0"/>
              <a:t>ČINJENICA</a:t>
            </a:r>
          </a:p>
        </p:txBody>
      </p:sp>
      <p:sp>
        <p:nvSpPr>
          <p:cNvPr id="4" name="Pravokutnik: zaobljeni kutovi 3">
            <a:extLst>
              <a:ext uri="{FF2B5EF4-FFF2-40B4-BE49-F238E27FC236}">
                <a16:creationId xmlns:a16="http://schemas.microsoft.com/office/drawing/2014/main" id="{378E28F2-C5B5-43D5-9781-936DB274F95C}"/>
              </a:ext>
            </a:extLst>
          </p:cNvPr>
          <p:cNvSpPr/>
          <p:nvPr/>
        </p:nvSpPr>
        <p:spPr>
          <a:xfrm>
            <a:off x="1393794" y="2743200"/>
            <a:ext cx="3116062" cy="1944210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/>
              <a:t>Ljudi koji pričaju o suicidu, neće ga počiniti.</a:t>
            </a:r>
          </a:p>
        </p:txBody>
      </p:sp>
      <p:sp>
        <p:nvSpPr>
          <p:cNvPr id="5" name="Elipsa 4">
            <a:extLst>
              <a:ext uri="{FF2B5EF4-FFF2-40B4-BE49-F238E27FC236}">
                <a16:creationId xmlns:a16="http://schemas.microsoft.com/office/drawing/2014/main" id="{68E80897-40A8-4379-BDAF-24990FC89D56}"/>
              </a:ext>
            </a:extLst>
          </p:cNvPr>
          <p:cNvSpPr/>
          <p:nvPr/>
        </p:nvSpPr>
        <p:spPr>
          <a:xfrm>
            <a:off x="6161103" y="2504392"/>
            <a:ext cx="4964097" cy="3931919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>
                <a:solidFill>
                  <a:schemeClr val="tx1"/>
                </a:solidFill>
              </a:rPr>
              <a:t>Ljudi koji pričaju o suicidu možda traže podršku  i pomoć.</a:t>
            </a:r>
          </a:p>
          <a:p>
            <a:pPr algn="ctr"/>
            <a:r>
              <a:rPr lang="hr-HR" dirty="0">
                <a:solidFill>
                  <a:schemeClr val="tx1"/>
                </a:solidFill>
              </a:rPr>
              <a:t>U više od 80% slučajeva potencijalne samoubojice najavljuju svoju namjeru prije nego što će pokušati samoubojstvo, a u velikom broju je i izreknu prijateljima, kolegama ili obitelji.</a:t>
            </a:r>
          </a:p>
        </p:txBody>
      </p:sp>
    </p:spTree>
    <p:extLst>
      <p:ext uri="{BB962C8B-B14F-4D97-AF65-F5344CB8AC3E}">
        <p14:creationId xmlns:p14="http://schemas.microsoft.com/office/powerpoint/2010/main" val="1457137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CCE605A-C49D-449D-B528-1EE5C26464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MIT 6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4E623DE-6984-4B13-B8CB-3587D48612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2"/>
          <a:lstStyle/>
          <a:p>
            <a:r>
              <a:rPr lang="hr-HR" b="1" dirty="0"/>
              <a:t>MIT</a:t>
            </a:r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r>
              <a:rPr lang="hr-HR" b="1" dirty="0"/>
              <a:t>ČINJENICA</a:t>
            </a:r>
          </a:p>
        </p:txBody>
      </p:sp>
      <p:sp>
        <p:nvSpPr>
          <p:cNvPr id="4" name="Pravokutnik: zaobljeni kutovi 3">
            <a:extLst>
              <a:ext uri="{FF2B5EF4-FFF2-40B4-BE49-F238E27FC236}">
                <a16:creationId xmlns:a16="http://schemas.microsoft.com/office/drawing/2014/main" id="{A0F861C2-80BC-4A94-94DE-2F7720D49798}"/>
              </a:ext>
            </a:extLst>
          </p:cNvPr>
          <p:cNvSpPr/>
          <p:nvPr/>
        </p:nvSpPr>
        <p:spPr>
          <a:xfrm>
            <a:off x="1233996" y="2485748"/>
            <a:ext cx="3284738" cy="1979720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/>
              <a:t>Osobe koje su počinile samoubojstvo čvrsto su željele umrijeti.</a:t>
            </a:r>
          </a:p>
        </p:txBody>
      </p:sp>
      <p:sp>
        <p:nvSpPr>
          <p:cNvPr id="5" name="Elipsa 4">
            <a:extLst>
              <a:ext uri="{FF2B5EF4-FFF2-40B4-BE49-F238E27FC236}">
                <a16:creationId xmlns:a16="http://schemas.microsoft.com/office/drawing/2014/main" id="{22D4389A-AF83-45AA-8223-A24594188249}"/>
              </a:ext>
            </a:extLst>
          </p:cNvPr>
          <p:cNvSpPr/>
          <p:nvPr/>
        </p:nvSpPr>
        <p:spPr>
          <a:xfrm>
            <a:off x="5743852" y="2308194"/>
            <a:ext cx="5779364" cy="4172505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>
              <a:solidFill>
                <a:schemeClr val="tx1"/>
              </a:solidFill>
            </a:endParaRPr>
          </a:p>
          <a:p>
            <a:pPr algn="ctr"/>
            <a:endParaRPr lang="hr-HR" dirty="0">
              <a:solidFill>
                <a:schemeClr val="tx1"/>
              </a:solidFill>
            </a:endParaRPr>
          </a:p>
          <a:p>
            <a:pPr algn="ctr"/>
            <a:r>
              <a:rPr lang="hr-HR" dirty="0">
                <a:solidFill>
                  <a:schemeClr val="tx1"/>
                </a:solidFill>
              </a:rPr>
              <a:t>Suicidalne osobe su često</a:t>
            </a:r>
          </a:p>
          <a:p>
            <a:pPr algn="ctr"/>
            <a:r>
              <a:rPr lang="hr-HR" dirty="0">
                <a:solidFill>
                  <a:schemeClr val="tx1"/>
                </a:solidFill>
              </a:rPr>
              <a:t>ambivalentne oko života i smrti ili čak vape za životom.</a:t>
            </a:r>
            <a:br>
              <a:rPr lang="hr-HR" dirty="0">
                <a:solidFill>
                  <a:schemeClr val="tx1"/>
                </a:solidFill>
              </a:rPr>
            </a:br>
            <a:endParaRPr lang="hr-HR" dirty="0">
              <a:solidFill>
                <a:schemeClr val="tx1"/>
              </a:solidFill>
            </a:endParaRPr>
          </a:p>
          <a:p>
            <a:pPr algn="ctr"/>
            <a:r>
              <a:rPr lang="hr-HR" dirty="0">
                <a:solidFill>
                  <a:schemeClr val="tx1"/>
                </a:solidFill>
              </a:rPr>
              <a:t>Većina ljudi koja pokuša ili počini samoubojstvo očajnički želi živjeti.</a:t>
            </a:r>
          </a:p>
          <a:p>
            <a:pPr algn="ctr"/>
            <a:r>
              <a:rPr lang="hr-HR" dirty="0">
                <a:solidFill>
                  <a:schemeClr val="tx1"/>
                </a:solidFill>
              </a:rPr>
              <a:t>Samoubojstvo vide kao rješenje za njih nerješivog problema koji donosi neizdrživu bol. </a:t>
            </a:r>
          </a:p>
          <a:p>
            <a:pPr algn="ctr"/>
            <a:endParaRPr lang="hr-HR" dirty="0">
              <a:solidFill>
                <a:schemeClr val="tx1"/>
              </a:solidFill>
            </a:endParaRPr>
          </a:p>
          <a:p>
            <a:pPr algn="ctr"/>
            <a:r>
              <a:rPr lang="hr-HR" dirty="0">
                <a:solidFill>
                  <a:schemeClr val="tx1"/>
                </a:solidFill>
              </a:rPr>
              <a:t>Većina osoba koje su počinile samoubojstvo htjela je ukloniti bol – što je nešto posve drugačije od oduzimanja života.</a:t>
            </a:r>
          </a:p>
          <a:p>
            <a:pPr algn="ctr"/>
            <a:endParaRPr lang="hr-HR" dirty="0">
              <a:solidFill>
                <a:schemeClr val="tx1"/>
              </a:solidFill>
            </a:endParaRPr>
          </a:p>
          <a:p>
            <a:pPr algn="ctr"/>
            <a:endParaRPr lang="hr-H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0785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CCE605A-C49D-449D-B528-1EE5C26464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MIT 7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4E623DE-6984-4B13-B8CB-3587D48612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2"/>
          <a:lstStyle/>
          <a:p>
            <a:r>
              <a:rPr lang="hr-HR" b="1" dirty="0"/>
              <a:t>MIT</a:t>
            </a:r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r>
              <a:rPr lang="hr-HR" b="1" dirty="0"/>
              <a:t>ČINJENICA</a:t>
            </a:r>
          </a:p>
        </p:txBody>
      </p:sp>
      <p:sp>
        <p:nvSpPr>
          <p:cNvPr id="4" name="Pravokutnik: zaobljeni kutovi 3">
            <a:extLst>
              <a:ext uri="{FF2B5EF4-FFF2-40B4-BE49-F238E27FC236}">
                <a16:creationId xmlns:a16="http://schemas.microsoft.com/office/drawing/2014/main" id="{606E2D88-7519-4140-B9A3-72B428EFA37B}"/>
              </a:ext>
            </a:extLst>
          </p:cNvPr>
          <p:cNvSpPr/>
          <p:nvPr/>
        </p:nvSpPr>
        <p:spPr>
          <a:xfrm>
            <a:off x="1154097" y="2840854"/>
            <a:ext cx="3391270" cy="1953088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/>
              <a:t>Neuspjeli pokušaj samoubojstva ne treba uzimati za ozbiljno.</a:t>
            </a:r>
          </a:p>
        </p:txBody>
      </p:sp>
      <p:sp>
        <p:nvSpPr>
          <p:cNvPr id="5" name="Elipsa 4">
            <a:extLst>
              <a:ext uri="{FF2B5EF4-FFF2-40B4-BE49-F238E27FC236}">
                <a16:creationId xmlns:a16="http://schemas.microsoft.com/office/drawing/2014/main" id="{91D6DBDD-41DE-44CB-AE5C-26EF6A00E114}"/>
              </a:ext>
            </a:extLst>
          </p:cNvPr>
          <p:cNvSpPr/>
          <p:nvPr/>
        </p:nvSpPr>
        <p:spPr>
          <a:xfrm>
            <a:off x="6409678" y="2751928"/>
            <a:ext cx="4900473" cy="3684383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>
                <a:solidFill>
                  <a:schemeClr val="tx1"/>
                </a:solidFill>
              </a:rPr>
              <a:t>Neuspjeli pokušaj samoubojstva treba uzeti vrlo ozbiljno i takvoj osobi treba pružiti pomoć.</a:t>
            </a:r>
          </a:p>
          <a:p>
            <a:pPr algn="ctr"/>
            <a:r>
              <a:rPr lang="hr-HR" dirty="0">
                <a:solidFill>
                  <a:schemeClr val="tx1"/>
                </a:solidFill>
              </a:rPr>
              <a:t>Četiri od pet osoba pokušalo je samoubojstvo bar jednom prije toga. </a:t>
            </a:r>
          </a:p>
        </p:txBody>
      </p:sp>
    </p:spTree>
    <p:extLst>
      <p:ext uri="{BB962C8B-B14F-4D97-AF65-F5344CB8AC3E}">
        <p14:creationId xmlns:p14="http://schemas.microsoft.com/office/powerpoint/2010/main" val="4177916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CCE605A-C49D-449D-B528-1EE5C26464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MIT 8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4E623DE-6984-4B13-B8CB-3587D48612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2"/>
          <a:lstStyle/>
          <a:p>
            <a:r>
              <a:rPr lang="hr-HR" b="1" dirty="0"/>
              <a:t>MIT</a:t>
            </a:r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r>
              <a:rPr lang="hr-HR" b="1" dirty="0"/>
              <a:t>ČINJENICA</a:t>
            </a:r>
          </a:p>
        </p:txBody>
      </p:sp>
      <p:sp>
        <p:nvSpPr>
          <p:cNvPr id="4" name="Pravokutnik: zaobljeni kutovi 3">
            <a:extLst>
              <a:ext uri="{FF2B5EF4-FFF2-40B4-BE49-F238E27FC236}">
                <a16:creationId xmlns:a16="http://schemas.microsoft.com/office/drawing/2014/main" id="{50EC1EDC-7850-4092-85D4-7D2347CB9DE5}"/>
              </a:ext>
            </a:extLst>
          </p:cNvPr>
          <p:cNvSpPr/>
          <p:nvPr/>
        </p:nvSpPr>
        <p:spPr>
          <a:xfrm>
            <a:off x="1233996" y="2876365"/>
            <a:ext cx="3515557" cy="1970843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/>
              <a:t> Kada se osoba počne osjećati bolje nakon što je željela ili pokušala počiniti samoubojstvo, rizik od slijedećih pokušaja je prošao.</a:t>
            </a:r>
          </a:p>
        </p:txBody>
      </p:sp>
      <p:sp>
        <p:nvSpPr>
          <p:cNvPr id="5" name="Elipsa 4">
            <a:extLst>
              <a:ext uri="{FF2B5EF4-FFF2-40B4-BE49-F238E27FC236}">
                <a16:creationId xmlns:a16="http://schemas.microsoft.com/office/drawing/2014/main" id="{F48B4B0C-A7E0-48C0-BB8A-3C16F567EC9C}"/>
              </a:ext>
            </a:extLst>
          </p:cNvPr>
          <p:cNvSpPr/>
          <p:nvPr/>
        </p:nvSpPr>
        <p:spPr>
          <a:xfrm>
            <a:off x="6196615" y="2512381"/>
            <a:ext cx="5095782" cy="3703025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>
                <a:solidFill>
                  <a:schemeClr val="tx1"/>
                </a:solidFill>
              </a:rPr>
              <a:t>Poboljšanjem raspoloženja je rizik za počinjenje samoubojstva veći nego u depresivnoj epizodi upravo zbog povećane energije koju osoba dobije. </a:t>
            </a:r>
          </a:p>
        </p:txBody>
      </p:sp>
    </p:spTree>
    <p:extLst>
      <p:ext uri="{BB962C8B-B14F-4D97-AF65-F5344CB8AC3E}">
        <p14:creationId xmlns:p14="http://schemas.microsoft.com/office/powerpoint/2010/main" val="1828639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pu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Sapun</Template>
  <TotalTime>485</TotalTime>
  <Words>723</Words>
  <Application>Microsoft Office PowerPoint</Application>
  <PresentationFormat>Široki zaslon</PresentationFormat>
  <Paragraphs>233</Paragraphs>
  <Slides>16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2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16</vt:i4>
      </vt:variant>
    </vt:vector>
  </HeadingPairs>
  <TitlesOfParts>
    <vt:vector size="19" baseType="lpstr">
      <vt:lpstr>Century Gothic</vt:lpstr>
      <vt:lpstr>Garamond</vt:lpstr>
      <vt:lpstr>Sapun</vt:lpstr>
      <vt:lpstr>MITOVI O SUICIDU</vt:lpstr>
      <vt:lpstr>MIT  1</vt:lpstr>
      <vt:lpstr>MIT 2</vt:lpstr>
      <vt:lpstr>MIT 3</vt:lpstr>
      <vt:lpstr>MIT 4</vt:lpstr>
      <vt:lpstr>MIT 5</vt:lpstr>
      <vt:lpstr>MIT 6</vt:lpstr>
      <vt:lpstr>MIT 7</vt:lpstr>
      <vt:lpstr>MIT 8</vt:lpstr>
      <vt:lpstr>MIT 9</vt:lpstr>
      <vt:lpstr>MIT 10</vt:lpstr>
      <vt:lpstr>MIT 11</vt:lpstr>
      <vt:lpstr>MIT 12</vt:lpstr>
      <vt:lpstr>MIT 13</vt:lpstr>
      <vt:lpstr>MIT 14</vt:lpstr>
      <vt:lpstr>LITERATURA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prezentacija</dc:title>
  <dc:creator>Grad Prelog</dc:creator>
  <cp:lastModifiedBy>Grad Prelog</cp:lastModifiedBy>
  <cp:revision>33</cp:revision>
  <dcterms:created xsi:type="dcterms:W3CDTF">2019-03-21T09:39:46Z</dcterms:created>
  <dcterms:modified xsi:type="dcterms:W3CDTF">2019-04-05T09:53:53Z</dcterms:modified>
</cp:coreProperties>
</file>