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6" r:id="rId11"/>
    <p:sldId id="277" r:id="rId12"/>
    <p:sldId id="266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6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173"/>
      </p:cViewPr>
      <p:guideLst>
        <p:guide orient="horz" pos="504"/>
        <p:guide pos="6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8935E-4E2A-4B97-87DA-FDC9C4D3BCC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DB0E1FD-324E-4885-8AAF-BABF72A473D0}">
      <dgm:prSet/>
      <dgm:spPr/>
      <dgm:t>
        <a:bodyPr/>
        <a:lstStyle/>
        <a:p>
          <a:r>
            <a:rPr lang="hr-HR" baseline="0" dirty="0"/>
            <a:t>Koji su terapijski ciljevi? Što želim postići na seansi i hoće li rad na ovoj AM tome pomoći? </a:t>
          </a:r>
          <a:endParaRPr lang="hr-HR" dirty="0"/>
        </a:p>
      </dgm:t>
    </dgm:pt>
    <dgm:pt modelId="{609378E2-D656-4A60-AA7A-4BB98F5C3580}" type="parTrans" cxnId="{8FEE36DB-9C21-4B2A-B0C5-77E68CA5A807}">
      <dgm:prSet/>
      <dgm:spPr/>
      <dgm:t>
        <a:bodyPr/>
        <a:lstStyle/>
        <a:p>
          <a:endParaRPr lang="hr-HR"/>
        </a:p>
      </dgm:t>
    </dgm:pt>
    <dgm:pt modelId="{1EEEFE7F-5644-455D-AAD0-CF3B7B257A42}" type="sibTrans" cxnId="{8FEE36DB-9C21-4B2A-B0C5-77E68CA5A807}">
      <dgm:prSet/>
      <dgm:spPr/>
      <dgm:t>
        <a:bodyPr/>
        <a:lstStyle/>
        <a:p>
          <a:endParaRPr lang="hr-HR"/>
        </a:p>
      </dgm:t>
    </dgm:pt>
    <dgm:pt modelId="{1A41347B-C259-4654-8C1D-161BE3254BA4}">
      <dgm:prSet/>
      <dgm:spPr/>
      <dgm:t>
        <a:bodyPr/>
        <a:lstStyle/>
        <a:p>
          <a:r>
            <a:rPr lang="hr-HR" baseline="0" dirty="0"/>
            <a:t>Podudara li se misao s problemom koji je pacijent stavio na dnevni red? Dovoljno vremena? Hoće li surađivati u vrednovanju te misli? </a:t>
          </a:r>
          <a:endParaRPr lang="hr-HR" dirty="0"/>
        </a:p>
      </dgm:t>
    </dgm:pt>
    <dgm:pt modelId="{E463FB52-B6C0-4536-8989-16AAF880D05C}" type="parTrans" cxnId="{4C8E4901-1F40-4BE7-85A5-A4239BE07BE6}">
      <dgm:prSet/>
      <dgm:spPr/>
      <dgm:t>
        <a:bodyPr/>
        <a:lstStyle/>
        <a:p>
          <a:endParaRPr lang="hr-HR"/>
        </a:p>
      </dgm:t>
    </dgm:pt>
    <dgm:pt modelId="{DA0170B7-DBBE-40C7-A654-73C9EBB64394}" type="sibTrans" cxnId="{4C8E4901-1F40-4BE7-85A5-A4239BE07BE6}">
      <dgm:prSet/>
      <dgm:spPr/>
      <dgm:t>
        <a:bodyPr/>
        <a:lstStyle/>
        <a:p>
          <a:endParaRPr lang="hr-HR"/>
        </a:p>
      </dgm:t>
    </dgm:pt>
    <dgm:pt modelId="{5A0D9C37-6099-40CD-BF38-240B4388FA8B}">
      <dgm:prSet/>
      <dgm:spPr/>
      <dgm:t>
        <a:bodyPr/>
        <a:lstStyle/>
        <a:p>
          <a:r>
            <a:rPr lang="hr-HR" baseline="0"/>
            <a:t>Koliko je ta misao važna? Koliko tipična odnosno središnja? Koliko je iskrivljena / disfunkcionalna? Pomaže li usmjeravanje na nju – klijentu za više situacija ili terapeutu da bolje konceptualizira? </a:t>
          </a:r>
          <a:endParaRPr lang="hr-HR"/>
        </a:p>
      </dgm:t>
    </dgm:pt>
    <dgm:pt modelId="{FA47BA74-C462-4EF8-AFEE-69771C19156C}" type="parTrans" cxnId="{C2626290-834E-4D6C-A034-C2BA9F223C60}">
      <dgm:prSet/>
      <dgm:spPr/>
      <dgm:t>
        <a:bodyPr/>
        <a:lstStyle/>
        <a:p>
          <a:endParaRPr lang="hr-HR"/>
        </a:p>
      </dgm:t>
    </dgm:pt>
    <dgm:pt modelId="{00822858-B0FE-4213-8B03-B7FFA1344605}" type="sibTrans" cxnId="{C2626290-834E-4D6C-A034-C2BA9F223C60}">
      <dgm:prSet/>
      <dgm:spPr/>
      <dgm:t>
        <a:bodyPr/>
        <a:lstStyle/>
        <a:p>
          <a:endParaRPr lang="hr-HR"/>
        </a:p>
      </dgm:t>
    </dgm:pt>
    <dgm:pt modelId="{195D7D19-6213-43A7-888F-0568E1A90FEF}" type="pres">
      <dgm:prSet presAssocID="{0FB8935E-4E2A-4B97-87DA-FDC9C4D3BCC0}" presName="diagram" presStyleCnt="0">
        <dgm:presLayoutVars>
          <dgm:dir/>
          <dgm:resizeHandles val="exact"/>
        </dgm:presLayoutVars>
      </dgm:prSet>
      <dgm:spPr/>
    </dgm:pt>
    <dgm:pt modelId="{4D17BCD9-527C-40C8-A327-2EEE59C4E79A}" type="pres">
      <dgm:prSet presAssocID="{2DB0E1FD-324E-4885-8AAF-BABF72A473D0}" presName="node" presStyleLbl="node1" presStyleIdx="0" presStyleCnt="3">
        <dgm:presLayoutVars>
          <dgm:bulletEnabled val="1"/>
        </dgm:presLayoutVars>
      </dgm:prSet>
      <dgm:spPr/>
    </dgm:pt>
    <dgm:pt modelId="{FC559957-9CE6-434A-A3DF-39DC6629BE13}" type="pres">
      <dgm:prSet presAssocID="{1EEEFE7F-5644-455D-AAD0-CF3B7B257A42}" presName="sibTrans" presStyleCnt="0"/>
      <dgm:spPr/>
    </dgm:pt>
    <dgm:pt modelId="{0367D30E-9BBD-49F6-96B1-603C0A5F0951}" type="pres">
      <dgm:prSet presAssocID="{1A41347B-C259-4654-8C1D-161BE3254BA4}" presName="node" presStyleLbl="node1" presStyleIdx="1" presStyleCnt="3">
        <dgm:presLayoutVars>
          <dgm:bulletEnabled val="1"/>
        </dgm:presLayoutVars>
      </dgm:prSet>
      <dgm:spPr/>
    </dgm:pt>
    <dgm:pt modelId="{06160139-B77F-451F-A218-C0E8034A1D4D}" type="pres">
      <dgm:prSet presAssocID="{DA0170B7-DBBE-40C7-A654-73C9EBB64394}" presName="sibTrans" presStyleCnt="0"/>
      <dgm:spPr/>
    </dgm:pt>
    <dgm:pt modelId="{FE2787C0-E70A-43EB-9DD4-264F0405E443}" type="pres">
      <dgm:prSet presAssocID="{5A0D9C37-6099-40CD-BF38-240B4388FA8B}" presName="node" presStyleLbl="node1" presStyleIdx="2" presStyleCnt="3">
        <dgm:presLayoutVars>
          <dgm:bulletEnabled val="1"/>
        </dgm:presLayoutVars>
      </dgm:prSet>
      <dgm:spPr/>
    </dgm:pt>
  </dgm:ptLst>
  <dgm:cxnLst>
    <dgm:cxn modelId="{4C8E4901-1F40-4BE7-85A5-A4239BE07BE6}" srcId="{0FB8935E-4E2A-4B97-87DA-FDC9C4D3BCC0}" destId="{1A41347B-C259-4654-8C1D-161BE3254BA4}" srcOrd="1" destOrd="0" parTransId="{E463FB52-B6C0-4536-8989-16AAF880D05C}" sibTransId="{DA0170B7-DBBE-40C7-A654-73C9EBB64394}"/>
    <dgm:cxn modelId="{0317CA31-0AA6-4FD4-B47C-AAE3F0D7761A}" type="presOf" srcId="{1A41347B-C259-4654-8C1D-161BE3254BA4}" destId="{0367D30E-9BBD-49F6-96B1-603C0A5F0951}" srcOrd="0" destOrd="0" presId="urn:microsoft.com/office/officeart/2005/8/layout/default"/>
    <dgm:cxn modelId="{EBFD0668-A211-4B8C-8952-248C60244040}" type="presOf" srcId="{2DB0E1FD-324E-4885-8AAF-BABF72A473D0}" destId="{4D17BCD9-527C-40C8-A327-2EEE59C4E79A}" srcOrd="0" destOrd="0" presId="urn:microsoft.com/office/officeart/2005/8/layout/default"/>
    <dgm:cxn modelId="{C2626290-834E-4D6C-A034-C2BA9F223C60}" srcId="{0FB8935E-4E2A-4B97-87DA-FDC9C4D3BCC0}" destId="{5A0D9C37-6099-40CD-BF38-240B4388FA8B}" srcOrd="2" destOrd="0" parTransId="{FA47BA74-C462-4EF8-AFEE-69771C19156C}" sibTransId="{00822858-B0FE-4213-8B03-B7FFA1344605}"/>
    <dgm:cxn modelId="{638291B5-A856-48BB-AAEE-53B3253E2E56}" type="presOf" srcId="{0FB8935E-4E2A-4B97-87DA-FDC9C4D3BCC0}" destId="{195D7D19-6213-43A7-888F-0568E1A90FEF}" srcOrd="0" destOrd="0" presId="urn:microsoft.com/office/officeart/2005/8/layout/default"/>
    <dgm:cxn modelId="{8FEE36DB-9C21-4B2A-B0C5-77E68CA5A807}" srcId="{0FB8935E-4E2A-4B97-87DA-FDC9C4D3BCC0}" destId="{2DB0E1FD-324E-4885-8AAF-BABF72A473D0}" srcOrd="0" destOrd="0" parTransId="{609378E2-D656-4A60-AA7A-4BB98F5C3580}" sibTransId="{1EEEFE7F-5644-455D-AAD0-CF3B7B257A42}"/>
    <dgm:cxn modelId="{B3BCABDD-6AC0-454D-BEB4-4DC791DBD9C9}" type="presOf" srcId="{5A0D9C37-6099-40CD-BF38-240B4388FA8B}" destId="{FE2787C0-E70A-43EB-9DD4-264F0405E443}" srcOrd="0" destOrd="0" presId="urn:microsoft.com/office/officeart/2005/8/layout/default"/>
    <dgm:cxn modelId="{7E7BBF38-5980-4345-83F4-34E3720B588D}" type="presParOf" srcId="{195D7D19-6213-43A7-888F-0568E1A90FEF}" destId="{4D17BCD9-527C-40C8-A327-2EEE59C4E79A}" srcOrd="0" destOrd="0" presId="urn:microsoft.com/office/officeart/2005/8/layout/default"/>
    <dgm:cxn modelId="{51189FC2-10EE-423F-B414-25C9655EC11D}" type="presParOf" srcId="{195D7D19-6213-43A7-888F-0568E1A90FEF}" destId="{FC559957-9CE6-434A-A3DF-39DC6629BE13}" srcOrd="1" destOrd="0" presId="urn:microsoft.com/office/officeart/2005/8/layout/default"/>
    <dgm:cxn modelId="{65E04F7D-4860-48FD-B566-A1CBD85893AD}" type="presParOf" srcId="{195D7D19-6213-43A7-888F-0568E1A90FEF}" destId="{0367D30E-9BBD-49F6-96B1-603C0A5F0951}" srcOrd="2" destOrd="0" presId="urn:microsoft.com/office/officeart/2005/8/layout/default"/>
    <dgm:cxn modelId="{42BA2A5D-8C0C-49A5-99F0-69A3A32BDDF1}" type="presParOf" srcId="{195D7D19-6213-43A7-888F-0568E1A90FEF}" destId="{06160139-B77F-451F-A218-C0E8034A1D4D}" srcOrd="3" destOrd="0" presId="urn:microsoft.com/office/officeart/2005/8/layout/default"/>
    <dgm:cxn modelId="{9FC2299C-62C0-49F8-9D61-CCDA848DDAF5}" type="presParOf" srcId="{195D7D19-6213-43A7-888F-0568E1A90FEF}" destId="{FE2787C0-E70A-43EB-9DD4-264F0405E44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6D0A9-FB55-4549-9A19-05B4D3E6B4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E0F6D833-83E7-4CA0-910D-CE7A05C1C1CF}">
      <dgm:prSet/>
      <dgm:spPr/>
      <dgm:t>
        <a:bodyPr/>
        <a:lstStyle/>
        <a:p>
          <a:r>
            <a:rPr lang="hr-HR" baseline="0"/>
            <a:t>Uznemirujuća misao s visokim stupnjem vjerovanja zahtjeva pažnju. </a:t>
          </a:r>
          <a:endParaRPr lang="hr-HR"/>
        </a:p>
      </dgm:t>
    </dgm:pt>
    <dgm:pt modelId="{5337AFDD-D10D-4831-8E40-B6A1B41A2CC2}" type="parTrans" cxnId="{9CFD6344-880D-400D-99E6-1FC0ADCB344C}">
      <dgm:prSet/>
      <dgm:spPr/>
      <dgm:t>
        <a:bodyPr/>
        <a:lstStyle/>
        <a:p>
          <a:endParaRPr lang="hr-HR"/>
        </a:p>
      </dgm:t>
    </dgm:pt>
    <dgm:pt modelId="{191DD3C0-F916-4E2D-BAF8-67AD713E06D0}" type="sibTrans" cxnId="{9CFD6344-880D-400D-99E6-1FC0ADCB344C}">
      <dgm:prSet/>
      <dgm:spPr/>
      <dgm:t>
        <a:bodyPr/>
        <a:lstStyle/>
        <a:p>
          <a:endParaRPr lang="hr-HR"/>
        </a:p>
      </dgm:t>
    </dgm:pt>
    <dgm:pt modelId="{5222B7EA-FFFF-4C2F-869F-312358FA1414}" type="pres">
      <dgm:prSet presAssocID="{CCA6D0A9-FB55-4549-9A19-05B4D3E6B4B1}" presName="CompostProcess" presStyleCnt="0">
        <dgm:presLayoutVars>
          <dgm:dir/>
          <dgm:resizeHandles val="exact"/>
        </dgm:presLayoutVars>
      </dgm:prSet>
      <dgm:spPr/>
    </dgm:pt>
    <dgm:pt modelId="{CFAEF0DE-6E58-4F19-927D-0170E1C84395}" type="pres">
      <dgm:prSet presAssocID="{CCA6D0A9-FB55-4549-9A19-05B4D3E6B4B1}" presName="arrow" presStyleLbl="bgShp" presStyleIdx="0" presStyleCnt="1"/>
      <dgm:spPr/>
    </dgm:pt>
    <dgm:pt modelId="{B75AD676-4696-439E-8491-C2AE0CA6D1B4}" type="pres">
      <dgm:prSet presAssocID="{CCA6D0A9-FB55-4549-9A19-05B4D3E6B4B1}" presName="linearProcess" presStyleCnt="0"/>
      <dgm:spPr/>
    </dgm:pt>
    <dgm:pt modelId="{FB585BDA-DE65-4809-A248-FD5E61B69C39}" type="pres">
      <dgm:prSet presAssocID="{E0F6D833-83E7-4CA0-910D-CE7A05C1C1CF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B1E03907-FDDE-4D70-886D-ED95447BA877}" type="presOf" srcId="{CCA6D0A9-FB55-4549-9A19-05B4D3E6B4B1}" destId="{5222B7EA-FFFF-4C2F-869F-312358FA1414}" srcOrd="0" destOrd="0" presId="urn:microsoft.com/office/officeart/2005/8/layout/hProcess9"/>
    <dgm:cxn modelId="{9CFD6344-880D-400D-99E6-1FC0ADCB344C}" srcId="{CCA6D0A9-FB55-4549-9A19-05B4D3E6B4B1}" destId="{E0F6D833-83E7-4CA0-910D-CE7A05C1C1CF}" srcOrd="0" destOrd="0" parTransId="{5337AFDD-D10D-4831-8E40-B6A1B41A2CC2}" sibTransId="{191DD3C0-F916-4E2D-BAF8-67AD713E06D0}"/>
    <dgm:cxn modelId="{4223A476-E4D9-4121-BAC5-1EAAA8306B61}" type="presOf" srcId="{E0F6D833-83E7-4CA0-910D-CE7A05C1C1CF}" destId="{FB585BDA-DE65-4809-A248-FD5E61B69C39}" srcOrd="0" destOrd="0" presId="urn:microsoft.com/office/officeart/2005/8/layout/hProcess9"/>
    <dgm:cxn modelId="{440BCA24-BB82-410F-A3AE-E5A818C8F76E}" type="presParOf" srcId="{5222B7EA-FFFF-4C2F-869F-312358FA1414}" destId="{CFAEF0DE-6E58-4F19-927D-0170E1C84395}" srcOrd="0" destOrd="0" presId="urn:microsoft.com/office/officeart/2005/8/layout/hProcess9"/>
    <dgm:cxn modelId="{E1A88BE5-D617-4B26-825F-D29E9664C3E0}" type="presParOf" srcId="{5222B7EA-FFFF-4C2F-869F-312358FA1414}" destId="{B75AD676-4696-439E-8491-C2AE0CA6D1B4}" srcOrd="1" destOrd="0" presId="urn:microsoft.com/office/officeart/2005/8/layout/hProcess9"/>
    <dgm:cxn modelId="{18AF1CA0-A189-4630-BB70-34FA8EF5377C}" type="presParOf" srcId="{B75AD676-4696-439E-8491-C2AE0CA6D1B4}" destId="{FB585BDA-DE65-4809-A248-FD5E61B69C3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190502-EE73-4D3A-B3CB-035DE5C03E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D273D61-875F-4364-821B-A25FC7E4EF8D}">
      <dgm:prSet/>
      <dgm:spPr/>
      <dgm:t>
        <a:bodyPr/>
        <a:lstStyle/>
        <a:p>
          <a:r>
            <a:rPr lang="hr-HR" baseline="0" dirty="0"/>
            <a:t>Uklopiti AM u širu konceptualizaciju problema klijenta (</a:t>
          </a:r>
          <a:r>
            <a:rPr lang="hr-HR" i="1" baseline="0" dirty="0"/>
            <a:t>„Inače ste skloni smatrati sebe neuspješnom”).</a:t>
          </a:r>
          <a:endParaRPr lang="hr-HR" dirty="0"/>
        </a:p>
      </dgm:t>
    </dgm:pt>
    <dgm:pt modelId="{EDD5330B-75E3-438F-B4BF-23B6410A8E04}" type="parTrans" cxnId="{7B3E8014-D12D-48E4-9B56-D8993B230434}">
      <dgm:prSet/>
      <dgm:spPr/>
      <dgm:t>
        <a:bodyPr/>
        <a:lstStyle/>
        <a:p>
          <a:endParaRPr lang="hr-HR"/>
        </a:p>
      </dgm:t>
    </dgm:pt>
    <dgm:pt modelId="{2B6C417D-2A3C-4EC4-ADDD-E56217E3F6CB}" type="sibTrans" cxnId="{7B3E8014-D12D-48E4-9B56-D8993B230434}">
      <dgm:prSet/>
      <dgm:spPr/>
      <dgm:t>
        <a:bodyPr/>
        <a:lstStyle/>
        <a:p>
          <a:endParaRPr lang="hr-HR"/>
        </a:p>
      </dgm:t>
    </dgm:pt>
    <dgm:pt modelId="{14385A12-EA6F-40E1-B112-68DFB3860841}">
      <dgm:prSet custT="1"/>
      <dgm:spPr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7150" tIns="28575" rIns="57150" bIns="28575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baseline="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Koristiti AM za jačanje kognitivnog modela („Nakon tih misli postajete tužni i odustajete od aktivnosti”).</a:t>
          </a:r>
        </a:p>
      </dgm:t>
    </dgm:pt>
    <dgm:pt modelId="{D38E89B5-32DF-43E5-8049-712628718C22}" type="parTrans" cxnId="{4718F5C8-F429-4635-8677-51E799340497}">
      <dgm:prSet/>
      <dgm:spPr/>
      <dgm:t>
        <a:bodyPr/>
        <a:lstStyle/>
        <a:p>
          <a:endParaRPr lang="hr-HR"/>
        </a:p>
      </dgm:t>
    </dgm:pt>
    <dgm:pt modelId="{008C0405-A4F6-4C9B-A748-ACAD1C5A2484}" type="sibTrans" cxnId="{4718F5C8-F429-4635-8677-51E799340497}">
      <dgm:prSet/>
      <dgm:spPr/>
      <dgm:t>
        <a:bodyPr/>
        <a:lstStyle/>
        <a:p>
          <a:endParaRPr lang="hr-HR"/>
        </a:p>
      </dgm:t>
    </dgm:pt>
    <dgm:pt modelId="{538FDD12-19AC-486B-807E-9843ED5243AF}">
      <dgm:prSet custT="1"/>
      <dgm:spPr/>
      <dgm:t>
        <a:bodyPr/>
        <a:lstStyle/>
        <a:p>
          <a:r>
            <a:rPr lang="hr-HR" sz="1800" baseline="0" dirty="0"/>
            <a:t>Vrednovati AM uz pomoć </a:t>
          </a:r>
          <a:r>
            <a:rPr lang="hr-HR" sz="1800" baseline="0" dirty="0" err="1"/>
            <a:t>Sokratovskoj</a:t>
          </a:r>
          <a:r>
            <a:rPr lang="hr-HR" sz="1800" baseline="0" dirty="0"/>
            <a:t> dijaloga i identifikacije kognitivnih distorzija – više detalja kasnije u prezentaciji</a:t>
          </a:r>
          <a:endParaRPr lang="hr-HR" sz="1800" dirty="0"/>
        </a:p>
      </dgm:t>
    </dgm:pt>
    <dgm:pt modelId="{A970CE12-C266-40A3-90A7-CE30B6980BC4}" type="parTrans" cxnId="{2A266E46-88EB-4499-BFD9-3FF87834B73D}">
      <dgm:prSet/>
      <dgm:spPr/>
      <dgm:t>
        <a:bodyPr/>
        <a:lstStyle/>
        <a:p>
          <a:endParaRPr lang="hr-HR"/>
        </a:p>
      </dgm:t>
    </dgm:pt>
    <dgm:pt modelId="{4ABD5FD9-3753-489D-A328-40AE3FF9A5B7}" type="sibTrans" cxnId="{2A266E46-88EB-4499-BFD9-3FF87834B73D}">
      <dgm:prSet/>
      <dgm:spPr/>
      <dgm:t>
        <a:bodyPr/>
        <a:lstStyle/>
        <a:p>
          <a:endParaRPr lang="hr-HR"/>
        </a:p>
      </dgm:t>
    </dgm:pt>
    <dgm:pt modelId="{1319BA42-5293-4CFB-B8B2-2510B23E7EDB}">
      <dgm:prSet/>
      <dgm:spPr/>
      <dgm:t>
        <a:bodyPr/>
        <a:lstStyle/>
        <a:p>
          <a:r>
            <a:rPr lang="hr-HR" baseline="0" dirty="0"/>
            <a:t>Provesti problem </a:t>
          </a:r>
          <a:r>
            <a:rPr lang="hr-HR" baseline="0" dirty="0" err="1"/>
            <a:t>solving</a:t>
          </a:r>
          <a:r>
            <a:rPr lang="hr-HR" baseline="0" dirty="0"/>
            <a:t> s klijentom (</a:t>
          </a:r>
          <a:r>
            <a:rPr lang="hr-HR" i="1" baseline="0" dirty="0"/>
            <a:t>„Što biste mogli napraviti da drugi puta bolje naučite gradivo?”).</a:t>
          </a:r>
          <a:endParaRPr lang="hr-HR" dirty="0"/>
        </a:p>
      </dgm:t>
    </dgm:pt>
    <dgm:pt modelId="{1CD5F5DA-93F2-46AE-AF11-4A552BA0ECBA}" type="parTrans" cxnId="{7BA91811-7969-480D-AD18-F74F22CB5FBD}">
      <dgm:prSet/>
      <dgm:spPr/>
      <dgm:t>
        <a:bodyPr/>
        <a:lstStyle/>
        <a:p>
          <a:endParaRPr lang="hr-HR"/>
        </a:p>
      </dgm:t>
    </dgm:pt>
    <dgm:pt modelId="{DFD564C9-246B-4BC1-81DA-3D354882F7F8}" type="sibTrans" cxnId="{7BA91811-7969-480D-AD18-F74F22CB5FBD}">
      <dgm:prSet/>
      <dgm:spPr/>
      <dgm:t>
        <a:bodyPr/>
        <a:lstStyle/>
        <a:p>
          <a:endParaRPr lang="hr-HR"/>
        </a:p>
      </dgm:t>
    </dgm:pt>
    <dgm:pt modelId="{1C12C515-EB7F-41A3-8606-D9A6BA49426E}">
      <dgm:prSet/>
      <dgm:spPr/>
      <dgm:t>
        <a:bodyPr/>
        <a:lstStyle/>
        <a:p>
          <a:r>
            <a:rPr lang="hr-HR" baseline="0" dirty="0"/>
            <a:t>Otkriti bazično vjerovanje uz pomoć tehnike silazne strelice (</a:t>
          </a:r>
          <a:r>
            <a:rPr lang="hr-HR" i="1" baseline="0" dirty="0"/>
            <a:t>„Ako je to točno, što bi to za vas značilo?). </a:t>
          </a:r>
          <a:endParaRPr lang="hr-HR" dirty="0"/>
        </a:p>
      </dgm:t>
    </dgm:pt>
    <dgm:pt modelId="{0C9B9CEA-14A0-4209-B6B3-D30AC7B1A8AE}" type="parTrans" cxnId="{3AFFD56B-DD27-4BAE-95D6-4475A0F0324A}">
      <dgm:prSet/>
      <dgm:spPr/>
      <dgm:t>
        <a:bodyPr/>
        <a:lstStyle/>
        <a:p>
          <a:endParaRPr lang="hr-HR"/>
        </a:p>
      </dgm:t>
    </dgm:pt>
    <dgm:pt modelId="{B0E9C1CB-3932-47AA-B36C-FCB7E8A3E0DD}" type="sibTrans" cxnId="{3AFFD56B-DD27-4BAE-95D6-4475A0F0324A}">
      <dgm:prSet/>
      <dgm:spPr/>
      <dgm:t>
        <a:bodyPr/>
        <a:lstStyle/>
        <a:p>
          <a:endParaRPr lang="hr-HR"/>
        </a:p>
      </dgm:t>
    </dgm:pt>
    <dgm:pt modelId="{77BCF4FA-B141-44E0-A791-ECBD83AD7320}" type="pres">
      <dgm:prSet presAssocID="{AF190502-EE73-4D3A-B3CB-035DE5C03EB9}" presName="Name0" presStyleCnt="0">
        <dgm:presLayoutVars>
          <dgm:dir/>
          <dgm:animLvl val="lvl"/>
          <dgm:resizeHandles val="exact"/>
        </dgm:presLayoutVars>
      </dgm:prSet>
      <dgm:spPr/>
    </dgm:pt>
    <dgm:pt modelId="{053A53E0-2A36-4E33-89B2-5CB3D27706AF}" type="pres">
      <dgm:prSet presAssocID="{FD273D61-875F-4364-821B-A25FC7E4EF8D}" presName="linNode" presStyleCnt="0"/>
      <dgm:spPr/>
    </dgm:pt>
    <dgm:pt modelId="{EAE63627-4F46-4D01-8CD4-F0782D0BA5AD}" type="pres">
      <dgm:prSet presAssocID="{FD273D61-875F-4364-821B-A25FC7E4EF8D}" presName="parentText" presStyleLbl="node1" presStyleIdx="0" presStyleCnt="5" custScaleX="159761" custLinFactNeighborX="29848" custLinFactNeighborY="1256">
        <dgm:presLayoutVars>
          <dgm:chMax val="1"/>
          <dgm:bulletEnabled val="1"/>
        </dgm:presLayoutVars>
      </dgm:prSet>
      <dgm:spPr/>
    </dgm:pt>
    <dgm:pt modelId="{977CB0B3-2F19-4516-8E9A-57FC03733B72}" type="pres">
      <dgm:prSet presAssocID="{2B6C417D-2A3C-4EC4-ADDD-E56217E3F6CB}" presName="sp" presStyleCnt="0"/>
      <dgm:spPr/>
    </dgm:pt>
    <dgm:pt modelId="{88FD9F9A-6D89-4F9C-876D-D3F2326BD098}" type="pres">
      <dgm:prSet presAssocID="{14385A12-EA6F-40E1-B112-68DFB3860841}" presName="linNode" presStyleCnt="0"/>
      <dgm:spPr/>
    </dgm:pt>
    <dgm:pt modelId="{CC8F6A73-D73F-4503-9FDA-0D7A28AC2794}" type="pres">
      <dgm:prSet presAssocID="{14385A12-EA6F-40E1-B112-68DFB3860841}" presName="parentText" presStyleLbl="node1" presStyleIdx="1" presStyleCnt="5" custScaleX="159385" custLinFactNeighborX="29848" custLinFactNeighborY="-1417">
        <dgm:presLayoutVars>
          <dgm:chMax val="1"/>
          <dgm:bulletEnabled val="1"/>
        </dgm:presLayoutVars>
      </dgm:prSet>
      <dgm:spPr>
        <a:xfrm>
          <a:off x="2029004" y="967341"/>
          <a:ext cx="3438502" cy="919275"/>
        </a:xfrm>
        <a:prstGeom prst="roundRect">
          <a:avLst/>
        </a:prstGeom>
      </dgm:spPr>
    </dgm:pt>
    <dgm:pt modelId="{2FD24784-7C3E-499F-AA5F-7ED3E81D120A}" type="pres">
      <dgm:prSet presAssocID="{008C0405-A4F6-4C9B-A748-ACAD1C5A2484}" presName="sp" presStyleCnt="0"/>
      <dgm:spPr/>
    </dgm:pt>
    <dgm:pt modelId="{72242178-7522-436D-A929-17D4A78662E3}" type="pres">
      <dgm:prSet presAssocID="{538FDD12-19AC-486B-807E-9843ED5243AF}" presName="linNode" presStyleCnt="0"/>
      <dgm:spPr/>
    </dgm:pt>
    <dgm:pt modelId="{248A2DFD-E82D-4CBF-90CB-724E3E080C60}" type="pres">
      <dgm:prSet presAssocID="{538FDD12-19AC-486B-807E-9843ED5243AF}" presName="parentText" presStyleLbl="node1" presStyleIdx="2" presStyleCnt="5" custScaleX="160056" custLinFactNeighborX="29996" custLinFactNeighborY="-3691">
        <dgm:presLayoutVars>
          <dgm:chMax val="1"/>
          <dgm:bulletEnabled val="1"/>
        </dgm:presLayoutVars>
      </dgm:prSet>
      <dgm:spPr/>
    </dgm:pt>
    <dgm:pt modelId="{155ABCD7-3F52-4386-9A87-E537D632961D}" type="pres">
      <dgm:prSet presAssocID="{4ABD5FD9-3753-489D-A328-40AE3FF9A5B7}" presName="sp" presStyleCnt="0"/>
      <dgm:spPr/>
    </dgm:pt>
    <dgm:pt modelId="{12E84016-DA1E-49E4-9F60-E3ADF98A168E}" type="pres">
      <dgm:prSet presAssocID="{1319BA42-5293-4CFB-B8B2-2510B23E7EDB}" presName="linNode" presStyleCnt="0"/>
      <dgm:spPr/>
    </dgm:pt>
    <dgm:pt modelId="{A504A74F-6E54-44A1-81CB-063BC75EE378}" type="pres">
      <dgm:prSet presAssocID="{1319BA42-5293-4CFB-B8B2-2510B23E7EDB}" presName="parentText" presStyleLbl="node1" presStyleIdx="3" presStyleCnt="5" custScaleX="160056" custLinFactNeighborX="29996" custLinFactNeighborY="-6417">
        <dgm:presLayoutVars>
          <dgm:chMax val="1"/>
          <dgm:bulletEnabled val="1"/>
        </dgm:presLayoutVars>
      </dgm:prSet>
      <dgm:spPr/>
    </dgm:pt>
    <dgm:pt modelId="{4B1F8C6B-A764-478B-9D96-726B2129E186}" type="pres">
      <dgm:prSet presAssocID="{DFD564C9-246B-4BC1-81DA-3D354882F7F8}" presName="sp" presStyleCnt="0"/>
      <dgm:spPr/>
    </dgm:pt>
    <dgm:pt modelId="{A883173B-A0D5-4A8C-9BBE-1503A03EF157}" type="pres">
      <dgm:prSet presAssocID="{1C12C515-EB7F-41A3-8606-D9A6BA49426E}" presName="linNode" presStyleCnt="0"/>
      <dgm:spPr/>
    </dgm:pt>
    <dgm:pt modelId="{D829718B-FEE8-46BC-AB3E-E2AF07F326AE}" type="pres">
      <dgm:prSet presAssocID="{1C12C515-EB7F-41A3-8606-D9A6BA49426E}" presName="parentText" presStyleLbl="node1" presStyleIdx="4" presStyleCnt="5" custScaleX="160351" custLinFactNeighborX="29996" custLinFactNeighborY="-7487">
        <dgm:presLayoutVars>
          <dgm:chMax val="1"/>
          <dgm:bulletEnabled val="1"/>
        </dgm:presLayoutVars>
      </dgm:prSet>
      <dgm:spPr/>
    </dgm:pt>
  </dgm:ptLst>
  <dgm:cxnLst>
    <dgm:cxn modelId="{7BA91811-7969-480D-AD18-F74F22CB5FBD}" srcId="{AF190502-EE73-4D3A-B3CB-035DE5C03EB9}" destId="{1319BA42-5293-4CFB-B8B2-2510B23E7EDB}" srcOrd="3" destOrd="0" parTransId="{1CD5F5DA-93F2-46AE-AF11-4A552BA0ECBA}" sibTransId="{DFD564C9-246B-4BC1-81DA-3D354882F7F8}"/>
    <dgm:cxn modelId="{7B3E8014-D12D-48E4-9B56-D8993B230434}" srcId="{AF190502-EE73-4D3A-B3CB-035DE5C03EB9}" destId="{FD273D61-875F-4364-821B-A25FC7E4EF8D}" srcOrd="0" destOrd="0" parTransId="{EDD5330B-75E3-438F-B4BF-23B6410A8E04}" sibTransId="{2B6C417D-2A3C-4EC4-ADDD-E56217E3F6CB}"/>
    <dgm:cxn modelId="{5B2DF13E-B688-4F2D-91F5-E2577FC2F6B4}" type="presOf" srcId="{1319BA42-5293-4CFB-B8B2-2510B23E7EDB}" destId="{A504A74F-6E54-44A1-81CB-063BC75EE378}" srcOrd="0" destOrd="0" presId="urn:microsoft.com/office/officeart/2005/8/layout/vList5"/>
    <dgm:cxn modelId="{90877940-AA83-416A-BDB7-12D774964F19}" type="presOf" srcId="{FD273D61-875F-4364-821B-A25FC7E4EF8D}" destId="{EAE63627-4F46-4D01-8CD4-F0782D0BA5AD}" srcOrd="0" destOrd="0" presId="urn:microsoft.com/office/officeart/2005/8/layout/vList5"/>
    <dgm:cxn modelId="{2A266E46-88EB-4499-BFD9-3FF87834B73D}" srcId="{AF190502-EE73-4D3A-B3CB-035DE5C03EB9}" destId="{538FDD12-19AC-486B-807E-9843ED5243AF}" srcOrd="2" destOrd="0" parTransId="{A970CE12-C266-40A3-90A7-CE30B6980BC4}" sibTransId="{4ABD5FD9-3753-489D-A328-40AE3FF9A5B7}"/>
    <dgm:cxn modelId="{3AFFD56B-DD27-4BAE-95D6-4475A0F0324A}" srcId="{AF190502-EE73-4D3A-B3CB-035DE5C03EB9}" destId="{1C12C515-EB7F-41A3-8606-D9A6BA49426E}" srcOrd="4" destOrd="0" parTransId="{0C9B9CEA-14A0-4209-B6B3-D30AC7B1A8AE}" sibTransId="{B0E9C1CB-3932-47AA-B36C-FCB7E8A3E0DD}"/>
    <dgm:cxn modelId="{0A06437B-8316-4627-B5ED-7AECB9452FD1}" type="presOf" srcId="{14385A12-EA6F-40E1-B112-68DFB3860841}" destId="{CC8F6A73-D73F-4503-9FDA-0D7A28AC2794}" srcOrd="0" destOrd="0" presId="urn:microsoft.com/office/officeart/2005/8/layout/vList5"/>
    <dgm:cxn modelId="{7D8EF884-FACA-4F7D-9E05-5369F3040B5D}" type="presOf" srcId="{1C12C515-EB7F-41A3-8606-D9A6BA49426E}" destId="{D829718B-FEE8-46BC-AB3E-E2AF07F326AE}" srcOrd="0" destOrd="0" presId="urn:microsoft.com/office/officeart/2005/8/layout/vList5"/>
    <dgm:cxn modelId="{8870FFB1-D746-4C59-B0C5-14E32BA59618}" type="presOf" srcId="{AF190502-EE73-4D3A-B3CB-035DE5C03EB9}" destId="{77BCF4FA-B141-44E0-A791-ECBD83AD7320}" srcOrd="0" destOrd="0" presId="urn:microsoft.com/office/officeart/2005/8/layout/vList5"/>
    <dgm:cxn modelId="{4718F5C8-F429-4635-8677-51E799340497}" srcId="{AF190502-EE73-4D3A-B3CB-035DE5C03EB9}" destId="{14385A12-EA6F-40E1-B112-68DFB3860841}" srcOrd="1" destOrd="0" parTransId="{D38E89B5-32DF-43E5-8049-712628718C22}" sibTransId="{008C0405-A4F6-4C9B-A748-ACAD1C5A2484}"/>
    <dgm:cxn modelId="{C3294AEF-BB3F-4570-B397-44620F909E84}" type="presOf" srcId="{538FDD12-19AC-486B-807E-9843ED5243AF}" destId="{248A2DFD-E82D-4CBF-90CB-724E3E080C60}" srcOrd="0" destOrd="0" presId="urn:microsoft.com/office/officeart/2005/8/layout/vList5"/>
    <dgm:cxn modelId="{4BB45B7C-8252-468A-A14A-92B6034CF97E}" type="presParOf" srcId="{77BCF4FA-B141-44E0-A791-ECBD83AD7320}" destId="{053A53E0-2A36-4E33-89B2-5CB3D27706AF}" srcOrd="0" destOrd="0" presId="urn:microsoft.com/office/officeart/2005/8/layout/vList5"/>
    <dgm:cxn modelId="{5509A554-3867-4753-B7ED-4306C87A6DFA}" type="presParOf" srcId="{053A53E0-2A36-4E33-89B2-5CB3D27706AF}" destId="{EAE63627-4F46-4D01-8CD4-F0782D0BA5AD}" srcOrd="0" destOrd="0" presId="urn:microsoft.com/office/officeart/2005/8/layout/vList5"/>
    <dgm:cxn modelId="{D4477533-1BA5-4385-B272-0FEBE62FF7F4}" type="presParOf" srcId="{77BCF4FA-B141-44E0-A791-ECBD83AD7320}" destId="{977CB0B3-2F19-4516-8E9A-57FC03733B72}" srcOrd="1" destOrd="0" presId="urn:microsoft.com/office/officeart/2005/8/layout/vList5"/>
    <dgm:cxn modelId="{AAC45AFA-A4DB-4693-818C-E6B6AC322902}" type="presParOf" srcId="{77BCF4FA-B141-44E0-A791-ECBD83AD7320}" destId="{88FD9F9A-6D89-4F9C-876D-D3F2326BD098}" srcOrd="2" destOrd="0" presId="urn:microsoft.com/office/officeart/2005/8/layout/vList5"/>
    <dgm:cxn modelId="{93E9DCD8-20C1-4B91-8B19-FC13DEA5CF98}" type="presParOf" srcId="{88FD9F9A-6D89-4F9C-876D-D3F2326BD098}" destId="{CC8F6A73-D73F-4503-9FDA-0D7A28AC2794}" srcOrd="0" destOrd="0" presId="urn:microsoft.com/office/officeart/2005/8/layout/vList5"/>
    <dgm:cxn modelId="{E119C1F8-0BE0-47B5-B65F-5B81971A61DC}" type="presParOf" srcId="{77BCF4FA-B141-44E0-A791-ECBD83AD7320}" destId="{2FD24784-7C3E-499F-AA5F-7ED3E81D120A}" srcOrd="3" destOrd="0" presId="urn:microsoft.com/office/officeart/2005/8/layout/vList5"/>
    <dgm:cxn modelId="{4573F69B-8790-4BF0-B021-2532E4D22FD7}" type="presParOf" srcId="{77BCF4FA-B141-44E0-A791-ECBD83AD7320}" destId="{72242178-7522-436D-A929-17D4A78662E3}" srcOrd="4" destOrd="0" presId="urn:microsoft.com/office/officeart/2005/8/layout/vList5"/>
    <dgm:cxn modelId="{A487DFB9-6CB6-4370-AA3F-682FD0804B74}" type="presParOf" srcId="{72242178-7522-436D-A929-17D4A78662E3}" destId="{248A2DFD-E82D-4CBF-90CB-724E3E080C60}" srcOrd="0" destOrd="0" presId="urn:microsoft.com/office/officeart/2005/8/layout/vList5"/>
    <dgm:cxn modelId="{CC456A88-409A-47D6-9228-542633245BE2}" type="presParOf" srcId="{77BCF4FA-B141-44E0-A791-ECBD83AD7320}" destId="{155ABCD7-3F52-4386-9A87-E537D632961D}" srcOrd="5" destOrd="0" presId="urn:microsoft.com/office/officeart/2005/8/layout/vList5"/>
    <dgm:cxn modelId="{E150AC9E-4748-49E8-A83B-1E5CCEF269AD}" type="presParOf" srcId="{77BCF4FA-B141-44E0-A791-ECBD83AD7320}" destId="{12E84016-DA1E-49E4-9F60-E3ADF98A168E}" srcOrd="6" destOrd="0" presId="urn:microsoft.com/office/officeart/2005/8/layout/vList5"/>
    <dgm:cxn modelId="{B596E2D6-D88E-4C60-A1ED-4327559AA305}" type="presParOf" srcId="{12E84016-DA1E-49E4-9F60-E3ADF98A168E}" destId="{A504A74F-6E54-44A1-81CB-063BC75EE378}" srcOrd="0" destOrd="0" presId="urn:microsoft.com/office/officeart/2005/8/layout/vList5"/>
    <dgm:cxn modelId="{9DB9A3F3-ECFF-473D-89DB-A60492A57469}" type="presParOf" srcId="{77BCF4FA-B141-44E0-A791-ECBD83AD7320}" destId="{4B1F8C6B-A764-478B-9D96-726B2129E186}" srcOrd="7" destOrd="0" presId="urn:microsoft.com/office/officeart/2005/8/layout/vList5"/>
    <dgm:cxn modelId="{A99BED01-9095-4E8B-970D-2C97AD1F2B51}" type="presParOf" srcId="{77BCF4FA-B141-44E0-A791-ECBD83AD7320}" destId="{A883173B-A0D5-4A8C-9BBE-1503A03EF157}" srcOrd="8" destOrd="0" presId="urn:microsoft.com/office/officeart/2005/8/layout/vList5"/>
    <dgm:cxn modelId="{334E417E-34A6-47C6-8374-8D262E2EFB04}" type="presParOf" srcId="{A883173B-A0D5-4A8C-9BBE-1503A03EF157}" destId="{D829718B-FEE8-46BC-AB3E-E2AF07F326A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49959C-D955-46A0-94E3-403000C26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9B9AD91C-D736-4D99-A298-7054EC08544F}">
      <dgm:prSet/>
      <dgm:spPr/>
      <dgm:t>
        <a:bodyPr/>
        <a:lstStyle/>
        <a:p>
          <a:r>
            <a:rPr lang="hr-HR" baseline="0" dirty="0"/>
            <a:t>SOKRATOVSKA PITANJA</a:t>
          </a:r>
          <a:endParaRPr lang="hr-HR" dirty="0"/>
        </a:p>
      </dgm:t>
    </dgm:pt>
    <dgm:pt modelId="{0B8ED75F-AD40-4332-9FC4-49FF5BAF05F1}" type="parTrans" cxnId="{ADD048B4-C204-4943-A2BC-F936E3EC347F}">
      <dgm:prSet/>
      <dgm:spPr/>
      <dgm:t>
        <a:bodyPr/>
        <a:lstStyle/>
        <a:p>
          <a:endParaRPr lang="hr-HR"/>
        </a:p>
      </dgm:t>
    </dgm:pt>
    <dgm:pt modelId="{7D84EF9C-F1F4-475D-9401-AB0BE95893B3}" type="sibTrans" cxnId="{ADD048B4-C204-4943-A2BC-F936E3EC347F}">
      <dgm:prSet/>
      <dgm:spPr/>
      <dgm:t>
        <a:bodyPr/>
        <a:lstStyle/>
        <a:p>
          <a:endParaRPr lang="hr-HR"/>
        </a:p>
      </dgm:t>
    </dgm:pt>
    <dgm:pt modelId="{319EFF06-30D7-43A7-B7D1-DAFFBCC1C606}" type="pres">
      <dgm:prSet presAssocID="{1149959C-D955-46A0-94E3-403000C263CE}" presName="linear" presStyleCnt="0">
        <dgm:presLayoutVars>
          <dgm:animLvl val="lvl"/>
          <dgm:resizeHandles val="exact"/>
        </dgm:presLayoutVars>
      </dgm:prSet>
      <dgm:spPr/>
    </dgm:pt>
    <dgm:pt modelId="{984893C5-2BBE-424F-AF9C-FD2C793116B1}" type="pres">
      <dgm:prSet presAssocID="{9B9AD91C-D736-4D99-A298-7054EC08544F}" presName="parentText" presStyleLbl="node1" presStyleIdx="0" presStyleCnt="1" custLinFactNeighborX="922" custLinFactNeighborY="40787">
        <dgm:presLayoutVars>
          <dgm:chMax val="0"/>
          <dgm:bulletEnabled val="1"/>
        </dgm:presLayoutVars>
      </dgm:prSet>
      <dgm:spPr/>
    </dgm:pt>
  </dgm:ptLst>
  <dgm:cxnLst>
    <dgm:cxn modelId="{FE898161-1824-4696-B6F2-387A603FB608}" type="presOf" srcId="{1149959C-D955-46A0-94E3-403000C263CE}" destId="{319EFF06-30D7-43A7-B7D1-DAFFBCC1C606}" srcOrd="0" destOrd="0" presId="urn:microsoft.com/office/officeart/2005/8/layout/vList2"/>
    <dgm:cxn modelId="{402CA953-2F3A-4260-BB8A-AC768354448F}" type="presOf" srcId="{9B9AD91C-D736-4D99-A298-7054EC08544F}" destId="{984893C5-2BBE-424F-AF9C-FD2C793116B1}" srcOrd="0" destOrd="0" presId="urn:microsoft.com/office/officeart/2005/8/layout/vList2"/>
    <dgm:cxn modelId="{ADD048B4-C204-4943-A2BC-F936E3EC347F}" srcId="{1149959C-D955-46A0-94E3-403000C263CE}" destId="{9B9AD91C-D736-4D99-A298-7054EC08544F}" srcOrd="0" destOrd="0" parTransId="{0B8ED75F-AD40-4332-9FC4-49FF5BAF05F1}" sibTransId="{7D84EF9C-F1F4-475D-9401-AB0BE95893B3}"/>
    <dgm:cxn modelId="{2BFE0D55-D9DB-4C04-8F3C-A42D80B26C06}" type="presParOf" srcId="{319EFF06-30D7-43A7-B7D1-DAFFBCC1C606}" destId="{984893C5-2BBE-424F-AF9C-FD2C793116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49959C-D955-46A0-94E3-403000C26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B9AD91C-D736-4D99-A298-7054EC08544F}">
      <dgm:prSet/>
      <dgm:spPr/>
      <dgm:t>
        <a:bodyPr/>
        <a:lstStyle/>
        <a:p>
          <a:r>
            <a:rPr lang="hr-HR" baseline="0" dirty="0"/>
            <a:t>KOGNITIVNE DISTORZIJE</a:t>
          </a:r>
          <a:endParaRPr lang="hr-HR" dirty="0"/>
        </a:p>
      </dgm:t>
    </dgm:pt>
    <dgm:pt modelId="{0B8ED75F-AD40-4332-9FC4-49FF5BAF05F1}" type="parTrans" cxnId="{ADD048B4-C204-4943-A2BC-F936E3EC347F}">
      <dgm:prSet/>
      <dgm:spPr/>
      <dgm:t>
        <a:bodyPr/>
        <a:lstStyle/>
        <a:p>
          <a:endParaRPr lang="hr-HR"/>
        </a:p>
      </dgm:t>
    </dgm:pt>
    <dgm:pt modelId="{7D84EF9C-F1F4-475D-9401-AB0BE95893B3}" type="sibTrans" cxnId="{ADD048B4-C204-4943-A2BC-F936E3EC347F}">
      <dgm:prSet/>
      <dgm:spPr/>
      <dgm:t>
        <a:bodyPr/>
        <a:lstStyle/>
        <a:p>
          <a:endParaRPr lang="hr-HR"/>
        </a:p>
      </dgm:t>
    </dgm:pt>
    <dgm:pt modelId="{319EFF06-30D7-43A7-B7D1-DAFFBCC1C606}" type="pres">
      <dgm:prSet presAssocID="{1149959C-D955-46A0-94E3-403000C263CE}" presName="linear" presStyleCnt="0">
        <dgm:presLayoutVars>
          <dgm:animLvl val="lvl"/>
          <dgm:resizeHandles val="exact"/>
        </dgm:presLayoutVars>
      </dgm:prSet>
      <dgm:spPr/>
    </dgm:pt>
    <dgm:pt modelId="{984893C5-2BBE-424F-AF9C-FD2C793116B1}" type="pres">
      <dgm:prSet presAssocID="{9B9AD91C-D736-4D99-A298-7054EC08544F}" presName="parentText" presStyleLbl="node1" presStyleIdx="0" presStyleCnt="1" custLinFactNeighborY="-1026">
        <dgm:presLayoutVars>
          <dgm:chMax val="0"/>
          <dgm:bulletEnabled val="1"/>
        </dgm:presLayoutVars>
      </dgm:prSet>
      <dgm:spPr/>
    </dgm:pt>
  </dgm:ptLst>
  <dgm:cxnLst>
    <dgm:cxn modelId="{FE898161-1824-4696-B6F2-387A603FB608}" type="presOf" srcId="{1149959C-D955-46A0-94E3-403000C263CE}" destId="{319EFF06-30D7-43A7-B7D1-DAFFBCC1C606}" srcOrd="0" destOrd="0" presId="urn:microsoft.com/office/officeart/2005/8/layout/vList2"/>
    <dgm:cxn modelId="{402CA953-2F3A-4260-BB8A-AC768354448F}" type="presOf" srcId="{9B9AD91C-D736-4D99-A298-7054EC08544F}" destId="{984893C5-2BBE-424F-AF9C-FD2C793116B1}" srcOrd="0" destOrd="0" presId="urn:microsoft.com/office/officeart/2005/8/layout/vList2"/>
    <dgm:cxn modelId="{ADD048B4-C204-4943-A2BC-F936E3EC347F}" srcId="{1149959C-D955-46A0-94E3-403000C263CE}" destId="{9B9AD91C-D736-4D99-A298-7054EC08544F}" srcOrd="0" destOrd="0" parTransId="{0B8ED75F-AD40-4332-9FC4-49FF5BAF05F1}" sibTransId="{7D84EF9C-F1F4-475D-9401-AB0BE95893B3}"/>
    <dgm:cxn modelId="{2BFE0D55-D9DB-4C04-8F3C-A42D80B26C06}" type="presParOf" srcId="{319EFF06-30D7-43A7-B7D1-DAFFBCC1C606}" destId="{984893C5-2BBE-424F-AF9C-FD2C793116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49959C-D955-46A0-94E3-403000C26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B9AD91C-D736-4D99-A298-7054EC08544F}">
      <dgm:prSet/>
      <dgm:spPr/>
      <dgm:t>
        <a:bodyPr/>
        <a:lstStyle/>
        <a:p>
          <a:r>
            <a:rPr lang="hr-HR" baseline="0" dirty="0"/>
            <a:t>KOGNITIVNE DISTORZIJE</a:t>
          </a:r>
          <a:endParaRPr lang="hr-HR" dirty="0"/>
        </a:p>
      </dgm:t>
    </dgm:pt>
    <dgm:pt modelId="{0B8ED75F-AD40-4332-9FC4-49FF5BAF05F1}" type="parTrans" cxnId="{ADD048B4-C204-4943-A2BC-F936E3EC347F}">
      <dgm:prSet/>
      <dgm:spPr/>
      <dgm:t>
        <a:bodyPr/>
        <a:lstStyle/>
        <a:p>
          <a:endParaRPr lang="hr-HR"/>
        </a:p>
      </dgm:t>
    </dgm:pt>
    <dgm:pt modelId="{7D84EF9C-F1F4-475D-9401-AB0BE95893B3}" type="sibTrans" cxnId="{ADD048B4-C204-4943-A2BC-F936E3EC347F}">
      <dgm:prSet/>
      <dgm:spPr/>
      <dgm:t>
        <a:bodyPr/>
        <a:lstStyle/>
        <a:p>
          <a:endParaRPr lang="hr-HR"/>
        </a:p>
      </dgm:t>
    </dgm:pt>
    <dgm:pt modelId="{319EFF06-30D7-43A7-B7D1-DAFFBCC1C606}" type="pres">
      <dgm:prSet presAssocID="{1149959C-D955-46A0-94E3-403000C263CE}" presName="linear" presStyleCnt="0">
        <dgm:presLayoutVars>
          <dgm:animLvl val="lvl"/>
          <dgm:resizeHandles val="exact"/>
        </dgm:presLayoutVars>
      </dgm:prSet>
      <dgm:spPr/>
    </dgm:pt>
    <dgm:pt modelId="{984893C5-2BBE-424F-AF9C-FD2C793116B1}" type="pres">
      <dgm:prSet presAssocID="{9B9AD91C-D736-4D99-A298-7054EC08544F}" presName="parentText" presStyleLbl="node1" presStyleIdx="0" presStyleCnt="1" custLinFactNeighborY="-1026">
        <dgm:presLayoutVars>
          <dgm:chMax val="0"/>
          <dgm:bulletEnabled val="1"/>
        </dgm:presLayoutVars>
      </dgm:prSet>
      <dgm:spPr/>
    </dgm:pt>
  </dgm:ptLst>
  <dgm:cxnLst>
    <dgm:cxn modelId="{FE898161-1824-4696-B6F2-387A603FB608}" type="presOf" srcId="{1149959C-D955-46A0-94E3-403000C263CE}" destId="{319EFF06-30D7-43A7-B7D1-DAFFBCC1C606}" srcOrd="0" destOrd="0" presId="urn:microsoft.com/office/officeart/2005/8/layout/vList2"/>
    <dgm:cxn modelId="{402CA953-2F3A-4260-BB8A-AC768354448F}" type="presOf" srcId="{9B9AD91C-D736-4D99-A298-7054EC08544F}" destId="{984893C5-2BBE-424F-AF9C-FD2C793116B1}" srcOrd="0" destOrd="0" presId="urn:microsoft.com/office/officeart/2005/8/layout/vList2"/>
    <dgm:cxn modelId="{ADD048B4-C204-4943-A2BC-F936E3EC347F}" srcId="{1149959C-D955-46A0-94E3-403000C263CE}" destId="{9B9AD91C-D736-4D99-A298-7054EC08544F}" srcOrd="0" destOrd="0" parTransId="{0B8ED75F-AD40-4332-9FC4-49FF5BAF05F1}" sibTransId="{7D84EF9C-F1F4-475D-9401-AB0BE95893B3}"/>
    <dgm:cxn modelId="{2BFE0D55-D9DB-4C04-8F3C-A42D80B26C06}" type="presParOf" srcId="{319EFF06-30D7-43A7-B7D1-DAFFBCC1C606}" destId="{984893C5-2BBE-424F-AF9C-FD2C793116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49959C-D955-46A0-94E3-403000C26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B9AD91C-D736-4D99-A298-7054EC08544F}">
      <dgm:prSet/>
      <dgm:spPr/>
      <dgm:t>
        <a:bodyPr/>
        <a:lstStyle/>
        <a:p>
          <a:r>
            <a:rPr lang="hr-HR" baseline="0" dirty="0"/>
            <a:t>KOGNITIVNE DISTORZIJE</a:t>
          </a:r>
          <a:endParaRPr lang="hr-HR" dirty="0"/>
        </a:p>
      </dgm:t>
    </dgm:pt>
    <dgm:pt modelId="{0B8ED75F-AD40-4332-9FC4-49FF5BAF05F1}" type="parTrans" cxnId="{ADD048B4-C204-4943-A2BC-F936E3EC347F}">
      <dgm:prSet/>
      <dgm:spPr/>
      <dgm:t>
        <a:bodyPr/>
        <a:lstStyle/>
        <a:p>
          <a:endParaRPr lang="hr-HR"/>
        </a:p>
      </dgm:t>
    </dgm:pt>
    <dgm:pt modelId="{7D84EF9C-F1F4-475D-9401-AB0BE95893B3}" type="sibTrans" cxnId="{ADD048B4-C204-4943-A2BC-F936E3EC347F}">
      <dgm:prSet/>
      <dgm:spPr/>
      <dgm:t>
        <a:bodyPr/>
        <a:lstStyle/>
        <a:p>
          <a:endParaRPr lang="hr-HR"/>
        </a:p>
      </dgm:t>
    </dgm:pt>
    <dgm:pt modelId="{319EFF06-30D7-43A7-B7D1-DAFFBCC1C606}" type="pres">
      <dgm:prSet presAssocID="{1149959C-D955-46A0-94E3-403000C263CE}" presName="linear" presStyleCnt="0">
        <dgm:presLayoutVars>
          <dgm:animLvl val="lvl"/>
          <dgm:resizeHandles val="exact"/>
        </dgm:presLayoutVars>
      </dgm:prSet>
      <dgm:spPr/>
    </dgm:pt>
    <dgm:pt modelId="{984893C5-2BBE-424F-AF9C-FD2C793116B1}" type="pres">
      <dgm:prSet presAssocID="{9B9AD91C-D736-4D99-A298-7054EC08544F}" presName="parentText" presStyleLbl="node1" presStyleIdx="0" presStyleCnt="1" custLinFactNeighborY="-1026">
        <dgm:presLayoutVars>
          <dgm:chMax val="0"/>
          <dgm:bulletEnabled val="1"/>
        </dgm:presLayoutVars>
      </dgm:prSet>
      <dgm:spPr/>
    </dgm:pt>
  </dgm:ptLst>
  <dgm:cxnLst>
    <dgm:cxn modelId="{FE898161-1824-4696-B6F2-387A603FB608}" type="presOf" srcId="{1149959C-D955-46A0-94E3-403000C263CE}" destId="{319EFF06-30D7-43A7-B7D1-DAFFBCC1C606}" srcOrd="0" destOrd="0" presId="urn:microsoft.com/office/officeart/2005/8/layout/vList2"/>
    <dgm:cxn modelId="{402CA953-2F3A-4260-BB8A-AC768354448F}" type="presOf" srcId="{9B9AD91C-D736-4D99-A298-7054EC08544F}" destId="{984893C5-2BBE-424F-AF9C-FD2C793116B1}" srcOrd="0" destOrd="0" presId="urn:microsoft.com/office/officeart/2005/8/layout/vList2"/>
    <dgm:cxn modelId="{ADD048B4-C204-4943-A2BC-F936E3EC347F}" srcId="{1149959C-D955-46A0-94E3-403000C263CE}" destId="{9B9AD91C-D736-4D99-A298-7054EC08544F}" srcOrd="0" destOrd="0" parTransId="{0B8ED75F-AD40-4332-9FC4-49FF5BAF05F1}" sibTransId="{7D84EF9C-F1F4-475D-9401-AB0BE95893B3}"/>
    <dgm:cxn modelId="{2BFE0D55-D9DB-4C04-8F3C-A42D80B26C06}" type="presParOf" srcId="{319EFF06-30D7-43A7-B7D1-DAFFBCC1C606}" destId="{984893C5-2BBE-424F-AF9C-FD2C793116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7BCD9-527C-40C8-A327-2EEE59C4E79A}">
      <dsp:nvSpPr>
        <dsp:cNvPr id="0" name=""/>
        <dsp:cNvSpPr/>
      </dsp:nvSpPr>
      <dsp:spPr>
        <a:xfrm>
          <a:off x="0" y="740444"/>
          <a:ext cx="3238695" cy="1943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baseline="0" dirty="0"/>
            <a:t>Koji su terapijski ciljevi? Što želim postići na seansi i hoće li rad na ovoj AM tome pomoći? </a:t>
          </a:r>
          <a:endParaRPr lang="hr-HR" sz="2000" kern="1200" dirty="0"/>
        </a:p>
      </dsp:txBody>
      <dsp:txXfrm>
        <a:off x="0" y="740444"/>
        <a:ext cx="3238695" cy="1943217"/>
      </dsp:txXfrm>
    </dsp:sp>
    <dsp:sp modelId="{0367D30E-9BBD-49F6-96B1-603C0A5F0951}">
      <dsp:nvSpPr>
        <dsp:cNvPr id="0" name=""/>
        <dsp:cNvSpPr/>
      </dsp:nvSpPr>
      <dsp:spPr>
        <a:xfrm>
          <a:off x="3562565" y="740444"/>
          <a:ext cx="3238695" cy="1943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baseline="0" dirty="0"/>
            <a:t>Podudara li se misao s problemom koji je pacijent stavio na dnevni red? Dovoljno vremena? Hoće li surađivati u vrednovanju te misli? </a:t>
          </a:r>
          <a:endParaRPr lang="hr-HR" sz="2000" kern="1200" dirty="0"/>
        </a:p>
      </dsp:txBody>
      <dsp:txXfrm>
        <a:off x="3562565" y="740444"/>
        <a:ext cx="3238695" cy="1943217"/>
      </dsp:txXfrm>
    </dsp:sp>
    <dsp:sp modelId="{FE2787C0-E70A-43EB-9DD4-264F0405E443}">
      <dsp:nvSpPr>
        <dsp:cNvPr id="0" name=""/>
        <dsp:cNvSpPr/>
      </dsp:nvSpPr>
      <dsp:spPr>
        <a:xfrm>
          <a:off x="7125130" y="740444"/>
          <a:ext cx="3238695" cy="1943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baseline="0"/>
            <a:t>Koliko je ta misao važna? Koliko tipična odnosno središnja? Koliko je iskrivljena / disfunkcionalna? Pomaže li usmjeravanje na nju – klijentu za više situacija ili terapeutu da bolje konceptualizira? </a:t>
          </a:r>
          <a:endParaRPr lang="hr-HR" sz="2000" kern="1200"/>
        </a:p>
      </dsp:txBody>
      <dsp:txXfrm>
        <a:off x="7125130" y="740444"/>
        <a:ext cx="3238695" cy="1943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EF0DE-6E58-4F19-927D-0170E1C84395}">
      <dsp:nvSpPr>
        <dsp:cNvPr id="0" name=""/>
        <dsp:cNvSpPr/>
      </dsp:nvSpPr>
      <dsp:spPr>
        <a:xfrm>
          <a:off x="777286" y="0"/>
          <a:ext cx="8809252" cy="1066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85BDA-DE65-4809-A248-FD5E61B69C39}">
      <dsp:nvSpPr>
        <dsp:cNvPr id="0" name=""/>
        <dsp:cNvSpPr/>
      </dsp:nvSpPr>
      <dsp:spPr>
        <a:xfrm>
          <a:off x="1813669" y="320040"/>
          <a:ext cx="6736486" cy="426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baseline="0"/>
            <a:t>Uznemirujuća misao s visokim stupnjem vjerovanja zahtjeva pažnju. </a:t>
          </a:r>
          <a:endParaRPr lang="hr-HR" sz="1900" kern="1200"/>
        </a:p>
      </dsp:txBody>
      <dsp:txXfrm>
        <a:off x="1834500" y="340871"/>
        <a:ext cx="6694824" cy="385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63627-4F46-4D01-8CD4-F0782D0BA5AD}">
      <dsp:nvSpPr>
        <dsp:cNvPr id="0" name=""/>
        <dsp:cNvSpPr/>
      </dsp:nvSpPr>
      <dsp:spPr>
        <a:xfrm>
          <a:off x="3045185" y="13648"/>
          <a:ext cx="5493386" cy="919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baseline="0" dirty="0"/>
            <a:t>Uklopiti AM u širu konceptualizaciju problema klijenta (</a:t>
          </a:r>
          <a:r>
            <a:rPr lang="hr-HR" sz="1800" i="1" kern="1200" baseline="0" dirty="0"/>
            <a:t>„Inače ste skloni smatrati sebe neuspješnom”).</a:t>
          </a:r>
          <a:endParaRPr lang="hr-HR" sz="1800" kern="1200" dirty="0"/>
        </a:p>
      </dsp:txBody>
      <dsp:txXfrm>
        <a:off x="3090060" y="58523"/>
        <a:ext cx="5403636" cy="829525"/>
      </dsp:txXfrm>
    </dsp:sp>
    <dsp:sp modelId="{CC8F6A73-D73F-4503-9FDA-0D7A28AC2794}">
      <dsp:nvSpPr>
        <dsp:cNvPr id="0" name=""/>
        <dsp:cNvSpPr/>
      </dsp:nvSpPr>
      <dsp:spPr>
        <a:xfrm>
          <a:off x="3045185" y="954315"/>
          <a:ext cx="5480457" cy="919275"/>
        </a:xfrm>
        <a:prstGeom prst="roundRect">
          <a:avLst/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baseline="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Koristiti AM za jačanje kognitivnog modela („Nakon tih misli postajete tužni i odustajete od aktivnosti”).</a:t>
          </a:r>
        </a:p>
      </dsp:txBody>
      <dsp:txXfrm>
        <a:off x="3090060" y="999190"/>
        <a:ext cx="5390707" cy="829525"/>
      </dsp:txXfrm>
    </dsp:sp>
    <dsp:sp modelId="{248A2DFD-E82D-4CBF-90CB-724E3E080C60}">
      <dsp:nvSpPr>
        <dsp:cNvPr id="0" name=""/>
        <dsp:cNvSpPr/>
      </dsp:nvSpPr>
      <dsp:spPr>
        <a:xfrm>
          <a:off x="3050274" y="1898649"/>
          <a:ext cx="5503529" cy="919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baseline="0" dirty="0"/>
            <a:t>Vrednovati AM uz pomoć </a:t>
          </a:r>
          <a:r>
            <a:rPr lang="hr-HR" sz="1800" kern="1200" baseline="0" dirty="0" err="1"/>
            <a:t>Sokratovskoj</a:t>
          </a:r>
          <a:r>
            <a:rPr lang="hr-HR" sz="1800" kern="1200" baseline="0" dirty="0"/>
            <a:t> dijaloga i identifikacije kognitivnih distorzija – više detalja kasnije u prezentaciji</a:t>
          </a:r>
          <a:endParaRPr lang="hr-HR" sz="1800" kern="1200" dirty="0"/>
        </a:p>
      </dsp:txBody>
      <dsp:txXfrm>
        <a:off x="3095149" y="1943524"/>
        <a:ext cx="5413779" cy="829525"/>
      </dsp:txXfrm>
    </dsp:sp>
    <dsp:sp modelId="{A504A74F-6E54-44A1-81CB-063BC75EE378}">
      <dsp:nvSpPr>
        <dsp:cNvPr id="0" name=""/>
        <dsp:cNvSpPr/>
      </dsp:nvSpPr>
      <dsp:spPr>
        <a:xfrm>
          <a:off x="3050274" y="2838829"/>
          <a:ext cx="5503529" cy="919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baseline="0" dirty="0"/>
            <a:t>Provesti problem </a:t>
          </a:r>
          <a:r>
            <a:rPr lang="hr-HR" sz="1800" kern="1200" baseline="0" dirty="0" err="1"/>
            <a:t>solving</a:t>
          </a:r>
          <a:r>
            <a:rPr lang="hr-HR" sz="1800" kern="1200" baseline="0" dirty="0"/>
            <a:t> s klijentom (</a:t>
          </a:r>
          <a:r>
            <a:rPr lang="hr-HR" sz="1800" i="1" kern="1200" baseline="0" dirty="0"/>
            <a:t>„Što biste mogli napraviti da drugi puta bolje naučite gradivo?”).</a:t>
          </a:r>
          <a:endParaRPr lang="hr-HR" sz="1800" kern="1200" dirty="0"/>
        </a:p>
      </dsp:txBody>
      <dsp:txXfrm>
        <a:off x="3095149" y="2883704"/>
        <a:ext cx="5413779" cy="829525"/>
      </dsp:txXfrm>
    </dsp:sp>
    <dsp:sp modelId="{D829718B-FEE8-46BC-AB3E-E2AF07F326AE}">
      <dsp:nvSpPr>
        <dsp:cNvPr id="0" name=""/>
        <dsp:cNvSpPr/>
      </dsp:nvSpPr>
      <dsp:spPr>
        <a:xfrm>
          <a:off x="3050274" y="3794232"/>
          <a:ext cx="5513673" cy="919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baseline="0" dirty="0"/>
            <a:t>Otkriti bazično vjerovanje uz pomoć tehnike silazne strelice (</a:t>
          </a:r>
          <a:r>
            <a:rPr lang="hr-HR" sz="1800" i="1" kern="1200" baseline="0" dirty="0"/>
            <a:t>„Ako je to točno, što bi to za vas značilo?). </a:t>
          </a:r>
          <a:endParaRPr lang="hr-HR" sz="1800" kern="1200" dirty="0"/>
        </a:p>
      </dsp:txBody>
      <dsp:txXfrm>
        <a:off x="3095149" y="3839107"/>
        <a:ext cx="5423923" cy="8295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893C5-2BBE-424F-AF9C-FD2C793116B1}">
      <dsp:nvSpPr>
        <dsp:cNvPr id="0" name=""/>
        <dsp:cNvSpPr/>
      </dsp:nvSpPr>
      <dsp:spPr>
        <a:xfrm>
          <a:off x="0" y="9835"/>
          <a:ext cx="9686925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baseline="0" dirty="0"/>
            <a:t>SOKRATOVSKA PITANJA</a:t>
          </a:r>
          <a:endParaRPr lang="hr-HR" sz="2100" kern="1200" dirty="0"/>
        </a:p>
      </dsp:txBody>
      <dsp:txXfrm>
        <a:off x="23388" y="33223"/>
        <a:ext cx="9640149" cy="432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893C5-2BBE-424F-AF9C-FD2C793116B1}">
      <dsp:nvSpPr>
        <dsp:cNvPr id="0" name=""/>
        <dsp:cNvSpPr/>
      </dsp:nvSpPr>
      <dsp:spPr>
        <a:xfrm>
          <a:off x="0" y="1"/>
          <a:ext cx="9686925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baseline="0" dirty="0"/>
            <a:t>KOGNITIVNE DISTORZIJE</a:t>
          </a:r>
          <a:endParaRPr lang="hr-HR" sz="2100" kern="1200" dirty="0"/>
        </a:p>
      </dsp:txBody>
      <dsp:txXfrm>
        <a:off x="23388" y="23389"/>
        <a:ext cx="9640149" cy="4323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893C5-2BBE-424F-AF9C-FD2C793116B1}">
      <dsp:nvSpPr>
        <dsp:cNvPr id="0" name=""/>
        <dsp:cNvSpPr/>
      </dsp:nvSpPr>
      <dsp:spPr>
        <a:xfrm>
          <a:off x="0" y="1"/>
          <a:ext cx="9686925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baseline="0" dirty="0"/>
            <a:t>KOGNITIVNE DISTORZIJE</a:t>
          </a:r>
          <a:endParaRPr lang="hr-HR" sz="2100" kern="1200" dirty="0"/>
        </a:p>
      </dsp:txBody>
      <dsp:txXfrm>
        <a:off x="23388" y="23389"/>
        <a:ext cx="9640149" cy="4323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893C5-2BBE-424F-AF9C-FD2C793116B1}">
      <dsp:nvSpPr>
        <dsp:cNvPr id="0" name=""/>
        <dsp:cNvSpPr/>
      </dsp:nvSpPr>
      <dsp:spPr>
        <a:xfrm>
          <a:off x="0" y="1"/>
          <a:ext cx="9686925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baseline="0" dirty="0"/>
            <a:t>KOGNITIVNE DISTORZIJE</a:t>
          </a:r>
          <a:endParaRPr lang="hr-HR" sz="2100" kern="1200" dirty="0"/>
        </a:p>
      </dsp:txBody>
      <dsp:txXfrm>
        <a:off x="23388" y="23389"/>
        <a:ext cx="9640149" cy="432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4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7.jp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CFE3-E007-476D-BE20-6BE34499D6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Evaluacija automatskih misli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E551E-5F48-44DC-9E92-4C2EA59B2E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Ivana </a:t>
            </a:r>
            <a:r>
              <a:rPr lang="hr-HR" dirty="0" err="1"/>
              <a:t>dumbović</a:t>
            </a:r>
            <a:r>
              <a:rPr lang="hr-HR" dirty="0"/>
              <a:t>, psiholog</a:t>
            </a:r>
          </a:p>
          <a:p>
            <a:r>
              <a:rPr lang="hr-HR" dirty="0"/>
              <a:t>05./2019.</a:t>
            </a:r>
          </a:p>
        </p:txBody>
      </p:sp>
    </p:spTree>
    <p:extLst>
      <p:ext uri="{BB962C8B-B14F-4D97-AF65-F5344CB8AC3E}">
        <p14:creationId xmlns:p14="http://schemas.microsoft.com/office/powerpoint/2010/main" val="2836536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BC68CF-5382-4635-A828-EC6B7209983B}"/>
              </a:ext>
            </a:extLst>
          </p:cNvPr>
          <p:cNvSpPr/>
          <p:nvPr/>
        </p:nvSpPr>
        <p:spPr>
          <a:xfrm>
            <a:off x="1019175" y="1427767"/>
            <a:ext cx="5411026" cy="234092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i="1" dirty="0">
                <a:solidFill>
                  <a:schemeClr val="tx1"/>
                </a:solidFill>
              </a:rPr>
              <a:t>Etiketiranje.</a:t>
            </a:r>
            <a:r>
              <a:rPr lang="hr-HR" dirty="0">
                <a:solidFill>
                  <a:schemeClr val="tx1"/>
                </a:solidFill>
              </a:rPr>
              <a:t> Stavljanje čvrstih, općih oznaka na sebe i druge, bez uvažavanja dokaza koji govore suprotno.</a:t>
            </a:r>
          </a:p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1E6021-57D6-461A-B232-261FB6A48D19}"/>
              </a:ext>
            </a:extLst>
          </p:cNvPr>
          <p:cNvSpPr/>
          <p:nvPr/>
        </p:nvSpPr>
        <p:spPr>
          <a:xfrm>
            <a:off x="1019174" y="3870542"/>
            <a:ext cx="5411027" cy="25337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i="1" dirty="0">
                <a:solidFill>
                  <a:schemeClr val="tx1"/>
                </a:solidFill>
              </a:rPr>
              <a:t>Mentalni filter. </a:t>
            </a:r>
            <a:r>
              <a:rPr lang="hr-HR" dirty="0">
                <a:solidFill>
                  <a:schemeClr val="tx1"/>
                </a:solidFill>
              </a:rPr>
              <a:t>Usmjeravanje samo na neki negativan detalj, bez sagledavanja kompletne slike.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A5F5D6-3576-4118-94DC-342EBA03BD81}"/>
              </a:ext>
            </a:extLst>
          </p:cNvPr>
          <p:cNvSpPr/>
          <p:nvPr/>
        </p:nvSpPr>
        <p:spPr>
          <a:xfrm>
            <a:off x="6538451" y="1427768"/>
            <a:ext cx="5112680" cy="234092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hr-HR" i="1" dirty="0">
                <a:solidFill>
                  <a:schemeClr val="tx1"/>
                </a:solidFill>
              </a:rPr>
              <a:t>Preuveličavanje / Umanjivanje. </a:t>
            </a:r>
            <a:r>
              <a:rPr lang="hr-HR" dirty="0">
                <a:solidFill>
                  <a:schemeClr val="tx1"/>
                </a:solidFill>
              </a:rPr>
              <a:t>Nerazumno uvećavanje negativnog i/ili umanjivanje pozitivnog.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1BFE776-6ED9-431E-86F5-E6574342F2C5}"/>
              </a:ext>
            </a:extLst>
          </p:cNvPr>
          <p:cNvSpPr/>
          <p:nvPr/>
        </p:nvSpPr>
        <p:spPr>
          <a:xfrm>
            <a:off x="6538451" y="3876206"/>
            <a:ext cx="5112680" cy="25337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i="1" dirty="0">
                <a:solidFill>
                  <a:schemeClr val="tx1"/>
                </a:solidFill>
              </a:rPr>
              <a:t>Čitanje misli.</a:t>
            </a:r>
            <a:r>
              <a:rPr lang="hr-HR" dirty="0">
                <a:solidFill>
                  <a:schemeClr val="tx1"/>
                </a:solidFill>
              </a:rPr>
              <a:t> Zaključivanje o tome što druga osoba misli, bez provjere.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C48A9D6-CC17-4705-BE5A-B8D8310422BC}"/>
              </a:ext>
            </a:extLst>
          </p:cNvPr>
          <p:cNvGraphicFramePr/>
          <p:nvPr>
            <p:extLst/>
          </p:nvPr>
        </p:nvGraphicFramePr>
        <p:xfrm>
          <a:off x="1019175" y="800100"/>
          <a:ext cx="9686925" cy="48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437686F-EDA6-4D01-8DF3-BE43E797722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216" t="35869" r="29582" b="8157"/>
          <a:stretch/>
        </p:blipFill>
        <p:spPr>
          <a:xfrm>
            <a:off x="2829125" y="2189820"/>
            <a:ext cx="1791123" cy="1528240"/>
          </a:xfrm>
          <a:prstGeom prst="rect">
            <a:avLst/>
          </a:prstGeom>
        </p:spPr>
      </p:pic>
      <p:pic>
        <p:nvPicPr>
          <p:cNvPr id="1028" name="Picture 4" descr="data:image/png;base64,iVBORw0KGgoAAAANSUhEUgAAAOEAAADhCAMAAAAJbSJIAAABzlBMVEXn/OsA4tbo/+zt/+7u/+7nAOno/O3v/+/o/evn/+u19OXs/+3o+uym8uTr/OwA5NfY8+W+9ebz//Ha+upzwb6Jy8bm8unlp9rT8eOM7+BX6Nvh+OmQzsh+xsLY69xm6ty04NYAAADS0tCc1M3A5tv945bmsDbN+OjJ695+7d4dIijo5+ya08xrvrvtsOSo2tLoxusuLiznOOnAwL7d3dvnTenuuzvnJenoz+vni+rdmdHovOvo7uznsurnXunoyevo1+w8PDrna+rWnC6am5boquqsraj2yUv50Vvne+rnnOp7fXzp89XnhOrn5OvnlOpKS0gaHiTnouoAAA+NmZK5OCGhr6XdyrrLiHfnV+qHiIP82nH///8kJCJVWFnnvlHWuKnRpZW1HgCNcjR1UBvAmzzGiyn83YNmTx1aOhGxoI/Owqish0zpznq7pIWFc1V8UhFgVDv215VHHQDq1KqUZiHOkSe9VEDEcF7u6768hEa6Pyq3Kwze2sm1fSXbxLRrOADHgG/AZVO+dYHLeb2rZp/EhLa9h2fKt8TDd52vSIW7aifDcruYV3K3f07w5KmgYocuFgC4jzXNoGjIbaOcXm68zcE6rK8AEShpamX8Y+leAAAc20lEQVR4nO2djX/URnrH5dHuSMuuZVmWNgqSHIFUW8Grk1+wjfHaXmxsYjteBxMCgRRI2oTrpbTX64XLCyRNLqF3ba93vbZQ/7f9PSPti8HkCF5Cdj/7YNbSaN6+ep555pnZtVaS+tKXvvSlL33pS1/60v3CJa5pGheHdJQlZEInRXoV1zTedkkVZegoq6h1mCW0Zc5OsmycNwtkzfADbR5o4eiijRw7diwHMPzgCA2PH2vIsCZORA/EqdS8dGyc+kuXx1MubZhythOOtDJL3MmKUOKI6Pp4++X2NovDjcY7RDg4MDAwaODIOD40MDDCc68ONOS4or06MDQwqEhcoVPDaV4aeFUjNeDqUNoR5TgSlfaKh5t5h7g2gl+vK2lrw1qj3UxGlLY2De14Vmo41zHCoQHcXmUQvwccSRCi40NDKSH1QJOMIWpcQrJoHIRovjg8RGWLgvC1xwiLw1RHKrCUtIh2DBUMF9N2s7qGhkA4lGVGm7njaerQwEixU4R0l3PjosWMsKFDcXOHXjOahAd0CCr07HXl6YRZ5kMIlcH0TmU6HGq1mUt1OCSU3inCoYHXhME1CYfHhXAtVeigIggVaXh4/DVxeXiEBlV64x3+NMKBQVQyPDzMnySURpCOxNdwXRKEjTYF4fg4jZlcJ5xNSjg0dFzYZUY4dJzktRxH0ylERljUlNeRHx6WRuFgSjioPY1Q1COc6JOEcJmMCI2ihjaHGm3ihAiPDVKfOkYojF4ANgjTrmt0c+kYBpoSSlKOCMn1kvcR5dL0p49DMTkcQggHS4SiUiJMu5ERUqfEWO8M4UCqwOMDrXFItEMadJhRHHuSUBunTrya+qnvGYdcezZCyt0kFPdV6siMKAjHqdJXB1s6TN2aJonZYjg9fZwQ9orxS87mdYXzpxDC8EQ3n1GH1CYRCsBxhXdsHI47ZGuvtjzNSBZrCCt1BPOTVpr5d/ygJ4d7mmMKaik9E6Fos4iaiPD4IDUodY5w2DiWTbsHCSWyUlw5hLDpZwhyUEt1aGRd5ykhHEYjLjlASIlgOYRQK6Y6PG6QbbymdI4Q4ZmWayMcHyHHPZJa6Yg2/gQh50ZqTAOpr+FibhzJHH5GODR0KOEgZRsZH3mMcHhEpGaEEhnHYCcmxEYcJcYcbmTmS4W8rqQ6FA7nMcIiTYbw7ZL2GkUlGhE2pm3newkbuQa1g4RZmzlBqCDOG8oCvKNJqS1SJAynEZdST15N41JEymJiIEKeex0NQ4XCzwzTSuDYAOUUOsxclCDUxDhsEqZhkMic+c3BHAiHMsJmm6/nFEEoKcdEQKcd1VB5izAdgGkY07ifSqpXqTg+kOqQixmfhhplSJsXE4tyvBXRjWhSFnkPthO+rh2Itw/osNVmGrUh1Xi11cSRCMcHBwdH0vkNR0gYHmwIDU/8cnBRQeoxEcgMi1x8RFyXBArV0FZsUIxDkWO80Y6TZR9v5cIsKhIp83h7m8caTWW5jiytlWt61FqMam1L3KKmNYKtNKW14m3lbBZ7rOLHijVzaY1KDyRrjzfVl770pS996Utf+tKXvvSEqLKMSFcEu0VZFQf0PyfjRJXTc1mW8UtuZJbEiSzncnJRvOAnrQCn4lCUUEVZlc6otqwWKgtRkUTlxMUiZVOzOjrOF5qxpyuWg0WPmzjckzm3sBCMTdNX/ES2uCR7iZ/kJDmwFd+MK2JxJJlKEsc4i/EaxKbl6lzirmXGposiFdNM5NCXedF1JNlFHrOEtIALSXA1RBIKW0XPxKviOVwPRB1WhxFl3+KKHXPTlLnkuXouCRXfV3guNrjpeOAIc75fSR5FWtG1g0DKhVgwcjmJbdlwdaVoWA5+FANZOTcNxTSMWDZDWU4q4SOb5zydc8UwuSHSrByswwO574eK4dqGXzFklNLjRNFxf7BcjOUOE8bQWTEKLL+iSF5F13ismJx0qCgVv1KxoSzTcBPfhCpCT5E0GC8ITd1VZNfGkTAAxbBCV+Gmguw5M0wUiRvQvCkLQp4zeRjQtqqnS1pYoaOMMKrIKIKaTBmEqEMyO0uo6hZ0xx3XQv+LIIR2zFCToMMw8SqOYxk4V0DomEYlSWQehroqcTswCNnGLQKha3qJxSuhRoQ52azYsORi4Ia2Z3jILuVMKYmQJgcRp/8SL/qx51ZMz8PtAqFnBBEI5cDPdVqHDoxL0uyKBSaHCCUei7e/Yj/UHlnuI5gNbnFCYzLw3ZzkW74KNtONAZ4RWjp+OYrpZIRJiCoUNwiVxMe1lNBHz3OujVuIq1z2fY47hDEB21bC2DUt3GayCLMz74w2RfYiRVasCCPdMaE0WVbETSQrDRPHSUJ0gHQoK25sx07OCEEomZID/TQJaRxSBYJQMXVPKcqO54eoOXZSQt2Ek3VM+DM9hivlZKUVW4lJh1C048Du4eFQR4cJUaUbmAlsToJXdd0gMUiH0Kgsmw5Hn1Idwj5zsW3HlSCOJBU+lkNlVoMQxUz4zChWkDsXQydBJXZ8X1X5IyJEVbJI0zWYL45c1/eCAHfXD2QpxkiEaiuuB91GcYcJUacdOTInW9J0PYps2RbJcCI2rEmzOVwFbjFs2XE0bke8iNFLW/eOQ4UkHKNYhFySjBcqx2Unsjl3CE7snlIdMo/sotiHo6OcgzJoCfVLqB1Dm9s6OSVZ7zAgvQdBu/Q8O268bSJp6Qc06Jq4LvJJ2bsS4lhtJGSXeVoCRRt5Wo2IjMWsHfEKD84lqVk0zc8PFutLX5oi5xQElzSOZCUnIyKlcFORhRHlZEWTKPbEGeWi3zJFpDly/jlFzpFpI3ylAoqSE1YuispwV6hOlSkXxheVoOJoBhcpFkUuTVaUoshfpF50OiZtACYitgw1uDMEi/DXcaLjPy8h2EGcGSqIO+HmOMJQFwGXkiQJ8lm6jJyBJ0IiJfIQ3dI5wIsijvEU20NsG6Ly2A0ponUj5JYku4IrsWfTLQ1N04wMzBKIeVBn9IIGoUyBJXlshFuG7nmKosSOEqGXkekojhe5DmkB8Q3FZYjYwsAz4NYpDJUfIQaLKsho6LZHJkBzAwW5phPrCnd9IwnxEwTciKJKjNDORojmKDpFNpEpoX4bgY0WuhWDxy/KzciWTsFUEiGgNEz0E3OdsFqTzM3xBKFEhIply1EAXWDV4PueoRQthDtRgKlTUhXcG3KLshdSkBtEWEDJJmKYXJIgopVkhE6I6u2K52hFGZ5VwSyM+i2hQxBSRPxipGjRbIaIJLRCE8uaOJSsBNFcyRTvwnowIHRZemTGeuQiehGE3MZyKAalqYOQhlKOSspEKFcQ5FoORaReCZFZ4ia0aLRdilNRrsgjHzYiETfsGUu3YuhiKEQvaCASIcWMkRx6vm4gENY4YGUux0TIEcxlOpRpLYIbIXSI0NyQMdwc084IPeGvQCjBCLAUQ2HFLJIOA5fGZ+R6Co9BCPv3yd7jjBCRBXQI4BeqQ6UCQix7FBACzkDEWEwSBK2J71KwJQhlOfBCIqQh6YCwCKooTio+7oFM4zAnCLkTe5GFwlgPkQ7DWM8pEnSoaIj8UC1GAwgDqj/wA4pRsVIMwg6vK1qE5Pxk0mEAVxlX3MRzPYSekmJ5FbNi4AYQ4aOKG8rOoxxWeMgT22lO3JOgQhkRmFcQ40LPJqaDMMa6q+J5XBBi8WW5JnSYk3KJRbktWiXKon7FiV3Lta0cj18QoKQ6FD4h9sQPglDb1ou2TlMXV3QbPsdJwykbFyjQhMHqts41kZOuIYOs2/Qf5zwNW2WkOTa8aVpvsaijRkSqmINEbnJljfopJsVFzjsek7YQnzxXG0fq4RcaCWrrSvNclQ68HJr7sfrVQ+ruy/PK0+4j/97Tvyz84O+nleed0iOGgKxQiIi1DgYCFjwlCaElzrE8xyhSaJTQBqf4sIBchJfUuFSkFQ/CSoSTRbpKQ4hiS3EsYxLXaLqgCqmoWCVpdKCJxZIsa2K5pMkiFzWqiYaoIuoOl0XTCF/RB6ruSIiO61q249Nq1Nd4CGfq+BW3okuUbrsBxj2yBJw2nhzfdSuur2mRjTA8wWLedSMu0tAjZJYqrhu6SPR98FCtvpU49PE3B5M91u8UAaJQhTyZHLqJHuJ3ouUwC+qyE1gh1RBRs06loicuCgWufbSPYtgWltRBLBcT35PlSlTktoVoJXY8OMpYD8MisjhJJYiQ13UiD14SMTptJEoB7oEVOJFJnlOnzCYKUUErxoyqW7KZ6ICFc4xD3Y9zJvEkqB7zCEdVvl8p0sRrVXTEtHGkV5CoU02RGUU+jh0zspOjzY52BfO3J+YqL1es2ARkGYZlI/qMAoP+ygJZbDcBoe7mdNrLRS8tRUGkDPs2TMfxcqpECwtNQgSgu4qiW5Yb4QhTOCfrpP0ZhEcJbcAgcDBov0pGaIoIVQYhha+qHHNZkx0XzaJLjmnIildE7G/IRwPktun7YYJAqY0w9gNXiv3EqdDt4/Yj85ETNAiLRBglvuEJU5T90PGK9LaAi9gAhSJUSEFLzHXXbOxO0F4lwrKUMPYrQOLcougbOkzjOtui0FA30Sxqkn0L6Elih5ZzxADH9sIQKoyl1EppQ8gyQ9NwzDB0cljfQIeuoZsB7LdFGCqeDkJyF0lKCJcVeU4chjYKEqFuOiCUsR5UJI22+rlkYREJ1ZkI0+kUMW9U0VQiBD/FMmicmqWaxGoKNSmOdcQYDutQB3e94mMRpNAKB0ZiITJE9Alfp9iuDELFIDuWo0RuEMrcNHV0VIOV6kQI7SCzZeSElSIsgxbcSiQCTym1UrSANWgltAw3IoesicAWpu0HBiw01jSO0gZsFTXBp5qWRp5ZOeLut00hMdYCZuKbdhRBCbGOGDPGSgHLRNxGjdue7VtQD9yP1iDUNPuRlngRbFIWhDwKkJmq8PDfQuCJqLMYJ2LxAE/jY2mlhCZOHVqGYFUYwqBtE0340KKdJGgbZT3RrOVXbNpHheO1E+tohE6Y8yXaBobPCoJIDxJH8jU51IMgCENavXInCPyirCcJRaMhue5Ipw1dLGWDxJaRJiYsH5lRhZ9QQVgWL0HTfuCLnVInwYKBY9XsI7ssh5ToB7bMEyxl0DrS0UKgS1TaR1qEZYofoP7AP+LnvDHfik8+Yl7NiTleRkwsie0oOZ24MVvTeq8kfFpjp1Oiz2hLIkNjkzWb/enNUzlN1xqzOl2lSIGrchpWpBtVtL6XlTQeIKctJnusSsUJLcMoesgqOAJhup8r8ca+bLqnm+3sNjd7m/u0LcK2LWIp3QJu7gpLvLmB3FZHo/bW1m/zsLkh3S4HdqD70pe+9KUvfelLtwrnas/vqvGJl92DFytqeXOHvexOdF7aPg4hsWoPhpzAY+lHLQpcKvXiMCyVykusUCiobG93dZF15G98fwzhz9ZT6K++zqqstrtTq02y8kIXEap/2e8jA5PY5HRtt/Buie0s1hnbLHQNoVQ9872EKlMLVVZYXFgv7LD18l6JrU/sVFeWq12yuuVsYnOJHdZXWCHgJFausd31hfJOucz26rXJxRqrTVaXzux1yXTIVRpb7fampu8QcrbIVPVMne0tAKq8uFBa2q3XFsq71RUmlaHRrUK3qHCyXmhPKFVL1bKkFgpsZ5LtnFmfXDzDFneW6qw2sTjJaqVygdG7Z6XyoXr/CQr840J7aMLWNydrE2ppa7G8uVhbXNlaKO8Vyrv1xcXS3iScjdr+PvFPXzC11bYmFqptiLxUUksrtdXy5GJ1q7paZ2W2ydTSZI3xQrdoLRXqbGFxsbBeZuxgfAkT3GW7DD+bbH19b5HVoTGYZpd4zpYwlS2cqW2trBQmZg8GYJwtsIUCCLeWWBX67c74mlUny6U9xlbqS7sLjyOwpYmtEqtDu5LUqYfK/TjCRYcpfFbrOyu7dZji+gRjhScyVidKvCtVhxm8hJdCeZLGGdurLewcPtd3i6d8QrhUXdhibGt3cxIOpgwjZeywsLt74s1DZJKxiSX4Sb6wt1ltv0Af2+9qsobAKKtLBbawwqoHnQjn9ZLajUPvcSE3s760vrTLHlsWstrs4sSZJ51ONwpn9Xpt63EPw1mphFVf103rhwm0uLR+2PqcbSG07oXPFpKhPrk8p3exl2tntlihWhC2WioVCr1htE1htUWGaG1nHW4Islhd2qr1gutpSWEdE+TuepVNrLL1hdo6m6hV/3KpbhKsFHcXJnZpwlyvMeBKPTF7tIuKtSCr7dZW6wv4vdJdq8FnEoStnLOJSUStZfx0/8TR+liMJImQraiqxaJK/0q7C5us9XmZbhVBoCiGYXDJGW2XEudIVbo8TmWywUdHH77z9vb+jXNTp05dbMqpU1Pn3rqxf+3tdx6OSvSXhV0poHtn+61Tl05cukg4N/b397cbguMbN96aEhfP7b/90DG6T5my8/Zbly5N7Z/fmDlJMjMzs7GxcT4VHM1kyRvX9s9dPHFq/+EL+2OtFyTF0akTNzZOv/fee6dnNs5vk8bOnZtqyrlzb8FIt89vnKwiS3Xm2sUTb8tdhciV/amJ905CQQDLZGqqnbApb+1f2zj53nvbJ0a7Khzn8vbFG9BTKk8AZoTiIrQL2T43NfqyO/2DBH5j/9RUxtDk++tUmogpIAjhaC8+fFF/UviiRJVuTNEMkcK08bURprqlmWPq4kOl9LK7/EOFO+emtq9t75OCGtJmp1kCzYrb185d7DpXSsJHz526tpHJ+fPXrtE0eCMVmhqvpdMGLr118R2jCwExJY5OTZ3f2N6/dp5mv9NVTAxVyGlIY4LEPHJ+48alLgWUJOXhKYG4fa0JmcFlSkVokwF2KSEQL05tbGwLwo2UsKG8zGzPb+xfertbNUhiPLx0TiA2CU+nKswG5vmZ/UvXutHJNIUb71y6AUR4FYpPHyfcmNm+tN2ZL294eWK8fekGwuvGQDzdbqYbM9cu7Xe1BoUAcR+IT5opAM9fvNGxP1h+ecINWCIQnyBMAbvcRFOR4U1mNh43042TGxffKvUCH+1A7V86P7PRmBEzQgCeG+22aPtpwks3Lm5gOd9mpjMnZ04BsCdslKRYOkeILUL8TJ3qGQ1K9Iy50alTGaKI207P0HrpZXero8JHT03BMjMlnj7Zpeul7xGOEHW7Rbh98WE3B6OHCpSIiX+GVk4zGye3T432HKCaEp7sWUIJhNsz5/uE3Swp4cZJmg37hN0pfcLul3bCmZ4mTBcWfcJuFEF4jTbc+oTdKk1C2sI4uX1xtEs/f/F0UUf/b/vjX2zM3P/417/++P61/+s5HXL+2Ydzc3M3b15I5cPPemMfMRPAvHlzLpULF94guTB3/c3eQNS0UqnES2/OzbUIr1+//saFC3Nzb5ZSedl9fH7hWoZQ0ubm2hFJhyBsIpY4784vEm0Clq7PzR1gvCAA5y6U2qQLTbYF+BloxiDiVzvrH1uA3fh1sAdU2ARslwNK7EJCel51w82MZYQHGefmPutiG22Kxv/YABxbewxy7k53+9JUOL8zlypw7eb1tbUDmpy72c26awjnF8i/rH15943rt//q9p0P1+6uNYfkXPe/AwwRs/2XX84RYCq3b67dHUudz5svu3cdEC4IPxq70CL8q9vX31j7aK53CC8cRvjG2JdzPUQ4NvbR3BsgvN1GOPcRedZeIpz75Jf/8skd4rvzyb/88pMLc8Lh9Ajh2NjaR2O/+PiXJ/7xH4B45xd//3cnPv7FWA8RzgnCX/3TJydO/PrO7dt3fv3Pf3vin34FK+2dcTi2BsILH/7853+DoXj79vW/+fnPP7wAwrUeIVQzQqwKsfRNf7BAHBOEvTDjc36TCNfmBOIY3E66i7EmCF927zohnF8nwlSJb4zdvZsR3iXCC70Rl94B4d0v19L9i2wTY27sy7sgvN4bhL8C4drdj8YE4s2bYpMGukTi2J3eIPwMC8PP//cPCLYv/Pm/IH8G4Nof/vCfmC3+2AuENCF+/qfvHnz3eyBmu1Bja79Fwp/+c+6zXiDkUvG/v3vw4MHZB7//PN3JQAz3+2/PIum7f+2JBypwqfTdg7NCvv3t5xh9dz//7bdnz76C8wffVXtiPlRPfnf2FSFnz/7Hv/37l//2H982zh/87mX3rhPC2ckHrzTk7Nn/+Z+zZ5unD37XE+NQBeHPhOAXcf2sIT1DeJoIW1xNvp+9cvZ3vTEOifCVJwgp5ezveuGd4O8h7BUdspOYHB5kE0ZLKOXb3hiHvFR+uvQCYemQR3Z26wMF+9KXvvTlpyVH/UrdH08a3xQnNb5NTkqffNX4OrhWvuZzPtuy8MZJ82vjJNY6SZ8yxVSVvcyHnnFeaLbPGWfZAT3/WGIF1pj3cIGxZhF6oGCBccovEik76qEHLZarZYmXyyKNnl4rlarViXr1Zf21MJGx3enNrO9sff5dkcwmpzcL9LraQFTL8/MrWTbOdpaXl989wwor89P0IHO2ND3LCqvTkyizm99k5Xy+zDanZ6eXJ1Q2mSepFSRSZeFHfUCfsCBJKuzkV9N21cJ0Pr9eEM/qzs+XVbacz9cz22RL+fx0k1B0epGx1XyeHmReWMc1NptfgqL38gsM1yfYu/n5fH5WZSv5eUi9UJqo1ldXaz+mLgtlKK3OQPhu2nVWyxOGCgSwTbIq+jiZWTD6n8+vFJqE6xNVppYJtCwI51NCzhaJcFoQbqnL+ToqnRf2upmfR/0/4oMyOTuzXFicZ6SvWdEsLyzkN6kPUO30fB5X0f/d9BKr5+dXSdeCF4S7S+sl6PVdYME0oeAG4SSsFIcTuEmbk9Mp4ebmTpktzs+yrfwzupzmF2m2vlXzOSS/zqanF1lhKzU/1Dafr+7ml+nh+Hkg1hfyy/l3xfdTcPRtodq0WUYGmK8WZvMri/l5obh8qUk4S4Ql6AyyXGATInMNprvClmvPRli+euurK1euiJcrt269/1yE7Aw6nKcbDkJaKlDn5mvoa52pE/nZrfzqbP5Mfj79Bg7Y3V5tFoOuocPlzZ3SBEx5ZZ7GY0a4CEKojAtCDOX8NOYYynWmztU6+EvP9r066lf3b139+irka/oZvfVchGpteblaLpdUImSCcJnu+jyNo1p+uUpjsgStkmsgeHEtNR4Q0hNoF9L8qxnhvEisk5chx7ObX5gm+gmyYFaQ6Ln1z+hm1Cu3rt67fO+bb37zzW/uXf7g/v3nc0/iUflQXoOQujK7PD2dn1cxAneIdweqE64BTnN6eXaa9CWKCg+kQkeUP19tEG7uLRZwU3bId6HaTZhwmaaOvaX1H/SIbCK8/MX9969qsNZ79+5feS7A5neHNQkX8vQc/RJNAwv5Per1IghpEiTFkDvcSX0SWeFkAe5llRKnUUwQ5oUnxnQBOUOEy4DeZcLh5hd+GOFXX1/+TfmDy6MffFG6d+/K81lpU9jS8p7Q084sfa9PYWtzD4crBXVnk9zFGZrvJme3yMPWVzfLajrj14EwK64tbu6yleWFAlvYWV0FCCXUyfvMIn0XSt1cXV3d/IE6vPLp5cvvf3W1fJUOntPTNIWzNGrLIjWKtkQAhgO1cU18eQA9YTcL6hDNcSm7VqAxRhdYFrLgldwxhXWM6imI6fCHdAmE0OHoN9+MfnH1/r2jE0pt0XOa0P4tzo2QNTtunDYTstlKbQTbad5mZM7bK/lBhFevfPDF6L0Pyr85MuFPUNQr96HD+1e/Hv30/Ssw1x4lBNino5/CqUKbL7tDHRcQfopxCCslX3r56/svu0MdFxB+88XlK7feL71/5dbly5/e70ErLV++d++DD+59QC/3vu5Bwq+ujN6/X75Pgsj7/hFn/J+iaF9fff/9q/h/69YtROG3XnZ/XoDwlhxhfdiXvvzI8v++UeqNfzk71AAAAABJRU5ErkJggg==">
            <a:extLst>
              <a:ext uri="{FF2B5EF4-FFF2-40B4-BE49-F238E27FC236}">
                <a16:creationId xmlns:a16="http://schemas.microsoft.com/office/drawing/2014/main" id="{6C4B9032-D95B-4370-974D-1F9035B69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37370" r="24189" b="2155"/>
          <a:stretch/>
        </p:blipFill>
        <p:spPr bwMode="auto">
          <a:xfrm>
            <a:off x="2885596" y="4612669"/>
            <a:ext cx="1558586" cy="175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D5630A-1D3C-423C-9479-4E3D311F4F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1720" y="4612668"/>
            <a:ext cx="2624740" cy="17585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0A24A1-82D8-47A6-9889-E09D65CA379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35" t="37618" r="13460" b="11464"/>
          <a:stretch/>
        </p:blipFill>
        <p:spPr>
          <a:xfrm>
            <a:off x="7973961" y="2189820"/>
            <a:ext cx="2252950" cy="144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BC68CF-5382-4635-A828-EC6B7209983B}"/>
              </a:ext>
            </a:extLst>
          </p:cNvPr>
          <p:cNvSpPr/>
          <p:nvPr/>
        </p:nvSpPr>
        <p:spPr>
          <a:xfrm>
            <a:off x="1019175" y="1427767"/>
            <a:ext cx="5411026" cy="234092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hr-HR" i="1" dirty="0">
                <a:solidFill>
                  <a:schemeClr val="tx1"/>
                </a:solidFill>
              </a:rPr>
              <a:t>Pretjerano uopćavanje (generalizacija).</a:t>
            </a:r>
            <a:r>
              <a:rPr lang="hr-HR" dirty="0">
                <a:solidFill>
                  <a:schemeClr val="tx1"/>
                </a:solidFill>
              </a:rPr>
              <a:t> Stvaranje generalnih zaključaka koji nadilaze trenutnu situaciju. Neopravdano korištenje riječi „uvijek”, „nikad”, „sve”.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1E6021-57D6-461A-B232-261FB6A48D19}"/>
              </a:ext>
            </a:extLst>
          </p:cNvPr>
          <p:cNvSpPr/>
          <p:nvPr/>
        </p:nvSpPr>
        <p:spPr>
          <a:xfrm>
            <a:off x="1019174" y="3876206"/>
            <a:ext cx="5411027" cy="25337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hr-HR" i="1" dirty="0">
                <a:solidFill>
                  <a:schemeClr val="tx1"/>
                </a:solidFill>
              </a:rPr>
              <a:t>Imperativi – izjave poput „trebati” i „morati”.</a:t>
            </a:r>
            <a:r>
              <a:rPr lang="hr-HR" dirty="0">
                <a:solidFill>
                  <a:schemeClr val="tx1"/>
                </a:solidFill>
              </a:rPr>
              <a:t> Postojanje precizne i čvrste ideje o tome kako bi se mi ili drugi trebali ponašati te precjenjivanje posljedica ako se očekivanja ne ostvare.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A5F5D6-3576-4118-94DC-342EBA03BD81}"/>
              </a:ext>
            </a:extLst>
          </p:cNvPr>
          <p:cNvSpPr/>
          <p:nvPr/>
        </p:nvSpPr>
        <p:spPr>
          <a:xfrm>
            <a:off x="6538451" y="1427768"/>
            <a:ext cx="5112680" cy="234092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hr-HR" i="1" dirty="0">
                <a:solidFill>
                  <a:schemeClr val="tx1"/>
                </a:solidFill>
              </a:rPr>
              <a:t>Personalizacija. </a:t>
            </a:r>
            <a:r>
              <a:rPr lang="hr-HR" dirty="0">
                <a:solidFill>
                  <a:schemeClr val="tx1"/>
                </a:solidFill>
              </a:rPr>
              <a:t>Vjerovanje u osobnu odgovornost za neki događaj ili nečije ponašanje prema vama, bez ispitivanja drugih objašnjenja.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1BFE776-6ED9-431E-86F5-E6574342F2C5}"/>
              </a:ext>
            </a:extLst>
          </p:cNvPr>
          <p:cNvSpPr/>
          <p:nvPr/>
        </p:nvSpPr>
        <p:spPr>
          <a:xfrm>
            <a:off x="6538451" y="3876206"/>
            <a:ext cx="5112680" cy="25337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hr-HR" i="1" dirty="0">
                <a:solidFill>
                  <a:schemeClr val="tx1"/>
                </a:solidFill>
              </a:rPr>
              <a:t>Tunelsko gledanje. </a:t>
            </a:r>
            <a:r>
              <a:rPr lang="hr-HR" dirty="0">
                <a:solidFill>
                  <a:schemeClr val="tx1"/>
                </a:solidFill>
              </a:rPr>
              <a:t>Viđenje samo negativnih aspekata neke situacije.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C48A9D6-CC17-4705-BE5A-B8D8310422BC}"/>
              </a:ext>
            </a:extLst>
          </p:cNvPr>
          <p:cNvGraphicFramePr/>
          <p:nvPr>
            <p:extLst/>
          </p:nvPr>
        </p:nvGraphicFramePr>
        <p:xfrm>
          <a:off x="1019175" y="800100"/>
          <a:ext cx="9686925" cy="48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06BCFE5-DAE1-4261-8BC9-3BF9531ABA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12" t="22658" r="44500" b="39969"/>
          <a:stretch/>
        </p:blipFill>
        <p:spPr>
          <a:xfrm>
            <a:off x="2428433" y="2382116"/>
            <a:ext cx="2534409" cy="1386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A6F19C-49BC-47F9-B2A9-3BDFA2B4F04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548" t="15645" r="7958" b="27626"/>
          <a:stretch/>
        </p:blipFill>
        <p:spPr>
          <a:xfrm>
            <a:off x="8101551" y="2431923"/>
            <a:ext cx="1986480" cy="1336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7F49CF-A772-4789-BC23-11C23BC6B1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8933" y="5088084"/>
            <a:ext cx="1432067" cy="1321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C79CE4-9734-4083-B884-1F014D119E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9378" y="4735299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4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3632-D5D5-489F-B047-E3C6A4F558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763907"/>
            <a:ext cx="10363826" cy="3710435"/>
          </a:xfrm>
        </p:spPr>
        <p:txBody>
          <a:bodyPr>
            <a:normAutofit/>
          </a:bodyPr>
          <a:lstStyle/>
          <a:p>
            <a:r>
              <a:rPr lang="hr-HR" cap="none" dirty="0"/>
              <a:t>Neke AM mogu biti potpuno valjane ili klijent usprkos vrednovanju i dalje u njih vjeruje u njih.</a:t>
            </a:r>
          </a:p>
          <a:p>
            <a:r>
              <a:rPr lang="hr-HR" cap="none" dirty="0"/>
              <a:t>Tada procjenjujemo KORISNOST misli. </a:t>
            </a:r>
          </a:p>
          <a:p>
            <a:r>
              <a:rPr lang="hr-HR" cap="none" dirty="0"/>
              <a:t>Tražimo a) učinak mišljenja ili b) prednosti i nedostatke zadržavanja takve misli</a:t>
            </a:r>
          </a:p>
          <a:p>
            <a:r>
              <a:rPr lang="hr-HR" cap="none" dirty="0"/>
              <a:t>Zatim slijedi adaptivni odgovor na misao. </a:t>
            </a:r>
          </a:p>
          <a:p>
            <a:pPr marL="0" indent="0">
              <a:buNone/>
            </a:pPr>
            <a:endParaRPr lang="hr-HR" cap="none" dirty="0"/>
          </a:p>
          <a:p>
            <a:pPr marL="0" indent="0">
              <a:buNone/>
            </a:pPr>
            <a:endParaRPr lang="hr-HR" cap="none" dirty="0"/>
          </a:p>
          <a:p>
            <a:pPr marL="0" indent="0">
              <a:buNone/>
            </a:pPr>
            <a:endParaRPr lang="hr-HR" cap="none" dirty="0"/>
          </a:p>
          <a:p>
            <a:pPr marL="0" indent="0">
              <a:buNone/>
            </a:pPr>
            <a:endParaRPr lang="hr-HR" cap="none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8A2FD5-9951-4A07-BD52-AEB5C2795C18}"/>
              </a:ext>
            </a:extLst>
          </p:cNvPr>
          <p:cNvSpPr/>
          <p:nvPr/>
        </p:nvSpPr>
        <p:spPr>
          <a:xfrm>
            <a:off x="1019175" y="800100"/>
            <a:ext cx="9867362" cy="15669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4900" dirty="0">
                <a:solidFill>
                  <a:prstClr val="white"/>
                </a:solidFill>
              </a:rPr>
              <a:t>Ispitivanje u svrhu vrednovanja automatskih misli</a:t>
            </a:r>
          </a:p>
        </p:txBody>
      </p:sp>
    </p:spTree>
    <p:extLst>
      <p:ext uri="{BB962C8B-B14F-4D97-AF65-F5344CB8AC3E}">
        <p14:creationId xmlns:p14="http://schemas.microsoft.com/office/powerpoint/2010/main" val="337801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3632-D5D5-489F-B047-E3C6A4F558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548247"/>
            <a:ext cx="10363826" cy="3710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cap="none" dirty="0"/>
              <a:t>1.   DJELOTVORNO</a:t>
            </a:r>
          </a:p>
          <a:p>
            <a:r>
              <a:rPr lang="hr-HR" cap="none" dirty="0"/>
              <a:t>Koristeći standardna ili nestandardna pitanja, ili bihevioralni eksperiment, terapeut procjenjuje djelotvornost provedene evaluacije.</a:t>
            </a:r>
          </a:p>
          <a:p>
            <a:r>
              <a:rPr lang="hr-HR" cap="none" dirty="0"/>
              <a:t>Terapeut ispituje koliko klijent vjeruje u tu misao i kako se sada zbog toga osjeća (postotak). </a:t>
            </a:r>
          </a:p>
          <a:p>
            <a:r>
              <a:rPr lang="hr-HR" cap="none" dirty="0"/>
              <a:t>Ukoliko klijent više ne vjeruje u misao ili je emotivna reakcija snižena, to je znak da je proces bio djelotvoran i terapeut može preći na nešto drugo.</a:t>
            </a:r>
          </a:p>
          <a:p>
            <a:pPr marL="0" indent="0">
              <a:buNone/>
            </a:pPr>
            <a:endParaRPr lang="hr-HR" cap="none" dirty="0"/>
          </a:p>
          <a:p>
            <a:pPr marL="0" indent="0">
              <a:buNone/>
            </a:pPr>
            <a:endParaRPr lang="hr-HR" cap="none" dirty="0"/>
          </a:p>
          <a:p>
            <a:pPr marL="0" indent="0">
              <a:buNone/>
            </a:pPr>
            <a:endParaRPr lang="hr-HR" cap="non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547D7C-ED81-415B-BF5E-300F2CE06A75}"/>
              </a:ext>
            </a:extLst>
          </p:cNvPr>
          <p:cNvSpPr/>
          <p:nvPr/>
        </p:nvSpPr>
        <p:spPr>
          <a:xfrm>
            <a:off x="1019175" y="780473"/>
            <a:ext cx="9867362" cy="15669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4900" dirty="0">
                <a:solidFill>
                  <a:prstClr val="white"/>
                </a:solidFill>
              </a:rPr>
              <a:t>Procjena djelotvornosti vrednovanja automatskih misli</a:t>
            </a:r>
          </a:p>
        </p:txBody>
      </p:sp>
    </p:spTree>
    <p:extLst>
      <p:ext uri="{BB962C8B-B14F-4D97-AF65-F5344CB8AC3E}">
        <p14:creationId xmlns:p14="http://schemas.microsoft.com/office/powerpoint/2010/main" val="400555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3632-D5D5-489F-B047-E3C6A4F558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6" y="1239332"/>
            <a:ext cx="10820714" cy="5324028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2"/>
            </a:pPr>
            <a:r>
              <a:rPr lang="hr-HR" cap="none" dirty="0"/>
              <a:t>NEDJELOTVORNO</a:t>
            </a:r>
          </a:p>
          <a:p>
            <a:pPr marL="0" indent="0">
              <a:buNone/>
            </a:pPr>
            <a:r>
              <a:rPr lang="hr-HR" cap="none" dirty="0"/>
              <a:t>Terapeut razmatra razloge zbog kojih restrukturiranje nije bilo učinkovito i na temelju toga smišlja daljnji plan akcije. Mogući razlozi:</a:t>
            </a:r>
          </a:p>
          <a:p>
            <a:pPr marL="457200" indent="-457200">
              <a:buAutoNum type="alphaLcParenR"/>
            </a:pPr>
            <a:r>
              <a:rPr lang="hr-HR" cap="none" dirty="0"/>
              <a:t>Postoje druge, važnije AM i/ili predodžbe (središnje), koje nisu bile identificirane ili vrednovane.</a:t>
            </a:r>
          </a:p>
          <a:p>
            <a:pPr marL="457200" indent="-457200">
              <a:buAutoNum type="alphaLcParenR"/>
            </a:pPr>
            <a:r>
              <a:rPr lang="hr-HR" cap="none" dirty="0"/>
              <a:t>Vrednovanje AM bilo je površno ili neadekvatno.</a:t>
            </a:r>
          </a:p>
          <a:p>
            <a:pPr marL="457200" indent="-457200">
              <a:buAutoNum type="alphaLcParenR"/>
            </a:pPr>
            <a:r>
              <a:rPr lang="hr-HR" cap="none" dirty="0"/>
              <a:t>Klijent nije iznio sve dokaze za koje vjeruje da podržavaju AM, a neki od njih su bili vrlo važni za formiranje adaptivnog odgovora. </a:t>
            </a:r>
          </a:p>
          <a:p>
            <a:pPr marL="457200" indent="-457200">
              <a:buAutoNum type="alphaLcParenR"/>
            </a:pPr>
            <a:r>
              <a:rPr lang="hr-HR" cap="none" dirty="0"/>
              <a:t>AM je ujedno i bazično vjerovanje. Tada samo vrednovanje ne može promijeniti percepciju i pridružene osjećaje, već treba upotrijebiti dodatne tehnike za promjenu vjerovanja. </a:t>
            </a:r>
          </a:p>
          <a:p>
            <a:pPr marL="457200" indent="-457200">
              <a:buAutoNum type="alphaLcParenR"/>
            </a:pPr>
            <a:r>
              <a:rPr lang="hr-HR" cap="none" dirty="0"/>
              <a:t>Klijent je uspio racionalno shvatiti iskrivljenost AM, no i dalje na „emotivnoj” razini vjeruje u istu.</a:t>
            </a:r>
          </a:p>
          <a:p>
            <a:pPr marL="457200" indent="-457200">
              <a:buAutoNum type="alphaLcParenR"/>
            </a:pPr>
            <a:r>
              <a:rPr lang="hr-HR" cap="none" dirty="0"/>
              <a:t>Klijent je proces vrednovanja primio s rezervom („Da, ali..”). </a:t>
            </a:r>
          </a:p>
          <a:p>
            <a:pPr marL="0" indent="0">
              <a:buNone/>
            </a:pPr>
            <a:endParaRPr lang="hr-HR" cap="none" dirty="0"/>
          </a:p>
          <a:p>
            <a:pPr marL="0" indent="0">
              <a:buNone/>
            </a:pPr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1914310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3632-D5D5-489F-B047-E3C6A4F558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486" y="766986"/>
            <a:ext cx="10820714" cy="53240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cap="none" dirty="0"/>
          </a:p>
          <a:p>
            <a:pPr marL="0" indent="0">
              <a:buNone/>
            </a:pPr>
            <a:endParaRPr lang="hr-HR" cap="none" dirty="0"/>
          </a:p>
          <a:p>
            <a:pPr marL="0" indent="0">
              <a:buNone/>
            </a:pPr>
            <a:endParaRPr lang="hr-HR" cap="none" dirty="0"/>
          </a:p>
          <a:p>
            <a:pPr marL="0" indent="0">
              <a:buNone/>
            </a:pPr>
            <a:endParaRPr lang="hr-HR" cap="none" dirty="0"/>
          </a:p>
          <a:p>
            <a:pPr marL="0" indent="0">
              <a:buNone/>
            </a:pPr>
            <a:endParaRPr lang="hr-HR" cap="non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1EEC3A-F4E4-442F-9C0D-CD218E86FD79}"/>
              </a:ext>
            </a:extLst>
          </p:cNvPr>
          <p:cNvSpPr/>
          <p:nvPr/>
        </p:nvSpPr>
        <p:spPr>
          <a:xfrm>
            <a:off x="1019175" y="2031520"/>
            <a:ext cx="9867362" cy="279496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4800" dirty="0"/>
          </a:p>
          <a:p>
            <a:pPr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4800" dirty="0"/>
              <a:t>HVALA NA PAŽNJI! </a:t>
            </a:r>
          </a:p>
        </p:txBody>
      </p:sp>
    </p:spTree>
    <p:extLst>
      <p:ext uri="{BB962C8B-B14F-4D97-AF65-F5344CB8AC3E}">
        <p14:creationId xmlns:p14="http://schemas.microsoft.com/office/powerpoint/2010/main" val="89532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2F0C-56E6-46EB-AE9D-CE43A5734E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1419904"/>
          </a:xfrm>
        </p:spPr>
        <p:txBody>
          <a:bodyPr>
            <a:normAutofit/>
          </a:bodyPr>
          <a:lstStyle/>
          <a:p>
            <a:r>
              <a:rPr lang="hr-HR" cap="none" dirty="0"/>
              <a:t>Terapeut često otkriva nekoliko ili mnogo automatskih misli u datoj situaciji. Na jednoj seansi ipak odabire jednu ili nekoliko ključnih misli, zbog učinkovitosti seanse. </a:t>
            </a:r>
          </a:p>
          <a:p>
            <a:r>
              <a:rPr lang="hr-HR" cap="none" dirty="0"/>
              <a:t>Važna pitanja prilikom odabira one na kojoj će se raditi: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C48A54-03C6-4C4E-9C82-E096E78C3A11}"/>
              </a:ext>
            </a:extLst>
          </p:cNvPr>
          <p:cNvGrpSpPr/>
          <p:nvPr/>
        </p:nvGrpSpPr>
        <p:grpSpPr>
          <a:xfrm>
            <a:off x="1019175" y="800100"/>
            <a:ext cx="9867362" cy="1117935"/>
            <a:chOff x="0" y="14709"/>
            <a:chExt cx="9867362" cy="111793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9EFB7FD-B60C-4274-8529-55136912A449}"/>
                </a:ext>
              </a:extLst>
            </p:cNvPr>
            <p:cNvSpPr/>
            <p:nvPr/>
          </p:nvSpPr>
          <p:spPr>
            <a:xfrm>
              <a:off x="0" y="14709"/>
              <a:ext cx="9867362" cy="11179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12BA5331-910B-4679-B253-FCB157F2E33C}"/>
                </a:ext>
              </a:extLst>
            </p:cNvPr>
            <p:cNvSpPr txBox="1"/>
            <p:nvPr/>
          </p:nvSpPr>
          <p:spPr>
            <a:xfrm>
              <a:off x="54573" y="69282"/>
              <a:ext cx="9758216" cy="1008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4900" kern="1200" baseline="0" dirty="0"/>
                <a:t>Izbor automatskih misli</a:t>
              </a:r>
              <a:endParaRPr lang="hr-HR" sz="4900" kern="1200" dirty="0"/>
            </a:p>
          </p:txBody>
        </p:sp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AE409D8-AE69-4E97-A9F9-1C5F97E5A9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498899"/>
              </p:ext>
            </p:extLst>
          </p:nvPr>
        </p:nvGraphicFramePr>
        <p:xfrm>
          <a:off x="1019175" y="3140594"/>
          <a:ext cx="1036382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23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11F3-27C4-4780-9DE8-CB5209415D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4538" y="1958109"/>
            <a:ext cx="10982662" cy="4784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cap="none" dirty="0"/>
              <a:t>Mogućnosti:</a:t>
            </a:r>
          </a:p>
          <a:p>
            <a:pPr marL="457200" indent="-457200">
              <a:buAutoNum type="arabicPeriod"/>
            </a:pPr>
            <a:r>
              <a:rPr lang="hr-HR" cap="none" dirty="0"/>
              <a:t>Usmjeriti se na AM i vrednovati je uz pomoć pitanja („</a:t>
            </a:r>
            <a:r>
              <a:rPr lang="hr-HR" i="1" cap="none" dirty="0"/>
              <a:t>Koliko vjerujete u tu misao?</a:t>
            </a:r>
            <a:r>
              <a:rPr lang="hr-HR" cap="none" dirty="0"/>
              <a:t>”</a:t>
            </a:r>
            <a:r>
              <a:rPr lang="hr-HR" i="1" cap="none" dirty="0"/>
              <a:t> itd.)</a:t>
            </a:r>
          </a:p>
          <a:p>
            <a:pPr marL="457200" indent="-457200">
              <a:buAutoNum type="arabicPeriod"/>
            </a:pPr>
            <a:r>
              <a:rPr lang="hr-HR" cap="none" dirty="0"/>
              <a:t>Istražiti o situaciji povezanoj s AM (</a:t>
            </a:r>
            <a:r>
              <a:rPr lang="hr-HR" i="1" cap="none" dirty="0"/>
              <a:t>„Kada se to dogodilo?, Gdje ste vi bili?” itd.)</a:t>
            </a:r>
          </a:p>
          <a:p>
            <a:pPr marL="457200" indent="-457200">
              <a:buAutoNum type="arabicPeriod"/>
            </a:pPr>
            <a:r>
              <a:rPr lang="hr-HR" cap="none" dirty="0"/>
              <a:t>Istražiti koliko je tipična AM (</a:t>
            </a:r>
            <a:r>
              <a:rPr lang="hr-HR" i="1" cap="none" dirty="0"/>
              <a:t>„Koliko često imate takvu vrstu misli?” itd.)</a:t>
            </a:r>
          </a:p>
          <a:p>
            <a:pPr marL="457200" indent="-457200">
              <a:buAutoNum type="arabicPeriod"/>
            </a:pPr>
            <a:r>
              <a:rPr lang="hr-HR" cap="none" dirty="0"/>
              <a:t>Identificirati druge AM i predodžbe u toj istoj situaciji (</a:t>
            </a:r>
            <a:r>
              <a:rPr lang="hr-HR" i="1" cap="none" dirty="0"/>
              <a:t>„Da li ste još nešto pomislili?” itd.)</a:t>
            </a:r>
          </a:p>
          <a:p>
            <a:pPr marL="457200" indent="-457200">
              <a:buAutoNum type="arabicPeriod"/>
            </a:pPr>
            <a:r>
              <a:rPr lang="hr-HR" cap="none" dirty="0"/>
              <a:t>Problem </a:t>
            </a:r>
            <a:r>
              <a:rPr lang="hr-HR" cap="none" dirty="0" err="1"/>
              <a:t>solving</a:t>
            </a:r>
            <a:r>
              <a:rPr lang="hr-HR" cap="none" dirty="0"/>
              <a:t> – rješavanje problema koji je združen s AM („</a:t>
            </a:r>
            <a:r>
              <a:rPr lang="hr-HR" i="1" cap="none" dirty="0"/>
              <a:t>Što biste još mogli napraviti?” itd.)</a:t>
            </a:r>
          </a:p>
          <a:p>
            <a:pPr marL="457200" indent="-457200">
              <a:buAutoNum type="arabicPeriod"/>
            </a:pPr>
            <a:r>
              <a:rPr lang="hr-HR" cap="none" dirty="0"/>
              <a:t>Istražiti vjerovanja koja su u podlozi AM (</a:t>
            </a:r>
            <a:r>
              <a:rPr lang="hr-HR" i="1" cap="none" dirty="0"/>
              <a:t>„Ako je ta misao točna, što bi to za vas značilo?” itd.)</a:t>
            </a:r>
          </a:p>
          <a:p>
            <a:pPr marL="457200" indent="-457200">
              <a:buAutoNum type="arabicPeriod"/>
            </a:pPr>
            <a:r>
              <a:rPr lang="hr-HR" cap="none" dirty="0"/>
              <a:t>Krenuti na drugu temu – ponekad je to misao koja ne zahtjeva previše diskusije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B5B6EA-A162-4E11-8F6F-CCCC08D237CE}"/>
              </a:ext>
            </a:extLst>
          </p:cNvPr>
          <p:cNvGrpSpPr/>
          <p:nvPr/>
        </p:nvGrpSpPr>
        <p:grpSpPr>
          <a:xfrm>
            <a:off x="1019175" y="800100"/>
            <a:ext cx="9867362" cy="1117935"/>
            <a:chOff x="0" y="14709"/>
            <a:chExt cx="9867362" cy="111793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8B7B4C7-82AE-40F3-8D7C-86BB4F05D85D}"/>
                </a:ext>
              </a:extLst>
            </p:cNvPr>
            <p:cNvSpPr/>
            <p:nvPr/>
          </p:nvSpPr>
          <p:spPr>
            <a:xfrm>
              <a:off x="0" y="14709"/>
              <a:ext cx="9867362" cy="11179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AE10960E-6267-495E-9807-BE4F7C4BB015}"/>
                </a:ext>
              </a:extLst>
            </p:cNvPr>
            <p:cNvSpPr txBox="1"/>
            <p:nvPr/>
          </p:nvSpPr>
          <p:spPr>
            <a:xfrm>
              <a:off x="54573" y="69282"/>
              <a:ext cx="9758216" cy="1008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900" dirty="0">
                  <a:solidFill>
                    <a:prstClr val="white"/>
                  </a:solidFill>
                </a:rPr>
                <a:t>Nakon odabira AM, što dalje?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78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3632-D5D5-489F-B047-E3C6A4F558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1997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cap="none" dirty="0"/>
              <a:t>Nakon odabira jedne misli, terapeut ispituje da li je misao vrijedna istraživanja uz pomoć pitanja:</a:t>
            </a:r>
          </a:p>
          <a:p>
            <a:pPr marL="457200" indent="-457200">
              <a:buAutoNum type="arabicPeriod"/>
            </a:pPr>
            <a:r>
              <a:rPr lang="hr-HR" cap="none" dirty="0"/>
              <a:t>Koliko sada vjerujete toj misli (0-100%)?</a:t>
            </a:r>
          </a:p>
          <a:p>
            <a:pPr marL="457200" indent="-457200">
              <a:buAutoNum type="arabicPeriod"/>
            </a:pPr>
            <a:r>
              <a:rPr lang="hr-HR" cap="none" dirty="0"/>
              <a:t>Kako se zbog te misli osjećate? (Emocionalna reakcija)</a:t>
            </a:r>
          </a:p>
          <a:p>
            <a:pPr marL="457200" indent="-457200">
              <a:buAutoNum type="arabicPeriod"/>
            </a:pPr>
            <a:r>
              <a:rPr lang="hr-HR" cap="none" dirty="0"/>
              <a:t>Koliko je jaka ta emocija (0-100%)?</a:t>
            </a:r>
          </a:p>
          <a:p>
            <a:pPr marL="0" indent="0">
              <a:buNone/>
            </a:pPr>
            <a:endParaRPr lang="hr-HR" cap="non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167B53-5F3D-499B-9E81-EE0182F17322}"/>
              </a:ext>
            </a:extLst>
          </p:cNvPr>
          <p:cNvGrpSpPr/>
          <p:nvPr/>
        </p:nvGrpSpPr>
        <p:grpSpPr>
          <a:xfrm>
            <a:off x="1019175" y="791066"/>
            <a:ext cx="9867362" cy="1117935"/>
            <a:chOff x="0" y="14709"/>
            <a:chExt cx="9867362" cy="111793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61AC26A-2836-44EC-AB85-8DEDE1A25EE4}"/>
                </a:ext>
              </a:extLst>
            </p:cNvPr>
            <p:cNvSpPr/>
            <p:nvPr/>
          </p:nvSpPr>
          <p:spPr>
            <a:xfrm>
              <a:off x="0" y="14709"/>
              <a:ext cx="9867362" cy="11179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DA7A7AD9-1CAE-479D-80F5-5F4B75F16E52}"/>
                </a:ext>
              </a:extLst>
            </p:cNvPr>
            <p:cNvSpPr txBox="1"/>
            <p:nvPr/>
          </p:nvSpPr>
          <p:spPr>
            <a:xfrm>
              <a:off x="54573" y="69282"/>
              <a:ext cx="9758216" cy="1008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900" dirty="0">
                  <a:solidFill>
                    <a:prstClr val="white"/>
                  </a:solidFill>
                </a:rPr>
                <a:t>Usmjeravanje na automatsku misao</a:t>
              </a:r>
            </a:p>
          </p:txBody>
        </p:sp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7BE0E85-CD6A-4F08-9BFD-EEB093AA40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123822"/>
              </p:ext>
            </p:extLst>
          </p:nvPr>
        </p:nvGraphicFramePr>
        <p:xfrm>
          <a:off x="249540" y="4687018"/>
          <a:ext cx="10363826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474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11F3-27C4-4780-9DE8-CB5209415D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4538" y="1958109"/>
            <a:ext cx="10982662" cy="4784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cap="none" dirty="0"/>
              <a:t>Potrebno je istražiti i okolnosti tj. situaciju povezanu s AM, uz pomoć pitanja:</a:t>
            </a:r>
          </a:p>
          <a:p>
            <a:pPr marL="457200" indent="-457200">
              <a:buAutoNum type="arabicPeriod"/>
            </a:pPr>
            <a:r>
              <a:rPr lang="hr-HR" cap="none" dirty="0"/>
              <a:t>Kada ste to pomislili, u kojoj situaciji?</a:t>
            </a:r>
          </a:p>
          <a:p>
            <a:pPr marL="457200" indent="-457200">
              <a:buAutoNum type="arabicPeriod"/>
            </a:pPr>
            <a:r>
              <a:rPr lang="hr-HR" cap="none" dirty="0"/>
              <a:t>Koje ste druge uznemirujuće misli ili predodžbe imali u toj situaciji?</a:t>
            </a:r>
          </a:p>
          <a:p>
            <a:pPr marL="457200" indent="-457200">
              <a:buAutoNum type="arabicPeriod"/>
            </a:pPr>
            <a:r>
              <a:rPr lang="hr-HR" cap="none" dirty="0"/>
              <a:t>Jeste li zapazili neke promijene u tijelu? (Fiziološka reakcija)</a:t>
            </a:r>
          </a:p>
          <a:p>
            <a:pPr marL="457200" indent="-457200">
              <a:buAutoNum type="arabicPeriod"/>
            </a:pPr>
            <a:r>
              <a:rPr lang="hr-HR" cap="none" dirty="0"/>
              <a:t>Što ste tada napravili? (Ponašajna reakcija)</a:t>
            </a:r>
          </a:p>
        </p:txBody>
      </p:sp>
    </p:spTree>
    <p:extLst>
      <p:ext uri="{BB962C8B-B14F-4D97-AF65-F5344CB8AC3E}">
        <p14:creationId xmlns:p14="http://schemas.microsoft.com/office/powerpoint/2010/main" val="328251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11F3-27C4-4780-9DE8-CB5209415D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9707" y="906184"/>
            <a:ext cx="10982662" cy="534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cap="none" dirty="0"/>
              <a:t>Nakon dobivanja detaljne slike, terapeut može napraviti nešto od sljedećeg: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C8442B2-867F-449B-892A-C3DEBE590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586447"/>
              </p:ext>
            </p:extLst>
          </p:nvPr>
        </p:nvGraphicFramePr>
        <p:xfrm>
          <a:off x="-2036171" y="1555409"/>
          <a:ext cx="9551396" cy="4784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14DCF63-8CA2-4159-91A9-D8B6E0D62B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5853" y="2616287"/>
            <a:ext cx="4618144" cy="25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1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3632-D5D5-489F-B047-E3C6A4F558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10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cap="none" dirty="0"/>
              <a:t>Automatske misli se ne izazivaju IZRAVNO jer: </a:t>
            </a:r>
          </a:p>
          <a:p>
            <a:pPr marL="457200" indent="-457200">
              <a:buAutoNum type="alphaLcParenR"/>
            </a:pPr>
            <a:r>
              <a:rPr lang="hr-HR" cap="none" dirty="0"/>
              <a:t>terapeut ne zna je li AM iskrivljena (rijetko je kada potpuno netočna, obično sadrži nešto istine)</a:t>
            </a:r>
          </a:p>
          <a:p>
            <a:pPr marL="457200" indent="-457200">
              <a:buAutoNum type="alphaLcParenR"/>
            </a:pPr>
            <a:r>
              <a:rPr lang="hr-HR" cap="none" dirty="0"/>
              <a:t>krši osnovni princip kognitivne terapije o suradničkom empirizmu</a:t>
            </a:r>
          </a:p>
          <a:p>
            <a:pPr marL="0" indent="0">
              <a:buNone/>
            </a:pPr>
            <a:endParaRPr lang="hr-HR" cap="none" dirty="0"/>
          </a:p>
          <a:p>
            <a:pPr marL="0" indent="0">
              <a:buNone/>
            </a:pPr>
            <a:r>
              <a:rPr lang="hr-HR" cap="none" dirty="0"/>
              <a:t>Ispitivanje automatskih misli:</a:t>
            </a:r>
          </a:p>
          <a:p>
            <a:pPr marL="457200" indent="-457200">
              <a:buAutoNum type="alphaLcParenR"/>
            </a:pPr>
            <a:r>
              <a:rPr lang="hr-HR" cap="none" dirty="0"/>
              <a:t>„</a:t>
            </a:r>
            <a:r>
              <a:rPr lang="hr-HR" cap="none" dirty="0" err="1"/>
              <a:t>Sokratovska</a:t>
            </a:r>
            <a:r>
              <a:rPr lang="hr-HR" cap="none" dirty="0"/>
              <a:t> pitanja”. Nije nužno proći sva pitanja, prilagođavamo se situaciji i postavljamo ona koja su prikladna. Ponekad ta metoda nije korisna, pa je nećemo niti koristiti. </a:t>
            </a:r>
          </a:p>
          <a:p>
            <a:pPr marL="457200" indent="-457200">
              <a:buAutoNum type="alphaLcParenR"/>
            </a:pPr>
            <a:r>
              <a:rPr lang="hr-HR" cap="none" dirty="0"/>
              <a:t>Kognitivne distorzije – identificiraju se uobičajene pogreške u razmišljanju.  </a:t>
            </a:r>
          </a:p>
          <a:p>
            <a:pPr marL="0" indent="0">
              <a:buNone/>
            </a:pPr>
            <a:endParaRPr lang="hr-HR" cap="none" dirty="0"/>
          </a:p>
          <a:p>
            <a:pPr marL="0" indent="0">
              <a:buNone/>
            </a:pPr>
            <a:endParaRPr lang="hr-HR" cap="none" dirty="0"/>
          </a:p>
          <a:p>
            <a:pPr marL="0" indent="0">
              <a:buNone/>
            </a:pPr>
            <a:endParaRPr lang="hr-HR" cap="non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225831-53EC-4336-8A14-AD6832D8DE1E}"/>
              </a:ext>
            </a:extLst>
          </p:cNvPr>
          <p:cNvGrpSpPr/>
          <p:nvPr/>
        </p:nvGrpSpPr>
        <p:grpSpPr>
          <a:xfrm>
            <a:off x="1019175" y="800100"/>
            <a:ext cx="9867362" cy="1117935"/>
            <a:chOff x="0" y="14709"/>
            <a:chExt cx="9867362" cy="111793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7EEDF4C-9E77-44FF-90BE-74BEC8B2976D}"/>
                </a:ext>
              </a:extLst>
            </p:cNvPr>
            <p:cNvSpPr/>
            <p:nvPr/>
          </p:nvSpPr>
          <p:spPr>
            <a:xfrm>
              <a:off x="0" y="14709"/>
              <a:ext cx="9867362" cy="11179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20AC5A8A-F163-41FF-92CF-B797EDAF8494}"/>
                </a:ext>
              </a:extLst>
            </p:cNvPr>
            <p:cNvSpPr txBox="1"/>
            <p:nvPr/>
          </p:nvSpPr>
          <p:spPr>
            <a:xfrm>
              <a:off x="54573" y="69282"/>
              <a:ext cx="9758216" cy="1008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900" dirty="0">
                  <a:solidFill>
                    <a:prstClr val="white"/>
                  </a:solidFill>
                </a:rPr>
                <a:t>Vrednovanje automatskih misli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405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11F3-27C4-4780-9DE8-CB5209415D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7863" y="1806575"/>
            <a:ext cx="10982662" cy="4784436"/>
          </a:xfrm>
        </p:spPr>
        <p:txBody>
          <a:bodyPr>
            <a:normAutofit/>
          </a:bodyPr>
          <a:lstStyle/>
          <a:p>
            <a:pPr marL="457200" lvl="0" indent="-457200">
              <a:buAutoNum type="arabicPeriod"/>
            </a:pPr>
            <a:r>
              <a:rPr lang="hr-HR" cap="none" dirty="0"/>
              <a:t>Što dokazuje da je ova misao točna? Što dokazuje da nije točna? </a:t>
            </a:r>
          </a:p>
          <a:p>
            <a:pPr marL="457200" lvl="0" indent="-457200">
              <a:buAutoNum type="arabicPeriod"/>
            </a:pPr>
            <a:r>
              <a:rPr lang="hr-HR" dirty="0"/>
              <a:t>K</a:t>
            </a:r>
            <a:r>
              <a:rPr lang="hr-HR" cap="none" dirty="0"/>
              <a:t>ako još mogu sagledati ovu situaciju (alternativna objašnjenja)?</a:t>
            </a:r>
          </a:p>
          <a:p>
            <a:pPr marL="457200" lvl="0" indent="-457200">
              <a:buAutoNum type="arabicPeriod"/>
            </a:pPr>
            <a:r>
              <a:rPr lang="hr-HR" cap="none" dirty="0"/>
              <a:t>Što je najgore što se može dogoditi? Koliko je to vjerojatno od 0-100%? Mogu li to preživjeti?</a:t>
            </a:r>
          </a:p>
          <a:p>
            <a:pPr marL="457200" lvl="0" indent="-457200">
              <a:buAutoNum type="arabicPeriod"/>
            </a:pPr>
            <a:r>
              <a:rPr lang="hr-HR" cap="none" dirty="0"/>
              <a:t>Što je najbolje što se može dogoditi? Koliko je to vjerojatno od 0-100%? </a:t>
            </a:r>
          </a:p>
          <a:p>
            <a:pPr marL="457200" lvl="0" indent="-457200">
              <a:buAutoNum type="arabicPeriod"/>
            </a:pPr>
            <a:r>
              <a:rPr lang="hr-HR" cap="none" dirty="0"/>
              <a:t>Koji je onda najvjerojatniji ishod?</a:t>
            </a:r>
          </a:p>
          <a:p>
            <a:pPr marL="457200" lvl="0" indent="-457200">
              <a:buAutoNum type="arabicPeriod"/>
            </a:pPr>
            <a:r>
              <a:rPr lang="hr-HR" cap="none" dirty="0"/>
              <a:t>Koji je efekt mog vjerovanja u tu misao (korisnost)? Što bi mogao biti efekt promijene u mom mišljenju? </a:t>
            </a:r>
          </a:p>
          <a:p>
            <a:pPr marL="457200" lvl="0" indent="-457200">
              <a:buAutoNum type="arabicPeriod"/>
            </a:pPr>
            <a:r>
              <a:rPr lang="hr-HR" cap="none" dirty="0"/>
              <a:t>Koji je moj „plan napada” (što ću u vezi s time poduzeti), osobito u slučaju najvjerojatnijeg ishoda?</a:t>
            </a:r>
          </a:p>
          <a:p>
            <a:pPr marL="457200" lvl="0" indent="-457200">
              <a:buAutoNum type="arabicPeriod"/>
            </a:pPr>
            <a:r>
              <a:rPr lang="hr-HR" cap="none" dirty="0"/>
              <a:t>Kada bi ___________ (prijatelj) bio u toj situaciji i imao takve misli, što bih mu rekao?</a:t>
            </a:r>
          </a:p>
          <a:p>
            <a:pPr marL="457200" lvl="0" indent="-457200">
              <a:buAutoNum type="arabicPeriod"/>
            </a:pPr>
            <a:r>
              <a:rPr lang="hr-HR" cap="none" dirty="0"/>
              <a:t>Ispišite sada konstruktivan odgovor na svoju negativnu misao. </a:t>
            </a:r>
          </a:p>
          <a:p>
            <a:pPr marL="457200" lvl="0" indent="-457200">
              <a:buAutoNum type="arabicPeriod"/>
            </a:pPr>
            <a:endParaRPr lang="hr-HR" dirty="0"/>
          </a:p>
          <a:p>
            <a:pPr marL="0" indent="0">
              <a:buNone/>
            </a:pPr>
            <a:endParaRPr lang="hr-HR" cap="none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3BA184-CD82-4348-B596-03829A894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274537"/>
              </p:ext>
            </p:extLst>
          </p:nvPr>
        </p:nvGraphicFramePr>
        <p:xfrm>
          <a:off x="1019175" y="800100"/>
          <a:ext cx="9686925" cy="48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8ED9065-73AC-4FC7-B50F-C4EF519B0D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4900" y="590550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3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BC68CF-5382-4635-A828-EC6B7209983B}"/>
              </a:ext>
            </a:extLst>
          </p:cNvPr>
          <p:cNvSpPr/>
          <p:nvPr/>
        </p:nvSpPr>
        <p:spPr>
          <a:xfrm>
            <a:off x="1019174" y="1337507"/>
            <a:ext cx="5328988" cy="239998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i="1" dirty="0">
                <a:solidFill>
                  <a:schemeClr val="tx1"/>
                </a:solidFill>
              </a:rPr>
              <a:t>Sve ili ništa mišljenje (Crno-bijelo mišljenje). </a:t>
            </a:r>
            <a:r>
              <a:rPr lang="hr-HR" dirty="0">
                <a:solidFill>
                  <a:schemeClr val="tx1"/>
                </a:solidFill>
              </a:rPr>
              <a:t>Gledanje na situaciju u samo dvije kategorije, bez nijansi.</a:t>
            </a:r>
          </a:p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1E6021-57D6-461A-B232-261FB6A48D19}"/>
              </a:ext>
            </a:extLst>
          </p:cNvPr>
          <p:cNvSpPr/>
          <p:nvPr/>
        </p:nvSpPr>
        <p:spPr>
          <a:xfrm>
            <a:off x="1019174" y="3876206"/>
            <a:ext cx="5328988" cy="250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hr-HR" i="1" dirty="0">
                <a:solidFill>
                  <a:schemeClr val="tx1"/>
                </a:solidFill>
              </a:rPr>
              <a:t>Diskvalificiranje ili negiranje pozitivnog. </a:t>
            </a:r>
            <a:r>
              <a:rPr lang="hr-HR" dirty="0">
                <a:solidFill>
                  <a:schemeClr val="tx1"/>
                </a:solidFill>
              </a:rPr>
              <a:t>Odbijanje pozitivnih iskustava, djela ili kvalitete kao nečega što se „ne računa”.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A5F5D6-3576-4118-94DC-342EBA03BD81}"/>
              </a:ext>
            </a:extLst>
          </p:cNvPr>
          <p:cNvSpPr/>
          <p:nvPr/>
        </p:nvSpPr>
        <p:spPr>
          <a:xfrm>
            <a:off x="6427000" y="1320250"/>
            <a:ext cx="5224226" cy="241723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i="1" dirty="0" err="1">
                <a:solidFill>
                  <a:schemeClr val="tx1"/>
                </a:solidFill>
              </a:rPr>
              <a:t>Katastrofiziranje</a:t>
            </a:r>
            <a:r>
              <a:rPr lang="hr-HR" i="1" dirty="0">
                <a:solidFill>
                  <a:schemeClr val="tx1"/>
                </a:solidFill>
              </a:rPr>
              <a:t>.</a:t>
            </a:r>
            <a:r>
              <a:rPr lang="hr-HR" dirty="0">
                <a:solidFill>
                  <a:schemeClr val="tx1"/>
                </a:solidFill>
              </a:rPr>
              <a:t> Negativno predviđanje budućnosti, bez uvažavanja drugih vjerojatnijih ishoda.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1BFE776-6ED9-431E-86F5-E6574342F2C5}"/>
              </a:ext>
            </a:extLst>
          </p:cNvPr>
          <p:cNvSpPr/>
          <p:nvPr/>
        </p:nvSpPr>
        <p:spPr>
          <a:xfrm>
            <a:off x="6427000" y="3823152"/>
            <a:ext cx="5224226" cy="255564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i="1" dirty="0">
                <a:solidFill>
                  <a:schemeClr val="tx1"/>
                </a:solidFill>
              </a:rPr>
              <a:t>Emocionalno zaključivanje.</a:t>
            </a:r>
            <a:r>
              <a:rPr lang="hr-HR" dirty="0">
                <a:solidFill>
                  <a:schemeClr val="tx1"/>
                </a:solidFill>
              </a:rPr>
              <a:t> Vjerovanje kako je emocija odraz realnosti, mišljenje da je nešto točno jer se osoba tako osjeća, pri čemu se ignoriraju dokazi koji to opovrgavaju.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F2901B-CDEC-4366-9FED-77B22E593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546" y="2080065"/>
            <a:ext cx="2946534" cy="1657424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C48A9D6-CC17-4705-BE5A-B8D8310422BC}"/>
              </a:ext>
            </a:extLst>
          </p:cNvPr>
          <p:cNvGraphicFramePr/>
          <p:nvPr>
            <p:extLst/>
          </p:nvPr>
        </p:nvGraphicFramePr>
        <p:xfrm>
          <a:off x="1019175" y="800100"/>
          <a:ext cx="9686925" cy="48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BDFFA39-8B72-4743-8748-35AC52B9C4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4823" y="2131889"/>
            <a:ext cx="2425379" cy="1605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47537F-B55C-4F60-90B4-8BC8C3C6E2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0437" y="5100972"/>
            <a:ext cx="1714149" cy="1277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C4B5C2-6736-4520-AE37-E090B9551EB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931" t="30722" r="17760" b="7526"/>
          <a:stretch/>
        </p:blipFill>
        <p:spPr>
          <a:xfrm>
            <a:off x="2963364" y="4938185"/>
            <a:ext cx="1440608" cy="14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8586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523</TotalTime>
  <Words>1199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Tw Cen MT</vt:lpstr>
      <vt:lpstr>Droplet</vt:lpstr>
      <vt:lpstr>Evaluacija automatskih misli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Evaluacija automatskih misli</dc:title>
  <dc:creator>Ivana Dumbović</dc:creator>
  <cp:lastModifiedBy>Ivana Dumbović</cp:lastModifiedBy>
  <cp:revision>45</cp:revision>
  <dcterms:created xsi:type="dcterms:W3CDTF">2019-05-01T10:59:53Z</dcterms:created>
  <dcterms:modified xsi:type="dcterms:W3CDTF">2019-05-04T19:50:03Z</dcterms:modified>
</cp:coreProperties>
</file>