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u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u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ni povezni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ni povezni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u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Pravoku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ni povezni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ni povezni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u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ni povezni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4" name="Rezervirano mjesto tekst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6" name="Rezervirano mjesto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zervirano mjesto sadržaja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1" name="Rezervirano mjesto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Rezervirano mjesto podnožj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ni povezni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ni povezni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Rezervirano mjesto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zervirano mjesto podnožj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Sxow-8rmoQ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Imaginacija</a:t>
            </a:r>
            <a:br>
              <a:rPr lang="hr-HR" dirty="0" smtClean="0"/>
            </a:br>
            <a:r>
              <a:rPr lang="hr-HR" dirty="0" smtClean="0"/>
              <a:t>- predočavanje-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4953000"/>
            <a:ext cx="3657600" cy="685800"/>
          </a:xfrm>
        </p:spPr>
        <p:txBody>
          <a:bodyPr>
            <a:normAutofit/>
          </a:bodyPr>
          <a:lstStyle/>
          <a:p>
            <a:r>
              <a:rPr lang="hr-HR" dirty="0" smtClean="0"/>
              <a:t>Maja Šibenik, </a:t>
            </a:r>
            <a:r>
              <a:rPr lang="hr-HR" dirty="0" err="1" smtClean="0"/>
              <a:t>mag.psych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30722" name="Picture 2" descr="Slikovni rezultat za imaginaci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133600"/>
            <a:ext cx="2667000" cy="21976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4493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3. SUOČAVANJE U PREDODŽBI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/>
              <a:t>omogućava </a:t>
            </a:r>
            <a:r>
              <a:rPr lang="hr-HR" dirty="0" smtClean="0"/>
              <a:t>klijentu </a:t>
            </a:r>
            <a:r>
              <a:rPr lang="hr-HR" dirty="0"/>
              <a:t>da se u samoj predodžbi suoči s teškom situacijom koju je spontano zamislio</a:t>
            </a:r>
          </a:p>
          <a:p>
            <a:pPr algn="just"/>
            <a:r>
              <a:rPr lang="hr-HR" i="1" dirty="0"/>
              <a:t> </a:t>
            </a:r>
            <a:r>
              <a:rPr lang="hr-HR" i="1" dirty="0" smtClean="0"/>
              <a:t>"</a:t>
            </a:r>
            <a:r>
              <a:rPr lang="hr-HR" i="1" dirty="0"/>
              <a:t>Možemo li ponovno proći kroz predodžbu i ovaj put se </a:t>
            </a:r>
            <a:r>
              <a:rPr lang="hr-HR" i="1" dirty="0" smtClean="0"/>
              <a:t>pokušajte </a:t>
            </a:r>
            <a:r>
              <a:rPr lang="hr-HR" i="1" dirty="0"/>
              <a:t>suočiti sa svakim nastalim problemom</a:t>
            </a:r>
            <a:r>
              <a:rPr lang="hr-HR" i="1" dirty="0" smtClean="0"/>
              <a:t>.„</a:t>
            </a:r>
          </a:p>
          <a:p>
            <a:pPr algn="just"/>
            <a:r>
              <a:rPr lang="hr-HR" dirty="0" smtClean="0"/>
              <a:t>Terapeut pomaže postavljanjem pitanja, pp</a:t>
            </a:r>
          </a:p>
          <a:p>
            <a:pPr algn="just"/>
            <a:r>
              <a:rPr lang="hr-HR" dirty="0" smtClean="0"/>
              <a:t>Ako je </a:t>
            </a:r>
            <a:r>
              <a:rPr lang="hr-HR" dirty="0" smtClean="0"/>
              <a:t>primjenjivo</a:t>
            </a:r>
            <a:r>
              <a:rPr lang="hr-HR" dirty="0" smtClean="0"/>
              <a:t>, klijent može zamisliti kako čita karticu za suočavanje i sl.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545334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4. MIJENJANJE PREDODŽBI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/>
              <a:t>tehnika u kojoj se </a:t>
            </a:r>
            <a:r>
              <a:rPr lang="hr-HR" dirty="0" smtClean="0"/>
              <a:t>klijent </a:t>
            </a:r>
            <a:r>
              <a:rPr lang="hr-HR" dirty="0"/>
              <a:t>podučava u identificiranju predodžbe i zatim njenom ponovnom dočaravanju s promjenom kraja </a:t>
            </a:r>
          </a:p>
          <a:p>
            <a:pPr algn="just"/>
            <a:r>
              <a:rPr lang="hr-HR" dirty="0" smtClean="0"/>
              <a:t>"</a:t>
            </a:r>
            <a:r>
              <a:rPr lang="hr-HR" i="1" dirty="0"/>
              <a:t>Sally, vi ne morate biti rob te predodžbe. Možete ju </a:t>
            </a:r>
            <a:r>
              <a:rPr lang="hr-HR" i="1" dirty="0" smtClean="0"/>
              <a:t>promijeniti </a:t>
            </a:r>
            <a:r>
              <a:rPr lang="hr-HR" i="1" dirty="0"/>
              <a:t>ako želite. To je kao da ste redatelj nekog </a:t>
            </a:r>
            <a:r>
              <a:rPr lang="hr-HR" i="1" dirty="0" smtClean="0"/>
              <a:t>filma</a:t>
            </a:r>
            <a:r>
              <a:rPr lang="hr-HR" i="1" dirty="0"/>
              <a:t>: Vi možete odlučiti kako će </a:t>
            </a:r>
            <a:r>
              <a:rPr lang="hr-HR" i="1" dirty="0" smtClean="0"/>
              <a:t>biti. Vi </a:t>
            </a:r>
            <a:r>
              <a:rPr lang="hr-HR" i="1" dirty="0"/>
              <a:t>to možete </a:t>
            </a:r>
            <a:r>
              <a:rPr lang="hr-HR" i="1" dirty="0" smtClean="0"/>
              <a:t>promijeniti </a:t>
            </a:r>
            <a:r>
              <a:rPr lang="hr-HR" i="1" dirty="0"/>
              <a:t>na maštovit način..." </a:t>
            </a:r>
          </a:p>
          <a:p>
            <a:pPr algn="just"/>
            <a:r>
              <a:rPr lang="hr-HR" dirty="0"/>
              <a:t>promjena predodžbe smanjuje napetost </a:t>
            </a:r>
            <a:r>
              <a:rPr lang="hr-HR" dirty="0" smtClean="0"/>
              <a:t>klijenta </a:t>
            </a:r>
            <a:r>
              <a:rPr lang="hr-HR" dirty="0"/>
              <a:t>te vodi prema produktivnijoj raspravi uključujući i rješavanje problema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706484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5. TESTIRANJE </a:t>
            </a:r>
            <a:r>
              <a:rPr lang="hr-HR" dirty="0"/>
              <a:t>STVARNOSTI </a:t>
            </a:r>
            <a:r>
              <a:rPr lang="hr-HR" dirty="0" smtClean="0"/>
              <a:t>PREDODŽBE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/>
              <a:t>terapeut educira </a:t>
            </a:r>
            <a:r>
              <a:rPr lang="hr-HR" dirty="0" smtClean="0"/>
              <a:t>klijenta</a:t>
            </a:r>
            <a:r>
              <a:rPr lang="hr-HR" dirty="0" smtClean="0"/>
              <a:t> </a:t>
            </a:r>
            <a:r>
              <a:rPr lang="hr-HR" dirty="0"/>
              <a:t>da se prema predodžbi odnosi kao prema verbalnoj automatskoj misli, koristeći SOKRATOVSKI </a:t>
            </a:r>
            <a:r>
              <a:rPr lang="hr-HR" dirty="0" smtClean="0"/>
              <a:t>DIJALOG</a:t>
            </a:r>
          </a:p>
          <a:p>
            <a:pPr algn="just"/>
            <a:r>
              <a:rPr lang="hr-HR" i="1" dirty="0" smtClean="0"/>
              <a:t>"Koji </a:t>
            </a:r>
            <a:r>
              <a:rPr lang="hr-HR" i="1" dirty="0"/>
              <a:t>su dokazi da bi trebao biti namršten i nezadovoljan? </a:t>
            </a:r>
            <a:r>
              <a:rPr lang="hr-HR" i="1" dirty="0" smtClean="0"/>
              <a:t>Imate </a:t>
            </a:r>
            <a:r>
              <a:rPr lang="hr-HR" i="1" dirty="0"/>
              <a:t>li dokaze za suprotno? (terapeut demonstrira </a:t>
            </a:r>
            <a:r>
              <a:rPr lang="hr-HR" i="1" dirty="0" smtClean="0"/>
              <a:t>klijentu </a:t>
            </a:r>
            <a:r>
              <a:rPr lang="hr-HR" i="1" dirty="0"/>
              <a:t>kako koristiti pitanja s dna zapisa </a:t>
            </a:r>
            <a:r>
              <a:rPr lang="hr-HR" i="1" dirty="0" smtClean="0"/>
              <a:t>disfunkcionalnih </a:t>
            </a:r>
            <a:r>
              <a:rPr lang="hr-HR" i="1" dirty="0"/>
              <a:t>misli za vrednovanje svoje spontane </a:t>
            </a:r>
            <a:r>
              <a:rPr lang="hr-HR" i="1" dirty="0" smtClean="0"/>
              <a:t>predodžbe</a:t>
            </a:r>
            <a:r>
              <a:rPr lang="hr-HR" i="1" dirty="0" smtClean="0"/>
              <a:t>.)”</a:t>
            </a:r>
          </a:p>
          <a:p>
            <a:pPr algn="just"/>
            <a:r>
              <a:rPr lang="hr-HR" dirty="0" smtClean="0"/>
              <a:t>klijentima </a:t>
            </a:r>
            <a:r>
              <a:rPr lang="hr-HR" dirty="0"/>
              <a:t>koji imaju uznemirujuće žive predodžbe </a:t>
            </a:r>
            <a:r>
              <a:rPr lang="hr-HR" dirty="0" smtClean="0"/>
              <a:t>koristit </a:t>
            </a:r>
            <a:r>
              <a:rPr lang="hr-HR" dirty="0"/>
              <a:t>će ponekad i ova verbalna tehnika provjere stvarnosti, iako je poželjnije koristiti vizualne oblike u radu s predodžbama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25145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6. PONAVLJANJE PREDODŽBI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vi-VN" dirty="0"/>
              <a:t>tehnika ponavljanja se najčešće koristi u slučajevima kada </a:t>
            </a:r>
            <a:r>
              <a:rPr lang="hr-HR" dirty="0" smtClean="0"/>
              <a:t>klijent</a:t>
            </a:r>
            <a:r>
              <a:rPr lang="vi-VN" dirty="0" smtClean="0"/>
              <a:t> </a:t>
            </a:r>
            <a:r>
              <a:rPr lang="vi-VN" dirty="0"/>
              <a:t>jasno zamišlja pretjerane, iako nekatastrofične </a:t>
            </a:r>
            <a:r>
              <a:rPr lang="vi-VN" dirty="0" smtClean="0"/>
              <a:t>ishode</a:t>
            </a:r>
            <a:endParaRPr lang="hr-HR" dirty="0" smtClean="0"/>
          </a:p>
          <a:p>
            <a:pPr algn="just"/>
            <a:r>
              <a:rPr lang="vi-VN" dirty="0" smtClean="0"/>
              <a:t>terapeut </a:t>
            </a:r>
            <a:r>
              <a:rPr lang="vi-VN" dirty="0"/>
              <a:t>instruira </a:t>
            </a:r>
            <a:r>
              <a:rPr lang="hr-HR" dirty="0" smtClean="0"/>
              <a:t>klijenta</a:t>
            </a:r>
            <a:r>
              <a:rPr lang="vi-VN" dirty="0" smtClean="0"/>
              <a:t> </a:t>
            </a:r>
            <a:r>
              <a:rPr lang="vi-VN" dirty="0"/>
              <a:t>da nastavi opetovano zamišljati originalnu predodžbu i opaža jesu li se predodžbe </a:t>
            </a:r>
            <a:r>
              <a:rPr lang="vi-VN" dirty="0" smtClean="0"/>
              <a:t>i</a:t>
            </a:r>
            <a:r>
              <a:rPr lang="hr-HR" dirty="0" smtClean="0"/>
              <a:t> </a:t>
            </a:r>
            <a:r>
              <a:rPr lang="hr-HR" dirty="0" err="1" smtClean="0"/>
              <a:t>klijentova</a:t>
            </a:r>
            <a:r>
              <a:rPr lang="hr-HR" dirty="0" smtClean="0"/>
              <a:t> </a:t>
            </a:r>
            <a:r>
              <a:rPr lang="hr-HR" dirty="0" smtClean="0"/>
              <a:t>razina </a:t>
            </a:r>
            <a:r>
              <a:rPr lang="vi-VN" dirty="0" smtClean="0"/>
              <a:t>uznemirenosti promijenili</a:t>
            </a:r>
            <a:endParaRPr lang="hr-HR" dirty="0" smtClean="0"/>
          </a:p>
          <a:p>
            <a:r>
              <a:rPr lang="hr-HR" sz="1900" i="1" dirty="0" smtClean="0">
                <a:latin typeface="Century" pitchFamily="18" charset="0"/>
              </a:rPr>
              <a:t>“</a:t>
            </a:r>
            <a:r>
              <a:rPr lang="vi-VN" sz="1900" i="1" dirty="0" smtClean="0"/>
              <a:t>T</a:t>
            </a:r>
            <a:r>
              <a:rPr lang="vi-VN" sz="1900" i="1" dirty="0"/>
              <a:t>: </a:t>
            </a:r>
            <a:r>
              <a:rPr lang="vi-VN" sz="1900" i="1" dirty="0" smtClean="0"/>
              <a:t>Možete </a:t>
            </a:r>
            <a:r>
              <a:rPr lang="vi-VN" sz="1900" i="1" dirty="0"/>
              <a:t>li to zamisliti još jednom? Počnite na </a:t>
            </a:r>
            <a:r>
              <a:rPr lang="vi-VN" sz="1900" i="1" dirty="0" smtClean="0"/>
              <a:t>isti način.</a:t>
            </a:r>
            <a:r>
              <a:rPr lang="hr-HR" sz="1900" i="1" dirty="0" smtClean="0">
                <a:latin typeface="Century" pitchFamily="18" charset="0"/>
              </a:rPr>
              <a:t> </a:t>
            </a:r>
            <a:r>
              <a:rPr lang="vi-VN" sz="1900" i="1" dirty="0" smtClean="0"/>
              <a:t>Pratite </a:t>
            </a:r>
            <a:r>
              <a:rPr lang="vi-VN" sz="1900" i="1" dirty="0"/>
              <a:t>što se događa.</a:t>
            </a:r>
          </a:p>
          <a:p>
            <a:pPr marL="0" indent="0">
              <a:buNone/>
            </a:pPr>
            <a:r>
              <a:rPr lang="vi-VN" sz="1900" i="1" dirty="0" smtClean="0"/>
              <a:t>  </a:t>
            </a:r>
            <a:r>
              <a:rPr lang="hr-HR" sz="1900" i="1" dirty="0" smtClean="0">
                <a:latin typeface="Century" pitchFamily="18" charset="0"/>
              </a:rPr>
              <a:t>  </a:t>
            </a:r>
            <a:r>
              <a:rPr lang="vi-VN" sz="1900" i="1" dirty="0" smtClean="0"/>
              <a:t>T:Jeste </a:t>
            </a:r>
            <a:r>
              <a:rPr lang="vi-VN" sz="1900" i="1" dirty="0"/>
              <a:t>li završili? Što se </a:t>
            </a:r>
            <a:r>
              <a:rPr lang="vi-VN" sz="1900" i="1" dirty="0" smtClean="0"/>
              <a:t>dogodilo?</a:t>
            </a:r>
            <a:endParaRPr lang="hr-HR" sz="1900" i="1" dirty="0" smtClean="0">
              <a:latin typeface="Century" pitchFamily="18" charset="0"/>
            </a:endParaRPr>
          </a:p>
          <a:p>
            <a:pPr marL="0" indent="0">
              <a:buNone/>
            </a:pPr>
            <a:r>
              <a:rPr lang="hr-HR" sz="1900" i="1" dirty="0" smtClean="0">
                <a:latin typeface="Century" pitchFamily="18" charset="0"/>
              </a:rPr>
              <a:t>    </a:t>
            </a:r>
            <a:r>
              <a:rPr lang="hr-HR" sz="1900" i="1" dirty="0" smtClean="0"/>
              <a:t>K</a:t>
            </a:r>
            <a:r>
              <a:rPr lang="vi-VN" sz="1900" i="1" dirty="0" smtClean="0"/>
              <a:t>: Bio </a:t>
            </a:r>
            <a:r>
              <a:rPr lang="vi-VN" sz="1900" i="1" dirty="0"/>
              <a:t>je prilično uzrujan. Još uvijek je vikao na </a:t>
            </a:r>
            <a:r>
              <a:rPr lang="vi-VN" sz="1900" i="1" dirty="0" smtClean="0"/>
              <a:t>mene,</a:t>
            </a:r>
            <a:r>
              <a:rPr lang="hr-HR" sz="1900" i="1" dirty="0" smtClean="0">
                <a:latin typeface="Century" pitchFamily="18" charset="0"/>
              </a:rPr>
              <a:t> </a:t>
            </a:r>
            <a:r>
              <a:rPr lang="vi-VN" sz="1900" i="1" dirty="0" smtClean="0"/>
              <a:t>govoreći </a:t>
            </a:r>
            <a:r>
              <a:rPr lang="vi-VN" sz="1900" i="1" dirty="0"/>
              <a:t>da </a:t>
            </a:r>
            <a:r>
              <a:rPr lang="hr-HR" sz="1900" i="1" dirty="0" smtClean="0">
                <a:latin typeface="Century" pitchFamily="18" charset="0"/>
              </a:rPr>
              <a:t>   </a:t>
            </a:r>
            <a:r>
              <a:rPr lang="vi-VN" sz="1900" i="1" dirty="0" smtClean="0"/>
              <a:t>izađem.</a:t>
            </a:r>
            <a:endParaRPr lang="hr-HR" sz="1900" i="1" dirty="0" smtClean="0">
              <a:latin typeface="Century" pitchFamily="18" charset="0"/>
            </a:endParaRPr>
          </a:p>
          <a:p>
            <a:pPr marL="0" indent="0">
              <a:buNone/>
            </a:pPr>
            <a:r>
              <a:rPr lang="hr-HR" sz="1900" i="1" dirty="0" smtClean="0">
                <a:latin typeface="Century" pitchFamily="18" charset="0"/>
              </a:rPr>
              <a:t> </a:t>
            </a:r>
            <a:r>
              <a:rPr lang="hr-HR" sz="1900" i="1" dirty="0" smtClean="0">
                <a:latin typeface="Century" pitchFamily="18" charset="0"/>
              </a:rPr>
              <a:t>   </a:t>
            </a:r>
            <a:r>
              <a:rPr lang="vi-VN" sz="1900" i="1" dirty="0" smtClean="0"/>
              <a:t>T</a:t>
            </a:r>
            <a:r>
              <a:rPr lang="vi-VN" sz="1900" i="1" dirty="0"/>
              <a:t>: </a:t>
            </a:r>
            <a:r>
              <a:rPr lang="hr-HR" sz="1900" i="1" dirty="0" smtClean="0">
                <a:latin typeface="Century" pitchFamily="18" charset="0"/>
              </a:rPr>
              <a:t>J</a:t>
            </a:r>
            <a:r>
              <a:rPr lang="vi-VN" sz="1900" i="1" dirty="0" smtClean="0"/>
              <a:t>e </a:t>
            </a:r>
            <a:r>
              <a:rPr lang="vi-VN" sz="1900" i="1" dirty="0"/>
              <a:t>li ovaj put mahao rukama, naginjao se prema </a:t>
            </a:r>
            <a:r>
              <a:rPr lang="vi-VN" sz="1900" i="1" dirty="0" smtClean="0"/>
              <a:t>van?</a:t>
            </a:r>
            <a:endParaRPr lang="hr-HR" sz="1900" i="1" dirty="0" smtClean="0">
              <a:latin typeface="Century" pitchFamily="18" charset="0"/>
            </a:endParaRPr>
          </a:p>
          <a:p>
            <a:pPr marL="0" indent="0">
              <a:buNone/>
            </a:pPr>
            <a:r>
              <a:rPr lang="vi-VN" sz="1900" i="1" dirty="0" smtClean="0"/>
              <a:t> </a:t>
            </a:r>
            <a:r>
              <a:rPr lang="hr-HR" sz="1900" i="1" dirty="0" smtClean="0">
                <a:latin typeface="Century" pitchFamily="18" charset="0"/>
              </a:rPr>
              <a:t>   </a:t>
            </a:r>
            <a:r>
              <a:rPr lang="hr-HR" sz="1900" i="1" dirty="0" smtClean="0"/>
              <a:t>K</a:t>
            </a:r>
            <a:r>
              <a:rPr lang="vi-VN" sz="1900" i="1" dirty="0" smtClean="0"/>
              <a:t>:Ne</a:t>
            </a:r>
            <a:r>
              <a:rPr lang="vi-VN" sz="1900" i="1" dirty="0"/>
              <a:t>. Samo je stajao rukama oslonjen na stol</a:t>
            </a:r>
            <a:r>
              <a:rPr lang="vi-VN" sz="1900" i="1" dirty="0" smtClean="0"/>
              <a:t>."</a:t>
            </a:r>
            <a:r>
              <a:rPr lang="vi-VN" sz="1900" i="1" dirty="0"/>
              <a:t>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787380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ZAMJENJIVANJE, ZAUSTAVLJANJE I SKRETANJE PAŽNJE OD </a:t>
            </a:r>
            <a:r>
              <a:rPr lang="hr-HR" dirty="0" smtClean="0"/>
              <a:t>PREDODŽBE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/>
              <a:t>tehnike koje su osmišljene kako bi donijele brzo </a:t>
            </a:r>
            <a:r>
              <a:rPr lang="hr-HR" dirty="0" smtClean="0"/>
              <a:t>olakšanje</a:t>
            </a:r>
            <a:endParaRPr lang="hr-HR" dirty="0"/>
          </a:p>
          <a:p>
            <a:pPr algn="just"/>
            <a:r>
              <a:rPr lang="hr-HR" dirty="0"/>
              <a:t>rezultiraju vrlo malom ili nikakvom kognitivnom </a:t>
            </a:r>
            <a:r>
              <a:rPr lang="hr-HR" dirty="0" smtClean="0"/>
              <a:t>restrukturacijom</a:t>
            </a:r>
            <a:endParaRPr lang="hr-HR" dirty="0"/>
          </a:p>
          <a:p>
            <a:pPr algn="just"/>
            <a:r>
              <a:rPr lang="hr-HR" dirty="0"/>
              <a:t>zaustavljanje predodžbe je analogno zaustavljanju </a:t>
            </a:r>
            <a:r>
              <a:rPr lang="hr-HR" dirty="0" smtClean="0"/>
              <a:t>misli</a:t>
            </a:r>
            <a:endParaRPr lang="hr-HR" dirty="0"/>
          </a:p>
          <a:p>
            <a:pPr algn="just"/>
            <a:r>
              <a:rPr lang="hr-HR" dirty="0"/>
              <a:t>sastoji se u prepoznavanju uznemirujuće predodžbe i pokušaju njenog isključivanja- npr. </a:t>
            </a:r>
            <a:r>
              <a:rPr lang="hr-HR" dirty="0" smtClean="0"/>
              <a:t>klijent</a:t>
            </a:r>
            <a:r>
              <a:rPr lang="hr-HR" dirty="0" smtClean="0"/>
              <a:t> </a:t>
            </a:r>
            <a:r>
              <a:rPr lang="hr-HR" dirty="0"/>
              <a:t>zamisli znak "STOP" svaki put kad mu se javi ta predodžba, a mogu se koristiti i tehnike skretanja pažnje i refokusiranja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916077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ZAMJENJIVANJE, ZAUSTAVLJANJE I SKRETANJE PAŽNJE OD PREDODŽBE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/>
              <a:t>tehnika zamjenjivanja ugodnijom predodžbom- npr. </a:t>
            </a:r>
            <a:r>
              <a:rPr lang="hr-HR" dirty="0" smtClean="0"/>
              <a:t>klijenti </a:t>
            </a:r>
            <a:r>
              <a:rPr lang="hr-HR" dirty="0"/>
              <a:t>zamišljaju da su na plaži ili u šetnji šumom, prisjećaju se neke ugodne aktivnosti iz prošlosti i sl</a:t>
            </a:r>
            <a:r>
              <a:rPr lang="hr-HR" dirty="0" smtClean="0"/>
              <a:t>.</a:t>
            </a:r>
            <a:endParaRPr lang="hr-HR" dirty="0"/>
          </a:p>
          <a:p>
            <a:pPr algn="just"/>
            <a:r>
              <a:rPr lang="hr-HR" dirty="0"/>
              <a:t>ove ugodne imaginacije mogu se udružiti s vježbama </a:t>
            </a:r>
            <a:r>
              <a:rPr lang="hr-HR" dirty="0" smtClean="0"/>
              <a:t>relaksacije</a:t>
            </a:r>
            <a:endParaRPr lang="hr-HR" dirty="0"/>
          </a:p>
          <a:p>
            <a:pPr algn="just"/>
            <a:r>
              <a:rPr lang="hr-HR" dirty="0"/>
              <a:t>podučavajući </a:t>
            </a:r>
            <a:r>
              <a:rPr lang="hr-HR" dirty="0" smtClean="0"/>
              <a:t>klijenta</a:t>
            </a:r>
            <a:r>
              <a:rPr lang="hr-HR" dirty="0" smtClean="0"/>
              <a:t> </a:t>
            </a:r>
            <a:r>
              <a:rPr lang="hr-HR" dirty="0"/>
              <a:t>jednoj ili dvjema tehnikama za suočavanje sa spontanim predodžbama, terapeut povećava vjerojatnost njihova uvježbavanja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764449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IZAZIVANJE PREDODŽBI KAO TERAPIJSKI POSTUPAK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UVJEŽBAVANJE </a:t>
            </a:r>
            <a:r>
              <a:rPr lang="hr-HR" dirty="0"/>
              <a:t>TEHNIKA ZA SUOČAVANJE</a:t>
            </a:r>
          </a:p>
          <a:p>
            <a:endParaRPr lang="hr-HR" dirty="0"/>
          </a:p>
          <a:p>
            <a:pPr algn="just"/>
            <a:r>
              <a:rPr lang="hr-HR" dirty="0"/>
              <a:t>terapeut se služi ovom tehnikom kako bi pomogao </a:t>
            </a:r>
            <a:r>
              <a:rPr lang="hr-HR" dirty="0" smtClean="0"/>
              <a:t>klijentu </a:t>
            </a:r>
            <a:r>
              <a:rPr lang="hr-HR" dirty="0"/>
              <a:t>da u sebi, imaginacijom, uvježbava strategije za </a:t>
            </a:r>
            <a:r>
              <a:rPr lang="hr-HR" dirty="0" smtClean="0"/>
              <a:t>suočavanje</a:t>
            </a:r>
          </a:p>
          <a:p>
            <a:pPr algn="just"/>
            <a:r>
              <a:rPr lang="hr-HR" dirty="0" smtClean="0"/>
              <a:t>razlikuje </a:t>
            </a:r>
            <a:r>
              <a:rPr lang="hr-HR" dirty="0"/>
              <a:t>se od  "suočavanja u imaginaciji", jer ovdje terapeut IZAZIVA predodžbu da bi vježbao tehnike kognitivne terapije, umjesto da </a:t>
            </a:r>
            <a:r>
              <a:rPr lang="hr-HR" dirty="0" smtClean="0"/>
              <a:t>klijent </a:t>
            </a:r>
            <a:r>
              <a:rPr lang="hr-HR" dirty="0"/>
              <a:t>zamišlja kako se suočava u spontanoj </a:t>
            </a:r>
            <a:r>
              <a:rPr lang="hr-HR" dirty="0" smtClean="0"/>
              <a:t>predodžbi</a:t>
            </a:r>
          </a:p>
          <a:p>
            <a:pPr algn="just"/>
            <a:r>
              <a:rPr lang="hr-HR" i="1" dirty="0" smtClean="0"/>
              <a:t>"Možete </a:t>
            </a:r>
            <a:r>
              <a:rPr lang="hr-HR" i="1" dirty="0"/>
              <a:t>li zamisliti sebe kako čitate karticu za </a:t>
            </a:r>
            <a:r>
              <a:rPr lang="hr-HR" i="1" dirty="0" smtClean="0"/>
              <a:t>suočavanje </a:t>
            </a:r>
            <a:r>
              <a:rPr lang="hr-HR" i="1" dirty="0"/>
              <a:t>koju smo sastavili prije odlaska na </a:t>
            </a:r>
            <a:r>
              <a:rPr lang="hr-HR" i="1" dirty="0" smtClean="0"/>
              <a:t>predavanje</a:t>
            </a:r>
            <a:r>
              <a:rPr lang="hr-HR" i="1" dirty="0"/>
              <a:t>? Možete li zamisliti kako je izvlačite i čitate?"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668610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IZAZIVANJE PREDODŽBI KAO TERAPIJSKI POSTUPAK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UDALJAVANJE</a:t>
            </a:r>
            <a:endParaRPr lang="hr-HR" dirty="0"/>
          </a:p>
          <a:p>
            <a:endParaRPr lang="hr-HR" dirty="0"/>
          </a:p>
          <a:p>
            <a:pPr algn="just"/>
            <a:r>
              <a:rPr lang="hr-HR" dirty="0"/>
              <a:t>još jedna tehnika izazivanja predodžbe kojom se smanjuje uznemirenost i pomaže </a:t>
            </a:r>
            <a:r>
              <a:rPr lang="hr-HR" dirty="0" smtClean="0"/>
              <a:t>klijentima </a:t>
            </a:r>
            <a:r>
              <a:rPr lang="hr-HR" dirty="0"/>
              <a:t>da problem vide u široj perspektivi</a:t>
            </a:r>
          </a:p>
          <a:p>
            <a:pPr algn="just"/>
            <a:r>
              <a:rPr lang="hr-HR" dirty="0"/>
              <a:t>npr. terapeut pomaže </a:t>
            </a:r>
            <a:r>
              <a:rPr lang="hr-HR" dirty="0" smtClean="0"/>
              <a:t>klijentici </a:t>
            </a:r>
            <a:r>
              <a:rPr lang="hr-HR" dirty="0"/>
              <a:t>da uvidi kako su njene teškoće vjerojatno vremenski ograničene te joj na taj način ulijeva </a:t>
            </a:r>
            <a:r>
              <a:rPr lang="hr-HR" dirty="0" smtClean="0"/>
              <a:t>nadu</a:t>
            </a:r>
            <a:endParaRPr lang="hr-HR" dirty="0"/>
          </a:p>
          <a:p>
            <a:r>
              <a:rPr lang="hr-HR" sz="1900" i="1" dirty="0" smtClean="0"/>
              <a:t>"</a:t>
            </a:r>
            <a:r>
              <a:rPr lang="hr-HR" sz="1900" i="1" dirty="0"/>
              <a:t>T: </a:t>
            </a:r>
            <a:r>
              <a:rPr lang="hr-HR" sz="1900" i="1" dirty="0" smtClean="0"/>
              <a:t>Pokušajte </a:t>
            </a:r>
            <a:r>
              <a:rPr lang="hr-HR" sz="1900" i="1" dirty="0"/>
              <a:t>sebe zamisliti u sljedećem semestru. To </a:t>
            </a:r>
            <a:r>
              <a:rPr lang="hr-HR" sz="1900" i="1" dirty="0" smtClean="0"/>
              <a:t>je </a:t>
            </a:r>
            <a:r>
              <a:rPr lang="hr-HR" sz="1900" i="1" dirty="0"/>
              <a:t>vaša druga godina, recimo, sredina jeseni; još </a:t>
            </a:r>
            <a:r>
              <a:rPr lang="hr-HR" sz="1900" i="1" dirty="0" smtClean="0"/>
              <a:t>uvijek </a:t>
            </a:r>
            <a:r>
              <a:rPr lang="hr-HR" sz="1900" i="1" dirty="0"/>
              <a:t>ćete biti na fakultetu?</a:t>
            </a:r>
          </a:p>
          <a:p>
            <a:pPr>
              <a:buNone/>
            </a:pPr>
            <a:r>
              <a:rPr lang="hr-HR" sz="1900" i="1" dirty="0" smtClean="0"/>
              <a:t> 	K: Vjerojatno.</a:t>
            </a:r>
          </a:p>
          <a:p>
            <a:pPr>
              <a:buNone/>
            </a:pPr>
            <a:r>
              <a:rPr lang="hr-HR" sz="1900" i="1" dirty="0" smtClean="0"/>
              <a:t>	T:Imate </a:t>
            </a:r>
            <a:r>
              <a:rPr lang="hr-HR" sz="1900" i="1" dirty="0"/>
              <a:t>li ideju kakav vam je život?"</a:t>
            </a:r>
          </a:p>
          <a:p>
            <a:endParaRPr lang="hr-HR" sz="19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058861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IZAZIVANJE PREDODŽBI KAO TERAPIJSKI POSTUPAK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SMANJENJE OPAŽANE PRIJETNJE</a:t>
            </a:r>
          </a:p>
          <a:p>
            <a:endParaRPr lang="hr-HR" dirty="0"/>
          </a:p>
          <a:p>
            <a:pPr algn="just"/>
            <a:r>
              <a:rPr lang="hr-HR" dirty="0"/>
              <a:t>tehnika izazivanja predodžbe s ciljem da </a:t>
            </a:r>
            <a:r>
              <a:rPr lang="hr-HR" dirty="0" smtClean="0"/>
              <a:t>klijent </a:t>
            </a:r>
            <a:r>
              <a:rPr lang="hr-HR" dirty="0"/>
              <a:t>razmotri situaciju s realističnijom procjenom stvarne </a:t>
            </a:r>
            <a:r>
              <a:rPr lang="hr-HR" dirty="0" smtClean="0"/>
              <a:t>prijetnje</a:t>
            </a:r>
          </a:p>
          <a:p>
            <a:pPr algn="just"/>
            <a:r>
              <a:rPr lang="hr-HR" dirty="0" err="1" smtClean="0"/>
              <a:t>npr</a:t>
            </a:r>
            <a:r>
              <a:rPr lang="hr-HR" dirty="0"/>
              <a:t>. terapeut potiče Sally u mijenjanju njene predodžbe o izlaganju pred kolegama, tako da zamišlja ohrabrujuća lica svojih prijatelja u učionici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110762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HR" dirty="0" smtClean="0"/>
              <a:t>Mnogi klijenti imaju predodžbe, ali o tome rijetko izvještavaju</a:t>
            </a:r>
          </a:p>
          <a:p>
            <a:pPr algn="just"/>
            <a:r>
              <a:rPr lang="hr-HR" dirty="0" smtClean="0"/>
              <a:t>Važno je raditi na normalizaciji i identifikaciji predodžbi, ali i učiti odgovarati na predodžbe</a:t>
            </a:r>
          </a:p>
          <a:p>
            <a:pPr algn="just"/>
            <a:r>
              <a:rPr lang="hr-HR" dirty="0" smtClean="0"/>
              <a:t>Tehnike: </a:t>
            </a:r>
          </a:p>
          <a:p>
            <a:pPr algn="just"/>
            <a:r>
              <a:rPr lang="hr-HR" dirty="0" smtClean="0"/>
              <a:t>praćenje predodžbe do završetka, vremenski skok unaprijed, suočavanje u predodžbi, mijenjanje predodžbi, testiranje stvarnosti predodžbe, ponavljanje predodžbi</a:t>
            </a:r>
          </a:p>
          <a:p>
            <a:pPr algn="just"/>
            <a:r>
              <a:rPr lang="hr-HR" dirty="0" smtClean="0"/>
              <a:t>Zaustavljanje, zamjenjivanje predodžbe ili preusmjeravanje pažnje na nešto drugo</a:t>
            </a:r>
          </a:p>
          <a:p>
            <a:pPr algn="just"/>
            <a:r>
              <a:rPr lang="hr-HR" dirty="0" smtClean="0"/>
              <a:t>Izazivanje predodžbi kao terapijski postupak – uvježbavanje tehnika za suočavanje, udaljavanje i  smanjenje opažane prijetnje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MENTALNE SLIKE - PREDODŽBE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/>
              <a:t>mnogi </a:t>
            </a:r>
            <a:r>
              <a:rPr lang="hr-HR" dirty="0" smtClean="0"/>
              <a:t>klijenti </a:t>
            </a:r>
            <a:r>
              <a:rPr lang="hr-HR" dirty="0"/>
              <a:t>automatske misli doživljavaju ne samo kao neizgovorene riječi u njihovoj </a:t>
            </a:r>
            <a:r>
              <a:rPr lang="hr-HR" dirty="0" smtClean="0"/>
              <a:t>svijesti</a:t>
            </a:r>
            <a:r>
              <a:rPr lang="hr-HR" dirty="0"/>
              <a:t> </a:t>
            </a:r>
            <a:r>
              <a:rPr lang="hr-HR" dirty="0" smtClean="0"/>
              <a:t>nego i kao MENTALNE SLIKE </a:t>
            </a:r>
            <a:r>
              <a:rPr lang="hr-HR" dirty="0"/>
              <a:t>ili </a:t>
            </a:r>
            <a:r>
              <a:rPr lang="hr-HR" dirty="0" smtClean="0"/>
              <a:t>PREDODŽBE</a:t>
            </a:r>
          </a:p>
          <a:p>
            <a:pPr algn="just"/>
            <a:r>
              <a:rPr lang="hr-HR" dirty="0" smtClean="0"/>
              <a:t>SLIKOVNE AUTOMATSKE MISLI</a:t>
            </a:r>
          </a:p>
          <a:p>
            <a:pPr algn="just"/>
            <a:r>
              <a:rPr lang="hr-HR" dirty="0"/>
              <a:t>sinonimi: maštanje, dnevno sanjarenje, zamišljanje, </a:t>
            </a:r>
            <a:r>
              <a:rPr lang="hr-HR" dirty="0" smtClean="0"/>
              <a:t>sjećanje</a:t>
            </a:r>
            <a:endParaRPr lang="hr-HR" dirty="0"/>
          </a:p>
          <a:p>
            <a:pPr algn="just"/>
            <a:r>
              <a:rPr lang="hr-HR" dirty="0"/>
              <a:t>iako znatan broj </a:t>
            </a:r>
            <a:r>
              <a:rPr lang="hr-HR" dirty="0" smtClean="0"/>
              <a:t>klijenata </a:t>
            </a:r>
            <a:r>
              <a:rPr lang="hr-HR" dirty="0"/>
              <a:t>ima takve vizualne predodžbe, mali broj ih otkriva </a:t>
            </a:r>
            <a:r>
              <a:rPr lang="hr-HR" dirty="0" smtClean="0"/>
              <a:t>(često </a:t>
            </a:r>
            <a:r>
              <a:rPr lang="hr-HR" dirty="0"/>
              <a:t>uznemirujuće i vrlo kratke, ili ih nisu ni </a:t>
            </a:r>
            <a:r>
              <a:rPr lang="hr-HR" dirty="0" smtClean="0"/>
              <a:t>svjesni)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576378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hr-HR" dirty="0" smtClean="0">
                <a:hlinkClick r:id="rId2"/>
              </a:rPr>
              <a:t>https://</a:t>
            </a:r>
            <a:r>
              <a:rPr lang="hr-HR" dirty="0" smtClean="0">
                <a:hlinkClick r:id="rId2"/>
              </a:rPr>
              <a:t>youtu.be/hSxow-8rmoQ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IDENTIFIKACIJA PREDODŽBI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 smtClean="0"/>
              <a:t>Važnost identifikacije i odgovaranja na predodžbe – smanjenje neugode</a:t>
            </a:r>
          </a:p>
          <a:p>
            <a:pPr algn="just"/>
            <a:r>
              <a:rPr lang="hr-HR" dirty="0" smtClean="0"/>
              <a:t>Edukacija o predodžbama – već od prve seanse</a:t>
            </a:r>
          </a:p>
          <a:p>
            <a:pPr algn="just"/>
            <a:r>
              <a:rPr lang="hr-HR" dirty="0"/>
              <a:t>Terapeut </a:t>
            </a:r>
            <a:r>
              <a:rPr lang="hr-HR" dirty="0" smtClean="0"/>
              <a:t> pokušava otkriti </a:t>
            </a:r>
            <a:r>
              <a:rPr lang="hr-HR" dirty="0"/>
              <a:t>spontanu predodžbu koju je </a:t>
            </a:r>
            <a:r>
              <a:rPr lang="hr-HR" dirty="0" smtClean="0"/>
              <a:t>klijent </a:t>
            </a:r>
            <a:r>
              <a:rPr lang="hr-HR" dirty="0" smtClean="0"/>
              <a:t>imao ili  može izazvati predodžbu-imaginaciju </a:t>
            </a:r>
            <a:r>
              <a:rPr lang="hr-HR" dirty="0"/>
              <a:t>na </a:t>
            </a:r>
            <a:r>
              <a:rPr lang="hr-HR" dirty="0" smtClean="0"/>
              <a:t>seansi 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4009839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EDUCIRANJE PACIJENTA O PREDODŽBAMA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 smtClean="0"/>
              <a:t>Zbog uznemirujuće prirode određenih predodžbi neki </a:t>
            </a:r>
            <a:r>
              <a:rPr lang="hr-HR" dirty="0" smtClean="0"/>
              <a:t>klijenti </a:t>
            </a:r>
            <a:r>
              <a:rPr lang="hr-HR" dirty="0" smtClean="0"/>
              <a:t>ne govore o identificiranim predodžbama i protive se ponovnom proživljavanju</a:t>
            </a:r>
          </a:p>
          <a:p>
            <a:pPr algn="just"/>
            <a:r>
              <a:rPr lang="hr-HR" dirty="0" smtClean="0"/>
              <a:t>NORMALIZACIJA predodžbenih iskustava</a:t>
            </a:r>
          </a:p>
          <a:p>
            <a:pPr algn="just"/>
            <a:r>
              <a:rPr lang="hr-HR" dirty="0" smtClean="0"/>
              <a:t>(</a:t>
            </a:r>
            <a:r>
              <a:rPr lang="hr-HR" i="1" dirty="0" smtClean="0"/>
              <a:t>Reći da ih većina ljudi ima, da su često svjesniji emocija koje idu uz predodžbe nego samih predodžbi; da je uobičajeno imati tužne, strašne, čak i nasilne predodžbe; da ne trebaju misliti da su čudni ako imaju takve predodžbe</a:t>
            </a:r>
            <a:r>
              <a:rPr lang="hr-HR" dirty="0" smtClean="0"/>
              <a:t>.)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611657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EDUCIRANJE PACIJENTA O PREDODŽBAMA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r-HR" dirty="0" smtClean="0"/>
              <a:t>Educiranje pomaže u smanjivanju anksioznosti i omogućava </a:t>
            </a:r>
            <a:r>
              <a:rPr lang="hr-HR" dirty="0" smtClean="0"/>
              <a:t>klijentu </a:t>
            </a:r>
            <a:r>
              <a:rPr lang="hr-HR" dirty="0" smtClean="0"/>
              <a:t>njihovo lakše identificiranje</a:t>
            </a:r>
          </a:p>
          <a:p>
            <a:pPr algn="just"/>
            <a:r>
              <a:rPr lang="hr-HR" dirty="0" smtClean="0"/>
              <a:t>Klijent </a:t>
            </a:r>
            <a:r>
              <a:rPr lang="hr-HR" dirty="0" smtClean="0"/>
              <a:t>uči odgovarati na predodžbe i na taj način kontrolira vlastitu uznemirenost</a:t>
            </a:r>
          </a:p>
          <a:p>
            <a:pPr algn="just"/>
            <a:r>
              <a:rPr lang="hr-HR" dirty="0" smtClean="0"/>
              <a:t>Proces je dug i zahtijeva upornost – čak i prvi korak – identifikacija predodžbi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4286793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ODGOVARANJE NA SPONTANE PREDODŽBE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r-HR" dirty="0" smtClean="0"/>
              <a:t>Ako klijent ima </a:t>
            </a:r>
            <a:r>
              <a:rPr lang="hr-HR" dirty="0" smtClean="0"/>
              <a:t>česte i uznemirujuće predodžbe, terapeut ga podučava odgovaranju na njih</a:t>
            </a:r>
          </a:p>
          <a:p>
            <a:pPr algn="just"/>
            <a:r>
              <a:rPr lang="hr-HR" dirty="0" smtClean="0"/>
              <a:t>Postoji nekoliko tehnika odgovaranja na predodžbe i važno je sve ih objasniti </a:t>
            </a:r>
            <a:r>
              <a:rPr lang="hr-HR" dirty="0" smtClean="0"/>
              <a:t>klijentu </a:t>
            </a:r>
            <a:r>
              <a:rPr lang="hr-HR" dirty="0" smtClean="0"/>
              <a:t>jer je teško unaprijed znati koja će biti najbolja odnosno najefikasnija</a:t>
            </a:r>
          </a:p>
          <a:p>
            <a:pPr algn="just"/>
            <a:r>
              <a:rPr lang="hr-HR" dirty="0" smtClean="0"/>
              <a:t>Vježbanje tehnika na seansi i izvan 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82101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1. PRAĆENJE </a:t>
            </a:r>
            <a:r>
              <a:rPr lang="hr-HR" dirty="0"/>
              <a:t>PREDODŽBE DO </a:t>
            </a:r>
            <a:r>
              <a:rPr lang="hr-HR" dirty="0" smtClean="0"/>
              <a:t>ZAVRŠETKA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vi-VN" sz="2000" dirty="0" smtClean="0"/>
              <a:t>često </a:t>
            </a:r>
            <a:r>
              <a:rPr lang="vi-VN" sz="2000" dirty="0"/>
              <a:t>najkorisnija tehnika jer pomaže terapeutu i </a:t>
            </a:r>
            <a:r>
              <a:rPr lang="hr-HR" sz="2000" dirty="0" smtClean="0"/>
              <a:t>klijentu</a:t>
            </a:r>
            <a:r>
              <a:rPr lang="vi-VN" sz="2000" dirty="0" smtClean="0"/>
              <a:t> </a:t>
            </a:r>
            <a:r>
              <a:rPr lang="vi-VN" sz="2000" dirty="0"/>
              <a:t>u boljoj konceptualizaciji problema, vodi kognitivnoj restrukturaciji predodžbe i osigurava </a:t>
            </a:r>
            <a:r>
              <a:rPr lang="vi-VN" sz="2000" dirty="0" smtClean="0"/>
              <a:t>olakšanje</a:t>
            </a:r>
            <a:endParaRPr lang="vi-VN" sz="2000" dirty="0"/>
          </a:p>
          <a:p>
            <a:pPr algn="just"/>
            <a:r>
              <a:rPr lang="vi-VN" sz="2000" dirty="0"/>
              <a:t>terapeut potiče </a:t>
            </a:r>
            <a:r>
              <a:rPr lang="hr-HR" sz="2000" dirty="0" smtClean="0"/>
              <a:t>klijenta</a:t>
            </a:r>
            <a:r>
              <a:rPr lang="vi-VN" sz="2000" dirty="0" smtClean="0"/>
              <a:t> </a:t>
            </a:r>
            <a:r>
              <a:rPr lang="vi-VN" sz="2000" dirty="0"/>
              <a:t>da nastavi zamišljati spontanu predodžbu sve dok ne prođe kroz krizu i nakon toga se osjeća bolje, ili dok ne zamisli krajnju katastrofu, nakon čega terapeut može istražiti posljedice kojih se </a:t>
            </a:r>
            <a:r>
              <a:rPr lang="hr-HR" sz="2000" dirty="0" smtClean="0"/>
              <a:t>klijent</a:t>
            </a:r>
            <a:r>
              <a:rPr lang="vi-VN" sz="2000" dirty="0" smtClean="0"/>
              <a:t> </a:t>
            </a:r>
            <a:r>
              <a:rPr lang="vi-VN" sz="2000" dirty="0"/>
              <a:t>boji i otkriti njihovo značenje te na temelju toga dalje intervenirati</a:t>
            </a:r>
          </a:p>
          <a:p>
            <a:pPr algn="just"/>
            <a:r>
              <a:rPr lang="hr-HR" sz="2000" dirty="0" smtClean="0">
                <a:latin typeface="Century" pitchFamily="18" charset="0"/>
              </a:rPr>
              <a:t>Npr. kaže: </a:t>
            </a:r>
            <a:r>
              <a:rPr lang="hr-HR" sz="2000" i="1" dirty="0" smtClean="0">
                <a:latin typeface="Century" pitchFamily="18" charset="0"/>
              </a:rPr>
              <a:t>„OK, ovo je tipično, prestali ste zamišljati u najgorem trenutku... Ono što želim od vas je da nastavite zamišljati što se dogodilo dalje. „</a:t>
            </a:r>
            <a:endParaRPr lang="hr-HR" sz="2000" i="1" dirty="0"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7289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1. PRAĆENJE </a:t>
            </a:r>
            <a:r>
              <a:rPr lang="hr-HR" dirty="0"/>
              <a:t>PREDODŽBE DO ZAVRŠETKA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r-HR" dirty="0" smtClean="0"/>
              <a:t>Ako klijent „zapne”, terapeut pomaže, predlaže modifikaciju scene</a:t>
            </a:r>
          </a:p>
          <a:p>
            <a:pPr algn="just"/>
            <a:r>
              <a:rPr lang="hr-HR" dirty="0" smtClean="0"/>
              <a:t>Ako klijent zamišlja scenu koja je strašna, katastrofična, terapeut konceptualizira njezino značenje i prema tome intervenira</a:t>
            </a:r>
          </a:p>
          <a:p>
            <a:pPr algn="just"/>
            <a:r>
              <a:rPr lang="hr-HR" i="1" dirty="0" smtClean="0"/>
              <a:t>„Koji je najgori dio u vezi s...”</a:t>
            </a:r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xmlns="" val="2454847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2. VREMENSKI </a:t>
            </a:r>
            <a:r>
              <a:rPr lang="hr-HR" dirty="0"/>
              <a:t>SKOK </a:t>
            </a:r>
            <a:r>
              <a:rPr lang="hr-HR" dirty="0" smtClean="0"/>
              <a:t>UNAPRIJED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r-HR" dirty="0"/>
              <a:t>terapeut može predložiti </a:t>
            </a:r>
            <a:r>
              <a:rPr lang="hr-HR" dirty="0" smtClean="0"/>
              <a:t>klijentu </a:t>
            </a:r>
            <a:r>
              <a:rPr lang="hr-HR" dirty="0"/>
              <a:t>da sebe zamisli u nekom vremenu u bliskoj </a:t>
            </a:r>
            <a:r>
              <a:rPr lang="hr-HR" dirty="0" smtClean="0"/>
              <a:t>budućnosti</a:t>
            </a:r>
            <a:endParaRPr lang="hr-HR" dirty="0"/>
          </a:p>
          <a:p>
            <a:pPr algn="just"/>
            <a:r>
              <a:rPr lang="hr-HR" dirty="0" smtClean="0"/>
              <a:t>"</a:t>
            </a:r>
            <a:r>
              <a:rPr lang="hr-HR" dirty="0"/>
              <a:t>Kako bi bilo da napravite vremenski skok unaprijed i </a:t>
            </a:r>
            <a:r>
              <a:rPr lang="hr-HR" dirty="0" smtClean="0"/>
              <a:t>zamislite </a:t>
            </a:r>
            <a:r>
              <a:rPr lang="hr-HR" dirty="0"/>
              <a:t>kako ste ga završili (seminarski rad). Možete </a:t>
            </a:r>
            <a:r>
              <a:rPr lang="hr-HR" dirty="0" smtClean="0"/>
              <a:t>li to </a:t>
            </a:r>
            <a:r>
              <a:rPr lang="hr-HR" dirty="0"/>
              <a:t>zamisliti? Kako to izgleda</a:t>
            </a:r>
            <a:r>
              <a:rPr lang="hr-HR" dirty="0" smtClean="0"/>
              <a:t>?.......Kako ste se osjećali u predodžbi?”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1388363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dij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</TotalTime>
  <Words>1119</Words>
  <Application>Microsoft Office PowerPoint</Application>
  <PresentationFormat>Prikaz na zaslonu (4:3)</PresentationFormat>
  <Paragraphs>93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1" baseType="lpstr">
      <vt:lpstr>Oriel</vt:lpstr>
      <vt:lpstr>Imaginacija - predočavanje-</vt:lpstr>
      <vt:lpstr>MENTALNE SLIKE - PREDODŽBE</vt:lpstr>
      <vt:lpstr>IDENTIFIKACIJA PREDODŽBI</vt:lpstr>
      <vt:lpstr>EDUCIRANJE PACIJENTA O PREDODŽBAMA</vt:lpstr>
      <vt:lpstr>EDUCIRANJE PACIJENTA O PREDODŽBAMA</vt:lpstr>
      <vt:lpstr>ODGOVARANJE NA SPONTANE PREDODŽBE</vt:lpstr>
      <vt:lpstr>1. PRAĆENJE PREDODŽBE DO ZAVRŠETKA</vt:lpstr>
      <vt:lpstr>1. PRAĆENJE PREDODŽBE DO ZAVRŠETKA</vt:lpstr>
      <vt:lpstr>2. VREMENSKI SKOK UNAPRIJED</vt:lpstr>
      <vt:lpstr>3. SUOČAVANJE U PREDODŽBI</vt:lpstr>
      <vt:lpstr>4. MIJENJANJE PREDODŽBI</vt:lpstr>
      <vt:lpstr>5. TESTIRANJE STVARNOSTI PREDODŽBE</vt:lpstr>
      <vt:lpstr>6. PONAVLJANJE PREDODŽBI</vt:lpstr>
      <vt:lpstr>ZAMJENJIVANJE, ZAUSTAVLJANJE I SKRETANJE PAŽNJE OD PREDODŽBE</vt:lpstr>
      <vt:lpstr>ZAMJENJIVANJE, ZAUSTAVLJANJE I SKRETANJE PAŽNJE OD PREDODŽBE</vt:lpstr>
      <vt:lpstr>IZAZIVANJE PREDODŽBI KAO TERAPIJSKI POSTUPAK</vt:lpstr>
      <vt:lpstr>IZAZIVANJE PREDODŽBI KAO TERAPIJSKI POSTUPAK</vt:lpstr>
      <vt:lpstr>IZAZIVANJE PREDODŽBI KAO TERAPIJSKI POSTUPAK</vt:lpstr>
      <vt:lpstr>zaključak</vt:lpstr>
      <vt:lpstr>Slajd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Imaginacija - predočavanje-</dc:title>
  <dc:creator>Maja Knez</dc:creator>
  <cp:lastModifiedBy>Psihijatrija8</cp:lastModifiedBy>
  <cp:revision>15</cp:revision>
  <dcterms:created xsi:type="dcterms:W3CDTF">2006-08-16T00:00:00Z</dcterms:created>
  <dcterms:modified xsi:type="dcterms:W3CDTF">2019-04-26T11:11:56Z</dcterms:modified>
</cp:coreProperties>
</file>