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3" r:id="rId4"/>
    <p:sldId id="258" r:id="rId5"/>
    <p:sldId id="259" r:id="rId6"/>
    <p:sldId id="260" r:id="rId7"/>
    <p:sldId id="261" r:id="rId8"/>
    <p:sldId id="263" r:id="rId9"/>
    <p:sldId id="262" r:id="rId10"/>
    <p:sldId id="264" r:id="rId11"/>
    <p:sldId id="265" r:id="rId12"/>
    <p:sldId id="266" r:id="rId13"/>
    <p:sldId id="268" r:id="rId14"/>
    <p:sldId id="269" r:id="rId15"/>
    <p:sldId id="271" r:id="rId16"/>
    <p:sldId id="272" r:id="rId17"/>
    <p:sldId id="275" r:id="rId18"/>
    <p:sldId id="274" r:id="rId19"/>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0" autoAdjust="0"/>
  </p:normalViewPr>
  <p:slideViewPr>
    <p:cSldViewPr>
      <p:cViewPr varScale="1">
        <p:scale>
          <a:sx n="86" d="100"/>
          <a:sy n="86" d="100"/>
        </p:scale>
        <p:origin x="152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sl-SI" smtClean="0"/>
              <a:t>Uredite slog naslova matrice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en-US" dirty="0"/>
          </a:p>
        </p:txBody>
      </p:sp>
      <p:sp>
        <p:nvSpPr>
          <p:cNvPr id="4" name="Date Placeholder 3"/>
          <p:cNvSpPr>
            <a:spLocks noGrp="1"/>
          </p:cNvSpPr>
          <p:nvPr>
            <p:ph type="dt" sz="half" idx="10"/>
          </p:nvPr>
        </p:nvSpPr>
        <p:spPr/>
        <p:txBody>
          <a:bodyPr/>
          <a:lstStyle/>
          <a:p>
            <a:fld id="{02A50202-0265-4DF4-8B2E-CD887B37F7BF}" type="datetimeFigureOut">
              <a:rPr lang="sl-SI" smtClean="0"/>
              <a:t>22. 05. 2019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322DD0A-BBFF-4CEB-B5F8-D9958B0F1386}" type="slidenum">
              <a:rPr lang="sl-SI" smtClean="0"/>
              <a:t>‹#›</a:t>
            </a:fld>
            <a:endParaRPr lang="sl-SI"/>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a:p>
        </p:txBody>
      </p:sp>
      <p:sp>
        <p:nvSpPr>
          <p:cNvPr id="3" name="Vertical Text Placeholder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
        <p:nvSpPr>
          <p:cNvPr id="4" name="Date Placeholder 3"/>
          <p:cNvSpPr>
            <a:spLocks noGrp="1"/>
          </p:cNvSpPr>
          <p:nvPr>
            <p:ph type="dt" sz="half" idx="10"/>
          </p:nvPr>
        </p:nvSpPr>
        <p:spPr/>
        <p:txBody>
          <a:bodyPr/>
          <a:lstStyle/>
          <a:p>
            <a:fld id="{02A50202-0265-4DF4-8B2E-CD887B37F7BF}" type="datetimeFigureOut">
              <a:rPr lang="sl-SI" smtClean="0"/>
              <a:t>22. 05. 2019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322DD0A-BBFF-4CEB-B5F8-D9958B0F1386}" type="slidenum">
              <a:rPr lang="sl-SI" smtClean="0"/>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sl-SI" smtClean="0"/>
              <a:t>Uredite slog naslova matrice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02A50202-0265-4DF4-8B2E-CD887B37F7BF}" type="datetimeFigureOut">
              <a:rPr lang="sl-SI" smtClean="0"/>
              <a:t>22. 05. 2019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322DD0A-BBFF-4CEB-B5F8-D9958B0F1386}" type="slidenum">
              <a:rPr lang="sl-SI" smtClean="0"/>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a:p>
        </p:txBody>
      </p:sp>
      <p:sp>
        <p:nvSpPr>
          <p:cNvPr id="3" name="Content Placeholder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
        <p:nvSpPr>
          <p:cNvPr id="4" name="Date Placeholder 3"/>
          <p:cNvSpPr>
            <a:spLocks noGrp="1"/>
          </p:cNvSpPr>
          <p:nvPr>
            <p:ph type="dt" sz="half" idx="10"/>
          </p:nvPr>
        </p:nvSpPr>
        <p:spPr/>
        <p:txBody>
          <a:bodyPr/>
          <a:lstStyle/>
          <a:p>
            <a:fld id="{02A50202-0265-4DF4-8B2E-CD887B37F7BF}" type="datetimeFigureOut">
              <a:rPr lang="sl-SI" smtClean="0"/>
              <a:t>22. 05. 2019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322DD0A-BBFF-4CEB-B5F8-D9958B0F1386}" type="slidenum">
              <a:rPr lang="sl-SI" smtClean="0"/>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sl-SI" smtClean="0"/>
              <a:t>Uredite slog naslova matrice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02A50202-0265-4DF4-8B2E-CD887B37F7BF}" type="datetimeFigureOut">
              <a:rPr lang="sl-SI" smtClean="0"/>
              <a:t>22. 05. 2019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322DD0A-BBFF-4CEB-B5F8-D9958B0F1386}" type="slidenum">
              <a:rPr lang="sl-SI" smtClean="0"/>
              <a:t>‹#›</a:t>
            </a:fld>
            <a:endParaRPr lang="sl-SI"/>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02A50202-0265-4DF4-8B2E-CD887B37F7BF}" type="datetimeFigureOut">
              <a:rPr lang="sl-SI" smtClean="0"/>
              <a:t>22. 05. 2019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322DD0A-BBFF-4CEB-B5F8-D9958B0F1386}" type="slidenum">
              <a:rPr lang="sl-SI" smtClean="0"/>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smtClean="0"/>
              <a:t>Uredite slog naslova matrice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02A50202-0265-4DF4-8B2E-CD887B37F7BF}" type="datetimeFigureOut">
              <a:rPr lang="sl-SI" smtClean="0"/>
              <a:t>22. 05. 2019</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E322DD0A-BBFF-4CEB-B5F8-D9958B0F1386}" type="slidenum">
              <a:rPr lang="sl-SI" smtClean="0"/>
              <a:t>‹#›</a:t>
            </a:fld>
            <a:endParaRPr lang="sl-SI"/>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a:p>
        </p:txBody>
      </p:sp>
      <p:sp>
        <p:nvSpPr>
          <p:cNvPr id="3" name="Date Placeholder 2"/>
          <p:cNvSpPr>
            <a:spLocks noGrp="1"/>
          </p:cNvSpPr>
          <p:nvPr>
            <p:ph type="dt" sz="half" idx="10"/>
          </p:nvPr>
        </p:nvSpPr>
        <p:spPr/>
        <p:txBody>
          <a:bodyPr/>
          <a:lstStyle/>
          <a:p>
            <a:fld id="{02A50202-0265-4DF4-8B2E-CD887B37F7BF}" type="datetimeFigureOut">
              <a:rPr lang="sl-SI" smtClean="0"/>
              <a:t>22. 05. 2019</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E322DD0A-BBFF-4CEB-B5F8-D9958B0F1386}" type="slidenum">
              <a:rPr lang="sl-SI" smtClean="0"/>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50202-0265-4DF4-8B2E-CD887B37F7BF}" type="datetimeFigureOut">
              <a:rPr lang="sl-SI" smtClean="0"/>
              <a:t>22. 05. 2019</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E322DD0A-BBFF-4CEB-B5F8-D9958B0F1386}" type="slidenum">
              <a:rPr lang="sl-SI" smtClean="0"/>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sl-SI" smtClean="0"/>
              <a:t>Uredite slog naslova matrice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2A50202-0265-4DF4-8B2E-CD887B37F7BF}" type="datetimeFigureOut">
              <a:rPr lang="sl-SI" smtClean="0"/>
              <a:t>22. 05. 2019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322DD0A-BBFF-4CEB-B5F8-D9958B0F1386}" type="slidenum">
              <a:rPr lang="sl-SI" smtClean="0"/>
              <a:t>‹#›</a:t>
            </a:fld>
            <a:endParaRPr lang="sl-SI"/>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sl-SI" smtClean="0"/>
              <a:t>Uredite slog naslova matrice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2A50202-0265-4DF4-8B2E-CD887B37F7BF}" type="datetimeFigureOut">
              <a:rPr lang="sl-SI" smtClean="0"/>
              <a:t>22. 05. 2019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322DD0A-BBFF-4CEB-B5F8-D9958B0F1386}" type="slidenum">
              <a:rPr lang="sl-SI" smtClean="0"/>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sl-SI" smtClean="0"/>
              <a:t>Uredite slog naslova matrice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2A50202-0265-4DF4-8B2E-CD887B37F7BF}" type="datetimeFigureOut">
              <a:rPr lang="sl-SI" smtClean="0"/>
              <a:t>22. 05. 2019</a:t>
            </a:fld>
            <a:endParaRPr lang="sl-SI"/>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sl-SI"/>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E322DD0A-BBFF-4CEB-B5F8-D9958B0F1386}" type="slidenum">
              <a:rPr lang="sl-SI" smtClean="0"/>
              <a:t>‹#›</a:t>
            </a:fld>
            <a:endParaRPr lang="sl-S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3568" y="980728"/>
            <a:ext cx="7772400" cy="1470025"/>
          </a:xfrm>
        </p:spPr>
        <p:txBody>
          <a:bodyPr/>
          <a:lstStyle/>
          <a:p>
            <a:r>
              <a:rPr lang="sl-SI"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ODGOVARANJE</a:t>
            </a:r>
            <a:r>
              <a:rPr lang="sl-SI" dirty="0" smtClean="0"/>
              <a:t> </a:t>
            </a:r>
            <a:r>
              <a:rPr lang="sl-SI"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NA</a:t>
            </a:r>
            <a:r>
              <a:rPr lang="sl-SI" dirty="0" smtClean="0"/>
              <a:t> </a:t>
            </a:r>
            <a:r>
              <a:rPr lang="sl-SI"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AUTOMATSKE</a:t>
            </a:r>
            <a:r>
              <a:rPr lang="sl-SI" dirty="0" smtClean="0"/>
              <a:t> </a:t>
            </a:r>
            <a:r>
              <a:rPr lang="sl-SI"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MISLI</a:t>
            </a:r>
            <a:endParaRPr lang="sl-SI" dirty="0"/>
          </a:p>
        </p:txBody>
      </p:sp>
      <p:sp>
        <p:nvSpPr>
          <p:cNvPr id="3" name="Podnaslov 2"/>
          <p:cNvSpPr>
            <a:spLocks noGrp="1"/>
          </p:cNvSpPr>
          <p:nvPr>
            <p:ph type="subTitle" idx="1"/>
          </p:nvPr>
        </p:nvSpPr>
        <p:spPr/>
        <p:txBody>
          <a:bodyPr/>
          <a:lstStyle/>
          <a:p>
            <a:r>
              <a:rPr lang="sl-SI"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Gabriela Lukman, mag.psih.</a:t>
            </a:r>
          </a:p>
          <a:p>
            <a:endParaRPr lang="sl-SI"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sl-SI"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Zagreb, 25.5.2019</a:t>
            </a:r>
            <a:endParaRPr lang="sl-SI"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436036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692696"/>
            <a:ext cx="8229600" cy="990600"/>
          </a:xfrm>
        </p:spPr>
        <p:txBody>
          <a:bodyPr>
            <a:normAutofit fontScale="90000"/>
          </a:bodyPr>
          <a:lstStyle/>
          <a:p>
            <a:r>
              <a:rPr lang="hr-HR" b="1" dirty="0" smtClean="0"/>
              <a:t>Procjenjivanje </a:t>
            </a:r>
            <a:r>
              <a:rPr lang="hr-HR" b="1" dirty="0"/>
              <a:t>i </a:t>
            </a:r>
            <a:r>
              <a:rPr lang="hr-HR" b="1" dirty="0" smtClean="0"/>
              <a:t>odgovaranje </a:t>
            </a:r>
            <a:r>
              <a:rPr lang="hr-HR" b="1" dirty="0"/>
              <a:t>na nove AM tijekom seansi</a:t>
            </a:r>
            <a:r>
              <a:rPr lang="sl-SI" dirty="0"/>
              <a:t/>
            </a:r>
            <a:br>
              <a:rPr lang="sl-SI" dirty="0"/>
            </a:br>
            <a:endParaRPr lang="sl-SI" dirty="0"/>
          </a:p>
        </p:txBody>
      </p:sp>
      <p:sp>
        <p:nvSpPr>
          <p:cNvPr id="3" name="Ograda vsebine 2"/>
          <p:cNvSpPr>
            <a:spLocks noGrp="1"/>
          </p:cNvSpPr>
          <p:nvPr>
            <p:ph idx="1"/>
          </p:nvPr>
        </p:nvSpPr>
        <p:spPr/>
        <p:txBody>
          <a:bodyPr/>
          <a:lstStyle/>
          <a:p>
            <a:pPr lvl="0"/>
            <a:r>
              <a:rPr lang="hr-HR" dirty="0" smtClean="0">
                <a:solidFill>
                  <a:schemeClr val="bg2"/>
                </a:solidFill>
              </a:rPr>
              <a:t>Samostalna </a:t>
            </a:r>
            <a:r>
              <a:rPr lang="hr-HR" dirty="0">
                <a:solidFill>
                  <a:schemeClr val="bg2"/>
                </a:solidFill>
              </a:rPr>
              <a:t>upotreba </a:t>
            </a:r>
            <a:r>
              <a:rPr lang="hr-HR" dirty="0" smtClean="0">
                <a:solidFill>
                  <a:schemeClr val="bg2"/>
                </a:solidFill>
              </a:rPr>
              <a:t>sokratovskih </a:t>
            </a:r>
            <a:r>
              <a:rPr lang="hr-HR" dirty="0">
                <a:solidFill>
                  <a:schemeClr val="bg2"/>
                </a:solidFill>
              </a:rPr>
              <a:t>pitanja za </a:t>
            </a:r>
            <a:r>
              <a:rPr lang="hr-HR" dirty="0" smtClean="0">
                <a:solidFill>
                  <a:schemeClr val="bg2"/>
                </a:solidFill>
              </a:rPr>
              <a:t>ocjenjivanje uznemirujućih </a:t>
            </a:r>
            <a:r>
              <a:rPr lang="hr-HR" dirty="0" smtClean="0">
                <a:solidFill>
                  <a:schemeClr val="bg2"/>
                </a:solidFill>
              </a:rPr>
              <a:t>AM</a:t>
            </a:r>
          </a:p>
          <a:p>
            <a:pPr lvl="0"/>
            <a:endParaRPr lang="sl-SI" dirty="0">
              <a:solidFill>
                <a:schemeClr val="bg2"/>
              </a:solidFill>
            </a:endParaRPr>
          </a:p>
          <a:p>
            <a:r>
              <a:rPr lang="hr-HR" dirty="0">
                <a:solidFill>
                  <a:schemeClr val="bg2"/>
                </a:solidFill>
              </a:rPr>
              <a:t>Terapeut mora provjeriti:</a:t>
            </a:r>
            <a:endParaRPr lang="sl-SI" dirty="0">
              <a:solidFill>
                <a:schemeClr val="bg2"/>
              </a:solidFill>
            </a:endParaRPr>
          </a:p>
          <a:p>
            <a:pPr marL="274320" lvl="1" indent="0">
              <a:buNone/>
            </a:pPr>
            <a:r>
              <a:rPr lang="hr-HR" dirty="0" smtClean="0">
                <a:solidFill>
                  <a:schemeClr val="bg2"/>
                </a:solidFill>
              </a:rPr>
              <a:t>1. Razumije </a:t>
            </a:r>
            <a:r>
              <a:rPr lang="hr-HR" dirty="0">
                <a:solidFill>
                  <a:schemeClr val="bg2"/>
                </a:solidFill>
              </a:rPr>
              <a:t>li pacijent da mu </a:t>
            </a:r>
            <a:r>
              <a:rPr lang="hr-HR" dirty="0" smtClean="0">
                <a:solidFill>
                  <a:schemeClr val="bg2"/>
                </a:solidFill>
              </a:rPr>
              <a:t>procjenjivanje misli </a:t>
            </a:r>
            <a:r>
              <a:rPr lang="hr-HR" dirty="0">
                <a:solidFill>
                  <a:schemeClr val="bg2"/>
                </a:solidFill>
              </a:rPr>
              <a:t>pomaže kod popravljanja raspoloženja;</a:t>
            </a:r>
            <a:endParaRPr lang="sl-SI" dirty="0">
              <a:solidFill>
                <a:schemeClr val="bg2"/>
              </a:solidFill>
            </a:endParaRPr>
          </a:p>
          <a:p>
            <a:pPr marL="274320" lvl="1" indent="0">
              <a:buNone/>
            </a:pPr>
            <a:r>
              <a:rPr lang="hr-HR" dirty="0" smtClean="0">
                <a:solidFill>
                  <a:schemeClr val="bg2"/>
                </a:solidFill>
              </a:rPr>
              <a:t>2. Vjeruje </a:t>
            </a:r>
            <a:r>
              <a:rPr lang="hr-HR" dirty="0">
                <a:solidFill>
                  <a:schemeClr val="bg2"/>
                </a:solidFill>
              </a:rPr>
              <a:t>li pacijent da će biti sposoban samostalno i učinkovito upotrebljavati pitanja u </a:t>
            </a:r>
            <a:r>
              <a:rPr lang="hr-HR" dirty="0" smtClean="0">
                <a:solidFill>
                  <a:schemeClr val="bg2"/>
                </a:solidFill>
              </a:rPr>
              <a:t>svom </a:t>
            </a:r>
            <a:r>
              <a:rPr lang="hr-HR" dirty="0">
                <a:solidFill>
                  <a:schemeClr val="bg2"/>
                </a:solidFill>
              </a:rPr>
              <a:t>okruženju;</a:t>
            </a:r>
            <a:endParaRPr lang="sl-SI" dirty="0">
              <a:solidFill>
                <a:schemeClr val="bg2"/>
              </a:solidFill>
            </a:endParaRPr>
          </a:p>
          <a:p>
            <a:pPr marL="274320" lvl="1" indent="0">
              <a:buNone/>
            </a:pPr>
            <a:r>
              <a:rPr lang="hr-HR" dirty="0" smtClean="0">
                <a:solidFill>
                  <a:schemeClr val="bg2"/>
                </a:solidFill>
              </a:rPr>
              <a:t>3. Razumije </a:t>
            </a:r>
            <a:r>
              <a:rPr lang="hr-HR" dirty="0">
                <a:solidFill>
                  <a:schemeClr val="bg2"/>
                </a:solidFill>
              </a:rPr>
              <a:t>li pacijent da se kod svih automatskih misli ne upotrebljavaju sva sokratska pitanja;</a:t>
            </a:r>
            <a:endParaRPr lang="sl-SI" dirty="0">
              <a:solidFill>
                <a:schemeClr val="bg2"/>
              </a:solidFill>
            </a:endParaRPr>
          </a:p>
          <a:p>
            <a:pPr marL="274320" lvl="1" indent="0">
              <a:buNone/>
            </a:pPr>
            <a:r>
              <a:rPr lang="hr-HR" dirty="0" smtClean="0">
                <a:solidFill>
                  <a:schemeClr val="bg2"/>
                </a:solidFill>
              </a:rPr>
              <a:t>4. Listu </a:t>
            </a:r>
            <a:r>
              <a:rPr lang="hr-HR" dirty="0">
                <a:solidFill>
                  <a:schemeClr val="bg2"/>
                </a:solidFill>
              </a:rPr>
              <a:t>sokratskih pitanja skratimo na manji broj ključnih pitanja za pacijente kojima se lista pitanja čini preopširna</a:t>
            </a:r>
            <a:endParaRPr lang="sl-SI" dirty="0">
              <a:solidFill>
                <a:schemeClr val="bg2"/>
              </a:solidFill>
            </a:endParaRPr>
          </a:p>
          <a:p>
            <a:endParaRPr lang="sl-SI" dirty="0">
              <a:solidFill>
                <a:schemeClr val="bg2"/>
              </a:solidFill>
            </a:endParaRPr>
          </a:p>
        </p:txBody>
      </p:sp>
    </p:spTree>
    <p:extLst>
      <p:ext uri="{BB962C8B-B14F-4D97-AF65-F5344CB8AC3E}">
        <p14:creationId xmlns:p14="http://schemas.microsoft.com/office/powerpoint/2010/main" val="1945020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smtClean="0"/>
              <a:t>Ispitivanje </a:t>
            </a:r>
            <a:r>
              <a:rPr lang="hr-HR" b="1" dirty="0"/>
              <a:t>AM</a:t>
            </a:r>
            <a:r>
              <a:rPr lang="sl-SI" dirty="0"/>
              <a:t/>
            </a:r>
            <a:br>
              <a:rPr lang="sl-SI" dirty="0"/>
            </a:br>
            <a:endParaRPr lang="sl-SI" dirty="0"/>
          </a:p>
        </p:txBody>
      </p:sp>
      <p:sp>
        <p:nvSpPr>
          <p:cNvPr id="3" name="Ograda vsebine 2"/>
          <p:cNvSpPr>
            <a:spLocks noGrp="1"/>
          </p:cNvSpPr>
          <p:nvPr>
            <p:ph idx="1"/>
          </p:nvPr>
        </p:nvSpPr>
        <p:spPr>
          <a:xfrm>
            <a:off x="467544" y="1340768"/>
            <a:ext cx="8229600" cy="5112568"/>
          </a:xfrm>
        </p:spPr>
        <p:style>
          <a:lnRef idx="2">
            <a:schemeClr val="accent2">
              <a:shade val="50000"/>
            </a:schemeClr>
          </a:lnRef>
          <a:fillRef idx="1">
            <a:schemeClr val="accent2"/>
          </a:fillRef>
          <a:effectRef idx="0">
            <a:schemeClr val="accent2"/>
          </a:effectRef>
          <a:fontRef idx="minor">
            <a:schemeClr val="lt1"/>
          </a:fontRef>
        </p:style>
        <p:txBody>
          <a:bodyPr>
            <a:normAutofit fontScale="85000" lnSpcReduction="20000"/>
          </a:bodyPr>
          <a:lstStyle/>
          <a:p>
            <a:pPr marL="0" indent="0">
              <a:buNone/>
            </a:pPr>
            <a:r>
              <a:rPr lang="hr-HR" dirty="0" smtClean="0"/>
              <a:t>upotreba sokratovskih </a:t>
            </a:r>
            <a:r>
              <a:rPr lang="hr-HR" dirty="0"/>
              <a:t>pitanja za oblikovanje prilagođenih </a:t>
            </a:r>
            <a:r>
              <a:rPr lang="hr-HR" dirty="0" smtClean="0"/>
              <a:t>odgovora </a:t>
            </a:r>
            <a:r>
              <a:rPr lang="hr-HR" dirty="0"/>
              <a:t>na automatske misli</a:t>
            </a:r>
            <a:r>
              <a:rPr lang="hr-HR" dirty="0" smtClean="0"/>
              <a:t>:</a:t>
            </a:r>
          </a:p>
          <a:p>
            <a:endParaRPr lang="sl-SI" dirty="0"/>
          </a:p>
          <a:p>
            <a:pPr lvl="0"/>
            <a:r>
              <a:rPr lang="hr-HR" dirty="0"/>
              <a:t>Koji su dokazi koji potvrđuju tu misao?</a:t>
            </a:r>
            <a:endParaRPr lang="sl-SI" dirty="0"/>
          </a:p>
          <a:p>
            <a:r>
              <a:rPr lang="hr-HR" dirty="0"/>
              <a:t>Koji su dokazi protiv te misli?</a:t>
            </a:r>
            <a:endParaRPr lang="sl-SI" dirty="0"/>
          </a:p>
          <a:p>
            <a:pPr lvl="0"/>
            <a:r>
              <a:rPr lang="hr-HR" dirty="0"/>
              <a:t>Postoji li neko drugo, alternativno objašnjenje ili drugačiji pogled?</a:t>
            </a:r>
            <a:endParaRPr lang="sl-SI" dirty="0"/>
          </a:p>
          <a:p>
            <a:pPr lvl="0"/>
            <a:r>
              <a:rPr lang="hr-HR" dirty="0"/>
              <a:t>Što je najgore što se može dogoditi (ako već do sad nisam razmišljala/razmišljao o najgorem ishodu)?</a:t>
            </a:r>
            <a:endParaRPr lang="sl-SI" dirty="0"/>
          </a:p>
          <a:p>
            <a:r>
              <a:rPr lang="hr-HR" dirty="0"/>
              <a:t>Ukoliko se dogodi najgori ishod, kako se mogu nositi s tim?</a:t>
            </a:r>
            <a:endParaRPr lang="sl-SI" dirty="0"/>
          </a:p>
          <a:p>
            <a:r>
              <a:rPr lang="hr-HR" dirty="0"/>
              <a:t>Što je najbolje što se može dogoditi?</a:t>
            </a:r>
            <a:endParaRPr lang="sl-SI" dirty="0"/>
          </a:p>
          <a:p>
            <a:r>
              <a:rPr lang="hr-HR" dirty="0"/>
              <a:t>Koji je najrealniji/najvjerojatniji ishod?</a:t>
            </a:r>
            <a:endParaRPr lang="sl-SI" dirty="0"/>
          </a:p>
          <a:p>
            <a:pPr lvl="0"/>
            <a:r>
              <a:rPr lang="hr-HR" dirty="0"/>
              <a:t>Što je posljedica/učinak mojeg vjerovanja u automatsku misao?</a:t>
            </a:r>
            <a:endParaRPr lang="sl-SI" dirty="0"/>
          </a:p>
          <a:p>
            <a:r>
              <a:rPr lang="hr-HR" dirty="0"/>
              <a:t>Kakav bi mogao biti učinak ako promijenim svoje mišljenje?</a:t>
            </a:r>
            <a:endParaRPr lang="sl-SI" dirty="0"/>
          </a:p>
          <a:p>
            <a:pPr lvl="0"/>
            <a:r>
              <a:rPr lang="hr-HR" dirty="0"/>
              <a:t>Što bi rekao/rekla prijatelju koji bi se našao u takvoj situaciji i imao slične misli?</a:t>
            </a:r>
            <a:endParaRPr lang="sl-SI" dirty="0"/>
          </a:p>
          <a:p>
            <a:pPr lvl="0"/>
            <a:r>
              <a:rPr lang="hr-HR" dirty="0"/>
              <a:t>Što moram učiniti?</a:t>
            </a:r>
            <a:endParaRPr lang="sl-SI" dirty="0"/>
          </a:p>
          <a:p>
            <a:endParaRPr lang="sl-SI" dirty="0"/>
          </a:p>
        </p:txBody>
      </p:sp>
    </p:spTree>
    <p:extLst>
      <p:ext uri="{BB962C8B-B14F-4D97-AF65-F5344CB8AC3E}">
        <p14:creationId xmlns:p14="http://schemas.microsoft.com/office/powerpoint/2010/main" val="1651360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Bilježenje svojih misli</a:t>
            </a:r>
            <a:r>
              <a:rPr lang="sl-SI" dirty="0"/>
              <a:t/>
            </a:r>
            <a:br>
              <a:rPr lang="sl-SI" dirty="0"/>
            </a:br>
            <a:endParaRPr lang="sl-SI" dirty="0"/>
          </a:p>
        </p:txBody>
      </p:sp>
      <p:sp>
        <p:nvSpPr>
          <p:cNvPr id="3" name="Ograda vsebine 2"/>
          <p:cNvSpPr>
            <a:spLocks noGrp="1"/>
          </p:cNvSpPr>
          <p:nvPr>
            <p:ph idx="1"/>
          </p:nvPr>
        </p:nvSpPr>
        <p:spPr>
          <a:xfrm>
            <a:off x="467544" y="1412776"/>
            <a:ext cx="8229600" cy="2116832"/>
          </a:xfrm>
        </p:spPr>
        <p:style>
          <a:lnRef idx="2">
            <a:schemeClr val="accent4">
              <a:shade val="50000"/>
            </a:schemeClr>
          </a:lnRef>
          <a:fillRef idx="1">
            <a:schemeClr val="accent4"/>
          </a:fillRef>
          <a:effectRef idx="0">
            <a:schemeClr val="accent4"/>
          </a:effectRef>
          <a:fontRef idx="minor">
            <a:schemeClr val="lt1"/>
          </a:fontRef>
        </p:style>
        <p:txBody>
          <a:bodyPr/>
          <a:lstStyle/>
          <a:p>
            <a:pPr marL="0" lvl="0" indent="0">
              <a:buNone/>
            </a:pPr>
            <a:r>
              <a:rPr lang="hr-HR" b="1" dirty="0" smtClean="0"/>
              <a:t>„</a:t>
            </a:r>
            <a:r>
              <a:rPr lang="hr-HR" b="1" dirty="0"/>
              <a:t>The Thought record“ (TR): </a:t>
            </a:r>
            <a:r>
              <a:rPr lang="hr-HR" dirty="0"/>
              <a:t>radni list koji potiče pacijenta da </a:t>
            </a:r>
            <a:r>
              <a:rPr lang="hr-HR" dirty="0" smtClean="0"/>
              <a:t>procijeni </a:t>
            </a:r>
            <a:r>
              <a:rPr lang="hr-HR" dirty="0"/>
              <a:t>AM kada je </a:t>
            </a:r>
            <a:r>
              <a:rPr lang="hr-HR" dirty="0" smtClean="0"/>
              <a:t>uznemiren/a</a:t>
            </a:r>
            <a:endParaRPr lang="sl-SI" dirty="0"/>
          </a:p>
          <a:p>
            <a:pPr marL="0" lvl="0" indent="0">
              <a:buNone/>
            </a:pPr>
            <a:r>
              <a:rPr lang="hr-HR" dirty="0"/>
              <a:t>Upotreba TR je manje preporučljiva kod pacijenata koji su slabije funkcionalni, nemotivirani, ne vole pisati ili </a:t>
            </a:r>
            <a:r>
              <a:rPr lang="hr-HR" dirty="0" smtClean="0"/>
              <a:t>su nižeg intelektualnog nivoa</a:t>
            </a:r>
            <a:endParaRPr lang="sl-SI" dirty="0"/>
          </a:p>
          <a:p>
            <a:endParaRPr lang="sl-SI" dirty="0"/>
          </a:p>
        </p:txBody>
      </p:sp>
    </p:spTree>
    <p:extLst>
      <p:ext uri="{BB962C8B-B14F-4D97-AF65-F5344CB8AC3E}">
        <p14:creationId xmlns:p14="http://schemas.microsoft.com/office/powerpoint/2010/main" val="42369354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kotnik 3"/>
          <p:cNvSpPr/>
          <p:nvPr/>
        </p:nvSpPr>
        <p:spPr>
          <a:xfrm>
            <a:off x="539552" y="2204864"/>
            <a:ext cx="8136904" cy="3888432"/>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 name="Naslov 1"/>
          <p:cNvSpPr>
            <a:spLocks noGrp="1"/>
          </p:cNvSpPr>
          <p:nvPr>
            <p:ph type="title"/>
          </p:nvPr>
        </p:nvSpPr>
        <p:spPr/>
        <p:txBody>
          <a:bodyPr>
            <a:normAutofit/>
          </a:bodyPr>
          <a:lstStyle/>
          <a:p>
            <a:r>
              <a:rPr lang="hr-HR" b="1" dirty="0" smtClean="0"/>
              <a:t>Ispitivanje vlastitih misli</a:t>
            </a:r>
            <a:endParaRPr lang="sl-SI" dirty="0"/>
          </a:p>
        </p:txBody>
      </p:sp>
      <p:sp>
        <p:nvSpPr>
          <p:cNvPr id="3" name="Ograda vsebine 2"/>
          <p:cNvSpPr>
            <a:spLocks noGrp="1"/>
          </p:cNvSpPr>
          <p:nvPr>
            <p:ph idx="1"/>
          </p:nvPr>
        </p:nvSpPr>
        <p:spPr>
          <a:xfrm>
            <a:off x="683568" y="1600200"/>
            <a:ext cx="8003232" cy="4493096"/>
          </a:xfrm>
        </p:spPr>
        <p:txBody>
          <a:bodyPr>
            <a:normAutofit fontScale="62500" lnSpcReduction="20000"/>
          </a:bodyPr>
          <a:lstStyle/>
          <a:p>
            <a:r>
              <a:rPr lang="hr-HR" dirty="0">
                <a:solidFill>
                  <a:schemeClr val="bg2"/>
                </a:solidFill>
              </a:rPr>
              <a:t>R</a:t>
            </a:r>
            <a:r>
              <a:rPr lang="hr-HR" dirty="0" smtClean="0">
                <a:solidFill>
                  <a:schemeClr val="bg2"/>
                </a:solidFill>
              </a:rPr>
              <a:t>adni </a:t>
            </a:r>
            <a:r>
              <a:rPr lang="hr-HR" dirty="0">
                <a:solidFill>
                  <a:schemeClr val="bg2"/>
                </a:solidFill>
              </a:rPr>
              <a:t>list koji predstavlja jednostavniju verziju procjene AM (lakše razumljiv, </a:t>
            </a:r>
            <a:r>
              <a:rPr lang="hr-HR" dirty="0" err="1">
                <a:solidFill>
                  <a:schemeClr val="bg2"/>
                </a:solidFill>
              </a:rPr>
              <a:t>strukturiraniji</a:t>
            </a:r>
            <a:r>
              <a:rPr lang="hr-HR" dirty="0">
                <a:solidFill>
                  <a:schemeClr val="bg2"/>
                </a:solidFill>
              </a:rPr>
              <a:t>, jednostavniji za ispunjavanje</a:t>
            </a:r>
            <a:r>
              <a:rPr lang="hr-HR" dirty="0" smtClean="0">
                <a:solidFill>
                  <a:schemeClr val="bg2"/>
                </a:solidFill>
              </a:rPr>
              <a:t>).</a:t>
            </a:r>
            <a:endParaRPr lang="sl-SI" dirty="0">
              <a:solidFill>
                <a:schemeClr val="bg2"/>
              </a:solidFill>
            </a:endParaRPr>
          </a:p>
          <a:p>
            <a:r>
              <a:rPr lang="hr-HR" dirty="0"/>
              <a:t> </a:t>
            </a:r>
            <a:endParaRPr lang="sl-SI" dirty="0"/>
          </a:p>
          <a:p>
            <a:pPr marL="0" indent="0">
              <a:buNone/>
            </a:pPr>
            <a:r>
              <a:rPr lang="hr-HR" b="1" dirty="0">
                <a:solidFill>
                  <a:schemeClr val="accent1"/>
                </a:solidFill>
              </a:rPr>
              <a:t>Provjeravanje (testiranje) vlastitih misli</a:t>
            </a:r>
            <a:endParaRPr lang="sl-SI" dirty="0">
              <a:solidFill>
                <a:schemeClr val="accent1"/>
              </a:solidFill>
            </a:endParaRPr>
          </a:p>
          <a:p>
            <a:r>
              <a:rPr lang="hr-HR" dirty="0">
                <a:solidFill>
                  <a:schemeClr val="accent1"/>
                </a:solidFill>
              </a:rPr>
              <a:t>Datum, sat: ___________</a:t>
            </a:r>
            <a:endParaRPr lang="sl-SI" dirty="0">
              <a:solidFill>
                <a:schemeClr val="accent1"/>
              </a:solidFill>
            </a:endParaRPr>
          </a:p>
          <a:p>
            <a:pPr lvl="0"/>
            <a:r>
              <a:rPr lang="hr-HR" dirty="0">
                <a:solidFill>
                  <a:schemeClr val="accent1"/>
                </a:solidFill>
              </a:rPr>
              <a:t>Kakva je situacija?</a:t>
            </a:r>
            <a:endParaRPr lang="sl-SI" dirty="0">
              <a:solidFill>
                <a:schemeClr val="accent1"/>
              </a:solidFill>
            </a:endParaRPr>
          </a:p>
          <a:p>
            <a:pPr lvl="0"/>
            <a:r>
              <a:rPr lang="hr-HR" dirty="0">
                <a:solidFill>
                  <a:schemeClr val="accent1"/>
                </a:solidFill>
              </a:rPr>
              <a:t>O čemu razmišljam (zapisati automatske misli)?</a:t>
            </a:r>
            <a:endParaRPr lang="sl-SI" dirty="0">
              <a:solidFill>
                <a:schemeClr val="accent1"/>
              </a:solidFill>
            </a:endParaRPr>
          </a:p>
          <a:p>
            <a:pPr lvl="0"/>
            <a:r>
              <a:rPr lang="hr-HR" dirty="0">
                <a:solidFill>
                  <a:schemeClr val="accent1"/>
                </a:solidFill>
              </a:rPr>
              <a:t>Koliko vjerujem u to?			Malo	srednje	</a:t>
            </a:r>
            <a:r>
              <a:rPr lang="hr-HR" dirty="0" smtClean="0">
                <a:solidFill>
                  <a:schemeClr val="accent1"/>
                </a:solidFill>
              </a:rPr>
              <a:t>jako</a:t>
            </a:r>
            <a:endParaRPr lang="sl-SI" dirty="0">
              <a:solidFill>
                <a:schemeClr val="accent1"/>
              </a:solidFill>
            </a:endParaRPr>
          </a:p>
          <a:p>
            <a:r>
              <a:rPr lang="hr-HR" dirty="0">
                <a:solidFill>
                  <a:schemeClr val="accent1"/>
                </a:solidFill>
              </a:rPr>
              <a:t>(ocijeni od 0% do 100%): ___________   </a:t>
            </a:r>
            <a:endParaRPr lang="sl-SI" dirty="0">
              <a:solidFill>
                <a:schemeClr val="accent1"/>
              </a:solidFill>
            </a:endParaRPr>
          </a:p>
          <a:p>
            <a:pPr lvl="0"/>
            <a:r>
              <a:rPr lang="hr-HR" dirty="0">
                <a:solidFill>
                  <a:schemeClr val="accent1"/>
                </a:solidFill>
              </a:rPr>
              <a:t>Koje osjećaje/emocije pobuđuje ova misao? </a:t>
            </a:r>
            <a:endParaRPr lang="sl-SI" dirty="0">
              <a:solidFill>
                <a:schemeClr val="accent1"/>
              </a:solidFill>
            </a:endParaRPr>
          </a:p>
          <a:p>
            <a:r>
              <a:rPr lang="hr-HR" dirty="0">
                <a:solidFill>
                  <a:schemeClr val="accent1"/>
                </a:solidFill>
              </a:rPr>
              <a:t>Ljutnju	</a:t>
            </a:r>
            <a:r>
              <a:rPr lang="hr-HR" dirty="0" smtClean="0">
                <a:solidFill>
                  <a:schemeClr val="accent1"/>
                </a:solidFill>
              </a:rPr>
              <a:t>žalost</a:t>
            </a:r>
            <a:r>
              <a:rPr lang="hr-HR" dirty="0">
                <a:solidFill>
                  <a:schemeClr val="accent1"/>
                </a:solidFill>
              </a:rPr>
              <a:t>	tjeskobu</a:t>
            </a:r>
            <a:endParaRPr lang="sl-SI" dirty="0">
              <a:solidFill>
                <a:schemeClr val="accent1"/>
              </a:solidFill>
            </a:endParaRPr>
          </a:p>
          <a:p>
            <a:r>
              <a:rPr lang="hr-HR" dirty="0">
                <a:solidFill>
                  <a:schemeClr val="accent1"/>
                </a:solidFill>
              </a:rPr>
              <a:t>Druge emocije: ____________</a:t>
            </a:r>
            <a:endParaRPr lang="sl-SI" dirty="0">
              <a:solidFill>
                <a:schemeClr val="accent1"/>
              </a:solidFill>
            </a:endParaRPr>
          </a:p>
          <a:p>
            <a:pPr lvl="0"/>
            <a:r>
              <a:rPr lang="hr-HR" dirty="0">
                <a:solidFill>
                  <a:schemeClr val="accent1"/>
                </a:solidFill>
              </a:rPr>
              <a:t>Koliko intenzivna je ta emocija/emocije? Blago	srednje 	jako</a:t>
            </a:r>
            <a:endParaRPr lang="sl-SI" dirty="0">
              <a:solidFill>
                <a:schemeClr val="accent1"/>
              </a:solidFill>
            </a:endParaRPr>
          </a:p>
          <a:p>
            <a:r>
              <a:rPr lang="hr-HR" dirty="0">
                <a:solidFill>
                  <a:schemeClr val="accent1"/>
                </a:solidFill>
              </a:rPr>
              <a:t>(ocijeni od 0% do 100%): ________</a:t>
            </a:r>
            <a:endParaRPr lang="sl-SI" dirty="0">
              <a:solidFill>
                <a:schemeClr val="accent1"/>
              </a:solidFill>
            </a:endParaRPr>
          </a:p>
          <a:p>
            <a:pPr lvl="0"/>
            <a:r>
              <a:rPr lang="hr-HR" dirty="0">
                <a:solidFill>
                  <a:schemeClr val="accent1"/>
                </a:solidFill>
              </a:rPr>
              <a:t>Zašto mislim, da je ta misao/misli istinita?</a:t>
            </a:r>
            <a:endParaRPr lang="sl-SI" dirty="0">
              <a:solidFill>
                <a:schemeClr val="accent1"/>
              </a:solidFill>
            </a:endParaRPr>
          </a:p>
          <a:p>
            <a:pPr lvl="0"/>
            <a:r>
              <a:rPr lang="hr-HR" dirty="0">
                <a:solidFill>
                  <a:schemeClr val="accent1"/>
                </a:solidFill>
              </a:rPr>
              <a:t>Zašto ta misao nije istinita ili potpuno istinita?</a:t>
            </a:r>
            <a:endParaRPr lang="sl-SI" dirty="0">
              <a:solidFill>
                <a:schemeClr val="accent1"/>
              </a:solidFill>
            </a:endParaRPr>
          </a:p>
          <a:p>
            <a:pPr lvl="0"/>
            <a:r>
              <a:rPr lang="hr-HR" dirty="0">
                <a:solidFill>
                  <a:schemeClr val="accent1"/>
                </a:solidFill>
              </a:rPr>
              <a:t>Kakav bi mogao biti drugačiji pogled na tu situaciju?</a:t>
            </a:r>
            <a:endParaRPr lang="sl-SI" dirty="0">
              <a:solidFill>
                <a:schemeClr val="accent1"/>
              </a:solidFill>
            </a:endParaRPr>
          </a:p>
          <a:p>
            <a:pPr lvl="0"/>
            <a:r>
              <a:rPr lang="hr-HR" dirty="0">
                <a:solidFill>
                  <a:schemeClr val="accent1"/>
                </a:solidFill>
              </a:rPr>
              <a:t>Što je najgore što se može dogodit? Bih li to mogao/mogla izdržati?</a:t>
            </a:r>
            <a:endParaRPr lang="sl-SI" dirty="0">
              <a:solidFill>
                <a:schemeClr val="accent1"/>
              </a:solidFill>
            </a:endParaRPr>
          </a:p>
          <a:p>
            <a:pPr lvl="0"/>
            <a:r>
              <a:rPr lang="hr-HR" dirty="0">
                <a:solidFill>
                  <a:schemeClr val="accent1"/>
                </a:solidFill>
              </a:rPr>
              <a:t>Što je najbolje što se može dogoditi?</a:t>
            </a:r>
            <a:endParaRPr lang="sl-SI" dirty="0">
              <a:solidFill>
                <a:schemeClr val="accent1"/>
              </a:solidFill>
            </a:endParaRPr>
          </a:p>
          <a:p>
            <a:endParaRPr lang="sl-SI" dirty="0"/>
          </a:p>
        </p:txBody>
      </p:sp>
    </p:spTree>
    <p:extLst>
      <p:ext uri="{BB962C8B-B14F-4D97-AF65-F5344CB8AC3E}">
        <p14:creationId xmlns:p14="http://schemas.microsoft.com/office/powerpoint/2010/main" val="4880875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kotnik 3"/>
          <p:cNvSpPr/>
          <p:nvPr/>
        </p:nvSpPr>
        <p:spPr>
          <a:xfrm>
            <a:off x="467544" y="1484784"/>
            <a:ext cx="8280920" cy="511256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 name="Naslov 1"/>
          <p:cNvSpPr>
            <a:spLocks noGrp="1"/>
          </p:cNvSpPr>
          <p:nvPr>
            <p:ph type="title"/>
          </p:nvPr>
        </p:nvSpPr>
        <p:spPr/>
        <p:txBody>
          <a:bodyPr/>
          <a:lstStyle/>
          <a:p>
            <a:r>
              <a:rPr lang="hr-HR" b="1" dirty="0"/>
              <a:t>Ispitivanje vlastitih misli</a:t>
            </a:r>
            <a:endParaRPr lang="sl-SI" dirty="0"/>
          </a:p>
        </p:txBody>
      </p:sp>
      <p:sp>
        <p:nvSpPr>
          <p:cNvPr id="3" name="Ograda vsebine 2"/>
          <p:cNvSpPr>
            <a:spLocks noGrp="1"/>
          </p:cNvSpPr>
          <p:nvPr>
            <p:ph idx="1"/>
          </p:nvPr>
        </p:nvSpPr>
        <p:spPr/>
        <p:txBody>
          <a:bodyPr>
            <a:normAutofit fontScale="92500" lnSpcReduction="10000"/>
          </a:bodyPr>
          <a:lstStyle/>
          <a:p>
            <a:pPr lvl="0"/>
            <a:r>
              <a:rPr lang="hr-HR" dirty="0">
                <a:solidFill>
                  <a:schemeClr val="accent1"/>
                </a:solidFill>
              </a:rPr>
              <a:t>Što će se najvjerojatnije dogoditi?</a:t>
            </a:r>
            <a:endParaRPr lang="sl-SI" dirty="0">
              <a:solidFill>
                <a:schemeClr val="accent1"/>
              </a:solidFill>
            </a:endParaRPr>
          </a:p>
          <a:p>
            <a:pPr lvl="0"/>
            <a:r>
              <a:rPr lang="hr-HR" dirty="0">
                <a:solidFill>
                  <a:schemeClr val="accent1"/>
                </a:solidFill>
              </a:rPr>
              <a:t>Što bi se dogodilo kada bih nastavio/nastavila s istim razmišljanjem?</a:t>
            </a:r>
            <a:endParaRPr lang="sl-SI" dirty="0">
              <a:solidFill>
                <a:schemeClr val="accent1"/>
              </a:solidFill>
            </a:endParaRPr>
          </a:p>
          <a:p>
            <a:pPr lvl="0"/>
            <a:r>
              <a:rPr lang="hr-HR" dirty="0">
                <a:solidFill>
                  <a:schemeClr val="accent1"/>
                </a:solidFill>
              </a:rPr>
              <a:t>Što bi se dogodilo kada bih promijenio/promijenila svoje mišljenje o tome?</a:t>
            </a:r>
            <a:endParaRPr lang="sl-SI" dirty="0">
              <a:solidFill>
                <a:schemeClr val="accent1"/>
              </a:solidFill>
            </a:endParaRPr>
          </a:p>
          <a:p>
            <a:pPr lvl="0"/>
            <a:r>
              <a:rPr lang="hr-HR" dirty="0">
                <a:solidFill>
                  <a:schemeClr val="accent1"/>
                </a:solidFill>
              </a:rPr>
              <a:t>Što bih rekao/rekla prijatelju kada bi se to njemu dogodilo?</a:t>
            </a:r>
            <a:endParaRPr lang="sl-SI" dirty="0">
              <a:solidFill>
                <a:schemeClr val="accent1"/>
              </a:solidFill>
            </a:endParaRPr>
          </a:p>
          <a:p>
            <a:pPr lvl="0"/>
            <a:r>
              <a:rPr lang="hr-HR" dirty="0">
                <a:solidFill>
                  <a:schemeClr val="accent1"/>
                </a:solidFill>
              </a:rPr>
              <a:t>Što mogu za sebe učiniti u tom trenutku (funkcionalni načini/vještine suočavanja)?</a:t>
            </a:r>
            <a:endParaRPr lang="sl-SI" dirty="0">
              <a:solidFill>
                <a:schemeClr val="accent1"/>
              </a:solidFill>
            </a:endParaRPr>
          </a:p>
          <a:p>
            <a:pPr lvl="0"/>
            <a:r>
              <a:rPr lang="hr-HR" dirty="0">
                <a:solidFill>
                  <a:schemeClr val="accent1"/>
                </a:solidFill>
              </a:rPr>
              <a:t>Koliko sada vjerujem u negativno/negativne misli? 	Malo	srednje		jako</a:t>
            </a:r>
            <a:endParaRPr lang="sl-SI" dirty="0">
              <a:solidFill>
                <a:schemeClr val="accent1"/>
              </a:solidFill>
            </a:endParaRPr>
          </a:p>
          <a:p>
            <a:r>
              <a:rPr lang="hr-HR" dirty="0">
                <a:solidFill>
                  <a:schemeClr val="accent1"/>
                </a:solidFill>
              </a:rPr>
              <a:t>(ocijeni od 0% do 100%):___________</a:t>
            </a:r>
            <a:endParaRPr lang="sl-SI" dirty="0">
              <a:solidFill>
                <a:schemeClr val="accent1"/>
              </a:solidFill>
            </a:endParaRPr>
          </a:p>
          <a:p>
            <a:pPr lvl="0"/>
            <a:r>
              <a:rPr lang="hr-HR" dirty="0">
                <a:solidFill>
                  <a:schemeClr val="accent1"/>
                </a:solidFill>
              </a:rPr>
              <a:t>Koliko intenzivna je sada moja neugodna emocija? Blago	srednje		jako</a:t>
            </a:r>
            <a:endParaRPr lang="sl-SI" dirty="0">
              <a:solidFill>
                <a:schemeClr val="accent1"/>
              </a:solidFill>
            </a:endParaRPr>
          </a:p>
          <a:p>
            <a:r>
              <a:rPr lang="hr-HR" dirty="0">
                <a:solidFill>
                  <a:schemeClr val="accent1"/>
                </a:solidFill>
              </a:rPr>
              <a:t>(ocijeni od 0% do 100%):_________</a:t>
            </a:r>
            <a:endParaRPr lang="sl-SI" dirty="0">
              <a:solidFill>
                <a:schemeClr val="accent1"/>
              </a:solidFill>
            </a:endParaRPr>
          </a:p>
          <a:p>
            <a:endParaRPr lang="sl-SI" dirty="0"/>
          </a:p>
        </p:txBody>
      </p:sp>
    </p:spTree>
    <p:extLst>
      <p:ext uri="{BB962C8B-B14F-4D97-AF65-F5344CB8AC3E}">
        <p14:creationId xmlns:p14="http://schemas.microsoft.com/office/powerpoint/2010/main" val="37225232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9552" y="764704"/>
            <a:ext cx="8229600" cy="990600"/>
          </a:xfrm>
        </p:spPr>
        <p:txBody>
          <a:bodyPr>
            <a:normAutofit fontScale="90000"/>
          </a:bodyPr>
          <a:lstStyle/>
          <a:p>
            <a:r>
              <a:rPr lang="hr-HR" b="1" dirty="0">
                <a:solidFill>
                  <a:schemeClr val="bg2"/>
                </a:solidFill>
              </a:rPr>
              <a:t>Kada upotreba radnih listova nije dovoljno </a:t>
            </a:r>
            <a:r>
              <a:rPr lang="hr-HR" b="1" dirty="0" smtClean="0">
                <a:solidFill>
                  <a:schemeClr val="bg2"/>
                </a:solidFill>
              </a:rPr>
              <a:t>korisna</a:t>
            </a:r>
            <a:r>
              <a:rPr lang="hr-HR" b="1" dirty="0">
                <a:solidFill>
                  <a:schemeClr val="bg2"/>
                </a:solidFill>
              </a:rPr>
              <a:t>...</a:t>
            </a:r>
            <a:r>
              <a:rPr lang="sl-SI" dirty="0">
                <a:solidFill>
                  <a:schemeClr val="bg2"/>
                </a:solidFill>
              </a:rPr>
              <a:t/>
            </a:r>
            <a:br>
              <a:rPr lang="sl-SI" dirty="0">
                <a:solidFill>
                  <a:schemeClr val="bg2"/>
                </a:solidFill>
              </a:rPr>
            </a:br>
            <a:endParaRPr lang="sl-SI" dirty="0"/>
          </a:p>
        </p:txBody>
      </p:sp>
      <p:sp>
        <p:nvSpPr>
          <p:cNvPr id="3" name="Ograda vsebine 2"/>
          <p:cNvSpPr>
            <a:spLocks noGrp="1"/>
          </p:cNvSpPr>
          <p:nvPr>
            <p:ph idx="1"/>
          </p:nvPr>
        </p:nvSpPr>
        <p:spPr>
          <a:xfrm>
            <a:off x="467544" y="1772816"/>
            <a:ext cx="8229600" cy="4876800"/>
          </a:xfrm>
        </p:spPr>
        <p:txBody>
          <a:bodyPr>
            <a:normAutofit fontScale="85000" lnSpcReduction="10000"/>
          </a:bodyPr>
          <a:lstStyle/>
          <a:p>
            <a:pPr lvl="0"/>
            <a:r>
              <a:rPr lang="hr-HR" dirty="0" smtClean="0">
                <a:solidFill>
                  <a:schemeClr val="bg2"/>
                </a:solidFill>
                <a:sym typeface="Wingdings" panose="05000000000000000000" pitchFamily="2" charset="2"/>
              </a:rPr>
              <a:t> </a:t>
            </a:r>
            <a:r>
              <a:rPr lang="hr-HR" dirty="0">
                <a:solidFill>
                  <a:schemeClr val="bg2"/>
                </a:solidFill>
                <a:sym typeface="Wingdings" panose="05000000000000000000" pitchFamily="2" charset="2"/>
              </a:rPr>
              <a:t>N</a:t>
            </a:r>
            <a:r>
              <a:rPr lang="hr-HR" dirty="0" smtClean="0">
                <a:solidFill>
                  <a:schemeClr val="bg2"/>
                </a:solidFill>
              </a:rPr>
              <a:t>e treba pretjerano </a:t>
            </a:r>
            <a:r>
              <a:rPr lang="hr-HR" dirty="0">
                <a:solidFill>
                  <a:schemeClr val="bg2"/>
                </a:solidFill>
              </a:rPr>
              <a:t>naglašavati važnost upotrebe </a:t>
            </a:r>
            <a:r>
              <a:rPr lang="hr-HR" dirty="0" smtClean="0">
                <a:solidFill>
                  <a:schemeClr val="bg2"/>
                </a:solidFill>
              </a:rPr>
              <a:t>radnih listova</a:t>
            </a:r>
            <a:r>
              <a:rPr lang="hr-HR" dirty="0" smtClean="0">
                <a:solidFill>
                  <a:schemeClr val="bg2"/>
                </a:solidFill>
              </a:rPr>
              <a:t>.</a:t>
            </a:r>
            <a:endParaRPr lang="sl-SI" dirty="0">
              <a:solidFill>
                <a:schemeClr val="bg2"/>
              </a:solidFill>
            </a:endParaRPr>
          </a:p>
          <a:p>
            <a:pPr lvl="0"/>
            <a:r>
              <a:rPr lang="hr-HR" dirty="0" smtClean="0">
                <a:solidFill>
                  <a:schemeClr val="bg2"/>
                </a:solidFill>
                <a:sym typeface="Wingdings" panose="05000000000000000000" pitchFamily="2" charset="2"/>
              </a:rPr>
              <a:t> </a:t>
            </a:r>
            <a:r>
              <a:rPr lang="hr-HR" dirty="0" smtClean="0">
                <a:solidFill>
                  <a:schemeClr val="bg2"/>
                </a:solidFill>
              </a:rPr>
              <a:t>Mnogo </a:t>
            </a:r>
            <a:r>
              <a:rPr lang="hr-HR" dirty="0">
                <a:solidFill>
                  <a:schemeClr val="bg2"/>
                </a:solidFill>
              </a:rPr>
              <a:t>pacijenata u određenom trenutku shvati kako im ispunjavanje određenog radnog lista ne donosi dovoljno </a:t>
            </a:r>
            <a:r>
              <a:rPr lang="hr-HR" dirty="0" smtClean="0">
                <a:solidFill>
                  <a:schemeClr val="bg2"/>
                </a:solidFill>
              </a:rPr>
              <a:t>olakšanja.</a:t>
            </a:r>
            <a:endParaRPr lang="sl-SI" dirty="0">
              <a:solidFill>
                <a:schemeClr val="bg2"/>
              </a:solidFill>
            </a:endParaRPr>
          </a:p>
          <a:p>
            <a:r>
              <a:rPr lang="hr-HR" dirty="0" smtClean="0">
                <a:solidFill>
                  <a:schemeClr val="bg2"/>
                </a:solidFill>
                <a:sym typeface="Wingdings" panose="05000000000000000000" pitchFamily="2" charset="2"/>
              </a:rPr>
              <a:t> </a:t>
            </a:r>
            <a:r>
              <a:rPr lang="hr-HR" dirty="0" smtClean="0">
                <a:solidFill>
                  <a:schemeClr val="bg2"/>
                </a:solidFill>
              </a:rPr>
              <a:t>Terapeut </a:t>
            </a:r>
            <a:r>
              <a:rPr lang="hr-HR" dirty="0">
                <a:solidFill>
                  <a:schemeClr val="bg2"/>
                </a:solidFill>
              </a:rPr>
              <a:t>mora naglašavati: njihovu opću korisnost i značaj </a:t>
            </a:r>
            <a:r>
              <a:rPr lang="hr-HR" dirty="0" smtClean="0">
                <a:solidFill>
                  <a:schemeClr val="bg2"/>
                </a:solidFill>
              </a:rPr>
              <a:t>zastoja </a:t>
            </a:r>
            <a:r>
              <a:rPr lang="hr-HR" dirty="0">
                <a:solidFill>
                  <a:schemeClr val="bg2"/>
                </a:solidFill>
              </a:rPr>
              <a:t>kao prilike za </a:t>
            </a:r>
            <a:r>
              <a:rPr lang="hr-HR" dirty="0" smtClean="0">
                <a:solidFill>
                  <a:schemeClr val="bg2"/>
                </a:solidFill>
              </a:rPr>
              <a:t>učenje.</a:t>
            </a:r>
          </a:p>
          <a:p>
            <a:endParaRPr lang="hr-HR" b="1" dirty="0">
              <a:solidFill>
                <a:schemeClr val="bg2"/>
              </a:solidFill>
            </a:endParaRPr>
          </a:p>
          <a:p>
            <a:r>
              <a:rPr lang="hr-HR" b="1" dirty="0" smtClean="0">
                <a:solidFill>
                  <a:schemeClr val="bg2"/>
                </a:solidFill>
              </a:rPr>
              <a:t>Terapeut </a:t>
            </a:r>
            <a:r>
              <a:rPr lang="hr-HR" b="1" dirty="0">
                <a:solidFill>
                  <a:schemeClr val="bg2"/>
                </a:solidFill>
              </a:rPr>
              <a:t>može objasniti uobičajene razloge zašto upotreba radnih listova nije bila dovoljno učinkovita</a:t>
            </a:r>
            <a:r>
              <a:rPr lang="hr-HR" b="1" dirty="0" smtClean="0">
                <a:solidFill>
                  <a:schemeClr val="bg2"/>
                </a:solidFill>
              </a:rPr>
              <a:t>:</a:t>
            </a:r>
          </a:p>
          <a:p>
            <a:endParaRPr lang="sl-SI" dirty="0">
              <a:solidFill>
                <a:schemeClr val="bg2"/>
              </a:solidFill>
            </a:endParaRPr>
          </a:p>
          <a:p>
            <a:pPr lvl="0"/>
            <a:r>
              <a:rPr lang="hr-HR" dirty="0" smtClean="0">
                <a:solidFill>
                  <a:schemeClr val="bg2"/>
                </a:solidFill>
                <a:sym typeface="Wingdings" panose="05000000000000000000" pitchFamily="2" charset="2"/>
              </a:rPr>
              <a:t> </a:t>
            </a:r>
            <a:r>
              <a:rPr lang="hr-HR" dirty="0" smtClean="0">
                <a:solidFill>
                  <a:schemeClr val="bg2"/>
                </a:solidFill>
              </a:rPr>
              <a:t>Pacijent </a:t>
            </a:r>
            <a:r>
              <a:rPr lang="hr-HR" dirty="0">
                <a:solidFill>
                  <a:schemeClr val="bg2"/>
                </a:solidFill>
              </a:rPr>
              <a:t>možda nije prepoznao, ocijenio i reagirao na svoje </a:t>
            </a:r>
            <a:r>
              <a:rPr lang="hr-HR" dirty="0" smtClean="0">
                <a:solidFill>
                  <a:schemeClr val="bg2"/>
                </a:solidFill>
              </a:rPr>
              <a:t>uznemirujuće misli.</a:t>
            </a:r>
            <a:endParaRPr lang="sl-SI" dirty="0">
              <a:solidFill>
                <a:schemeClr val="bg2"/>
              </a:solidFill>
            </a:endParaRPr>
          </a:p>
          <a:p>
            <a:pPr lvl="0"/>
            <a:r>
              <a:rPr lang="hr-HR" dirty="0" smtClean="0">
                <a:solidFill>
                  <a:schemeClr val="bg2"/>
                </a:solidFill>
                <a:sym typeface="Wingdings" panose="05000000000000000000" pitchFamily="2" charset="2"/>
              </a:rPr>
              <a:t> </a:t>
            </a:r>
            <a:r>
              <a:rPr lang="hr-HR" dirty="0" smtClean="0">
                <a:solidFill>
                  <a:schemeClr val="bg2"/>
                </a:solidFill>
              </a:rPr>
              <a:t>Ako </a:t>
            </a:r>
            <a:r>
              <a:rPr lang="hr-HR" dirty="0">
                <a:solidFill>
                  <a:schemeClr val="bg2"/>
                </a:solidFill>
              </a:rPr>
              <a:t>se kod automatskih misli radilo o </a:t>
            </a:r>
            <a:r>
              <a:rPr lang="hr-HR" dirty="0" smtClean="0">
                <a:solidFill>
                  <a:schemeClr val="bg2"/>
                </a:solidFill>
              </a:rPr>
              <a:t>posredujućim </a:t>
            </a:r>
            <a:r>
              <a:rPr lang="hr-HR" dirty="0">
                <a:solidFill>
                  <a:schemeClr val="bg2"/>
                </a:solidFill>
              </a:rPr>
              <a:t>ili </a:t>
            </a:r>
            <a:r>
              <a:rPr lang="hr-HR" dirty="0" smtClean="0">
                <a:solidFill>
                  <a:schemeClr val="bg2"/>
                </a:solidFill>
              </a:rPr>
              <a:t>bazičnim uvjerenjima.</a:t>
            </a:r>
            <a:endParaRPr lang="sl-SI" dirty="0">
              <a:solidFill>
                <a:schemeClr val="bg2"/>
              </a:solidFill>
            </a:endParaRPr>
          </a:p>
          <a:p>
            <a:pPr lvl="0"/>
            <a:r>
              <a:rPr lang="hr-HR" dirty="0" smtClean="0">
                <a:solidFill>
                  <a:schemeClr val="bg2"/>
                </a:solidFill>
                <a:sym typeface="Wingdings" panose="05000000000000000000" pitchFamily="2" charset="2"/>
              </a:rPr>
              <a:t> </a:t>
            </a:r>
            <a:r>
              <a:rPr lang="hr-HR" dirty="0" smtClean="0">
                <a:solidFill>
                  <a:schemeClr val="bg2"/>
                </a:solidFill>
              </a:rPr>
              <a:t>Ako </a:t>
            </a:r>
            <a:r>
              <a:rPr lang="hr-HR" dirty="0">
                <a:solidFill>
                  <a:schemeClr val="bg2"/>
                </a:solidFill>
              </a:rPr>
              <a:t>je postupak </a:t>
            </a:r>
            <a:r>
              <a:rPr lang="hr-HR" dirty="0" smtClean="0">
                <a:solidFill>
                  <a:schemeClr val="bg2"/>
                </a:solidFill>
              </a:rPr>
              <a:t>procjenjivanja </a:t>
            </a:r>
            <a:r>
              <a:rPr lang="hr-HR" dirty="0">
                <a:solidFill>
                  <a:schemeClr val="bg2"/>
                </a:solidFill>
              </a:rPr>
              <a:t>i reagiranja na AM bio proveden </a:t>
            </a:r>
            <a:r>
              <a:rPr lang="hr-HR" dirty="0" smtClean="0">
                <a:solidFill>
                  <a:schemeClr val="bg2"/>
                </a:solidFill>
              </a:rPr>
              <a:t>površno.</a:t>
            </a:r>
            <a:endParaRPr lang="sl-SI" dirty="0">
              <a:solidFill>
                <a:schemeClr val="bg2"/>
              </a:solidFill>
            </a:endParaRPr>
          </a:p>
          <a:p>
            <a:endParaRPr lang="sl-SI" dirty="0"/>
          </a:p>
        </p:txBody>
      </p:sp>
    </p:spTree>
    <p:extLst>
      <p:ext uri="{BB962C8B-B14F-4D97-AF65-F5344CB8AC3E}">
        <p14:creationId xmlns:p14="http://schemas.microsoft.com/office/powerpoint/2010/main" val="39184457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avokotnik 8"/>
          <p:cNvSpPr/>
          <p:nvPr/>
        </p:nvSpPr>
        <p:spPr>
          <a:xfrm>
            <a:off x="0" y="2492896"/>
            <a:ext cx="9144000" cy="2160240"/>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 name="Naslov 1"/>
          <p:cNvSpPr>
            <a:spLocks noGrp="1"/>
          </p:cNvSpPr>
          <p:nvPr>
            <p:ph type="title"/>
          </p:nvPr>
        </p:nvSpPr>
        <p:spPr>
          <a:xfrm>
            <a:off x="467544" y="836712"/>
            <a:ext cx="8229600" cy="735360"/>
          </a:xfrm>
        </p:spPr>
        <p:txBody>
          <a:bodyPr>
            <a:normAutofit fontScale="90000"/>
          </a:bodyPr>
          <a:lstStyle/>
          <a:p>
            <a:r>
              <a:rPr lang="hr-HR" b="1" dirty="0"/>
              <a:t>Drugi načini </a:t>
            </a:r>
            <a:r>
              <a:rPr lang="hr-HR" b="1" dirty="0" smtClean="0"/>
              <a:t>odgovaranja na </a:t>
            </a:r>
            <a:r>
              <a:rPr lang="hr-HR" b="1" dirty="0"/>
              <a:t>automatske misli</a:t>
            </a:r>
            <a:r>
              <a:rPr lang="sl-SI" dirty="0"/>
              <a:t/>
            </a:r>
            <a:br>
              <a:rPr lang="sl-SI" dirty="0"/>
            </a:br>
            <a:endParaRPr lang="sl-SI" dirty="0"/>
          </a:p>
        </p:txBody>
      </p:sp>
      <p:sp>
        <p:nvSpPr>
          <p:cNvPr id="3" name="Ograda vsebine 2"/>
          <p:cNvSpPr>
            <a:spLocks noGrp="1"/>
          </p:cNvSpPr>
          <p:nvPr>
            <p:ph idx="1"/>
          </p:nvPr>
        </p:nvSpPr>
        <p:spPr>
          <a:xfrm>
            <a:off x="107504" y="1600200"/>
            <a:ext cx="8784976" cy="4876800"/>
          </a:xfrm>
        </p:spPr>
        <p:txBody>
          <a:bodyPr>
            <a:normAutofit fontScale="92500" lnSpcReduction="10000"/>
          </a:bodyPr>
          <a:lstStyle/>
          <a:p>
            <a:pPr lvl="0"/>
            <a:r>
              <a:rPr lang="hr-HR" dirty="0" smtClean="0">
                <a:solidFill>
                  <a:schemeClr val="bg2"/>
                </a:solidFill>
              </a:rPr>
              <a:t>Tehnika </a:t>
            </a:r>
            <a:r>
              <a:rPr lang="hr-HR" dirty="0">
                <a:solidFill>
                  <a:schemeClr val="bg2"/>
                </a:solidFill>
              </a:rPr>
              <a:t>AWARE (upotrebljava se kod pacijenata koji imaju opsesivne misli</a:t>
            </a:r>
            <a:r>
              <a:rPr lang="hr-HR" dirty="0" smtClean="0">
                <a:solidFill>
                  <a:schemeClr val="bg2"/>
                </a:solidFill>
              </a:rPr>
              <a:t>):</a:t>
            </a:r>
          </a:p>
          <a:p>
            <a:pPr lvl="0"/>
            <a:endParaRPr lang="sl-SI" dirty="0">
              <a:solidFill>
                <a:schemeClr val="accent1"/>
              </a:solidFill>
            </a:endParaRPr>
          </a:p>
          <a:p>
            <a:r>
              <a:rPr lang="hr-HR" b="1" dirty="0">
                <a:solidFill>
                  <a:schemeClr val="accent1"/>
                </a:solidFill>
              </a:rPr>
              <a:t>A (Accepting): </a:t>
            </a:r>
            <a:r>
              <a:rPr lang="hr-HR" dirty="0">
                <a:solidFill>
                  <a:schemeClr val="accent1"/>
                </a:solidFill>
              </a:rPr>
              <a:t>prihvaćanje </a:t>
            </a:r>
            <a:r>
              <a:rPr lang="hr-HR" dirty="0" smtClean="0">
                <a:solidFill>
                  <a:schemeClr val="accent1"/>
                </a:solidFill>
              </a:rPr>
              <a:t>anksioznosti</a:t>
            </a:r>
            <a:endParaRPr lang="sl-SI" dirty="0">
              <a:solidFill>
                <a:schemeClr val="accent1"/>
              </a:solidFill>
            </a:endParaRPr>
          </a:p>
          <a:p>
            <a:r>
              <a:rPr lang="hr-HR" b="1" dirty="0" smtClean="0">
                <a:solidFill>
                  <a:schemeClr val="accent1"/>
                </a:solidFill>
              </a:rPr>
              <a:t>W (</a:t>
            </a:r>
            <a:r>
              <a:rPr lang="hr-HR" b="1" dirty="0">
                <a:solidFill>
                  <a:schemeClr val="accent1"/>
                </a:solidFill>
              </a:rPr>
              <a:t>Watching): </a:t>
            </a:r>
            <a:r>
              <a:rPr lang="hr-HR" dirty="0" smtClean="0">
                <a:solidFill>
                  <a:schemeClr val="accent1"/>
                </a:solidFill>
              </a:rPr>
              <a:t>promatranje anksioznosti </a:t>
            </a:r>
            <a:r>
              <a:rPr lang="hr-HR" dirty="0">
                <a:solidFill>
                  <a:schemeClr val="accent1"/>
                </a:solidFill>
              </a:rPr>
              <a:t>bez osuđivanja</a:t>
            </a:r>
            <a:endParaRPr lang="sl-SI" dirty="0">
              <a:solidFill>
                <a:schemeClr val="accent1"/>
              </a:solidFill>
            </a:endParaRPr>
          </a:p>
          <a:p>
            <a:r>
              <a:rPr lang="hr-HR" b="1" dirty="0">
                <a:solidFill>
                  <a:schemeClr val="accent1"/>
                </a:solidFill>
              </a:rPr>
              <a:t>A (Acting):</a:t>
            </a:r>
            <a:r>
              <a:rPr lang="hr-HR" dirty="0">
                <a:solidFill>
                  <a:schemeClr val="accent1"/>
                </a:solidFill>
              </a:rPr>
              <a:t> reagiranje unatoč </a:t>
            </a:r>
            <a:r>
              <a:rPr lang="hr-HR" dirty="0" smtClean="0">
                <a:solidFill>
                  <a:schemeClr val="accent1"/>
                </a:solidFill>
              </a:rPr>
              <a:t>anksioznosti</a:t>
            </a:r>
            <a:endParaRPr lang="sl-SI" dirty="0">
              <a:solidFill>
                <a:schemeClr val="accent1"/>
              </a:solidFill>
            </a:endParaRPr>
          </a:p>
          <a:p>
            <a:r>
              <a:rPr lang="hr-HR" b="1" dirty="0">
                <a:solidFill>
                  <a:schemeClr val="accent1"/>
                </a:solidFill>
              </a:rPr>
              <a:t>R (</a:t>
            </a:r>
            <a:r>
              <a:rPr lang="hr-HR" b="1" dirty="0" err="1">
                <a:solidFill>
                  <a:schemeClr val="accent1"/>
                </a:solidFill>
              </a:rPr>
              <a:t>Repeating</a:t>
            </a:r>
            <a:r>
              <a:rPr lang="hr-HR" b="1" dirty="0">
                <a:solidFill>
                  <a:schemeClr val="accent1"/>
                </a:solidFill>
              </a:rPr>
              <a:t>): </a:t>
            </a:r>
            <a:r>
              <a:rPr lang="hr-HR" dirty="0">
                <a:solidFill>
                  <a:schemeClr val="accent1"/>
                </a:solidFill>
              </a:rPr>
              <a:t>ponavljanje prva tri koraka</a:t>
            </a:r>
            <a:endParaRPr lang="sl-SI" dirty="0">
              <a:solidFill>
                <a:schemeClr val="accent1"/>
              </a:solidFill>
            </a:endParaRPr>
          </a:p>
          <a:p>
            <a:r>
              <a:rPr lang="hr-HR" b="1" dirty="0">
                <a:solidFill>
                  <a:schemeClr val="accent1"/>
                </a:solidFill>
              </a:rPr>
              <a:t>E (Expecting):</a:t>
            </a:r>
            <a:r>
              <a:rPr lang="hr-HR" dirty="0">
                <a:solidFill>
                  <a:schemeClr val="accent1"/>
                </a:solidFill>
              </a:rPr>
              <a:t> </a:t>
            </a:r>
            <a:r>
              <a:rPr lang="hr-HR" dirty="0" smtClean="0">
                <a:solidFill>
                  <a:schemeClr val="accent1"/>
                </a:solidFill>
              </a:rPr>
              <a:t>očekivati </a:t>
            </a:r>
            <a:r>
              <a:rPr lang="hr-HR" dirty="0">
                <a:solidFill>
                  <a:schemeClr val="accent1"/>
                </a:solidFill>
              </a:rPr>
              <a:t>najbolje</a:t>
            </a:r>
            <a:endParaRPr lang="sl-SI" dirty="0">
              <a:solidFill>
                <a:schemeClr val="accent1"/>
              </a:solidFill>
            </a:endParaRPr>
          </a:p>
          <a:p>
            <a:pPr marL="0" indent="0">
              <a:buNone/>
            </a:pPr>
            <a:endParaRPr lang="sl-SI" dirty="0">
              <a:solidFill>
                <a:schemeClr val="bg2"/>
              </a:solidFill>
            </a:endParaRPr>
          </a:p>
          <a:p>
            <a:pPr lvl="0"/>
            <a:r>
              <a:rPr lang="hr-HR" dirty="0">
                <a:solidFill>
                  <a:schemeClr val="bg2"/>
                </a:solidFill>
              </a:rPr>
              <a:t>Kada je pacijent jako uznemiren (intenzivne emocije) i ne može učinkovito koristiti izvršne funkcije za </a:t>
            </a:r>
            <a:r>
              <a:rPr lang="hr-HR" dirty="0" smtClean="0">
                <a:solidFill>
                  <a:schemeClr val="bg2"/>
                </a:solidFill>
              </a:rPr>
              <a:t>procjenjivanje </a:t>
            </a:r>
            <a:r>
              <a:rPr lang="hr-HR" dirty="0">
                <a:solidFill>
                  <a:schemeClr val="bg2"/>
                </a:solidFill>
              </a:rPr>
              <a:t>svojih AM, može upotrijebiti različite tehnike preusmjeravanja </a:t>
            </a:r>
            <a:r>
              <a:rPr lang="hr-HR" dirty="0" smtClean="0">
                <a:solidFill>
                  <a:schemeClr val="bg2"/>
                </a:solidFill>
              </a:rPr>
              <a:t>(</a:t>
            </a:r>
            <a:r>
              <a:rPr lang="hr-HR" dirty="0" smtClean="0">
                <a:solidFill>
                  <a:schemeClr val="bg2"/>
                </a:solidFill>
              </a:rPr>
              <a:t>distrakcije</a:t>
            </a:r>
            <a:r>
              <a:rPr lang="hr-HR" dirty="0">
                <a:solidFill>
                  <a:schemeClr val="bg2"/>
                </a:solidFill>
              </a:rPr>
              <a:t>) ili tehnike opuštanja.</a:t>
            </a:r>
            <a:endParaRPr lang="sl-SI" dirty="0">
              <a:solidFill>
                <a:schemeClr val="bg2"/>
              </a:solidFill>
            </a:endParaRPr>
          </a:p>
          <a:p>
            <a:endParaRPr lang="sl-SI" dirty="0"/>
          </a:p>
        </p:txBody>
      </p:sp>
      <p:pic>
        <p:nvPicPr>
          <p:cNvPr id="11" name="Slika 10"/>
          <p:cNvPicPr>
            <a:picLocks noChangeAspect="1"/>
          </p:cNvPicPr>
          <p:nvPr/>
        </p:nvPicPr>
        <p:blipFill rotWithShape="1">
          <a:blip r:embed="rId2" cstate="print">
            <a:extLst>
              <a:ext uri="{28A0092B-C50C-407E-A947-70E740481C1C}">
                <a14:useLocalDpi xmlns:a14="http://schemas.microsoft.com/office/drawing/2010/main" val="0"/>
              </a:ext>
            </a:extLst>
          </a:blip>
          <a:srcRect l="14863" t="7899" r="14433" b="13834"/>
          <a:stretch/>
        </p:blipFill>
        <p:spPr>
          <a:xfrm>
            <a:off x="7370949" y="2564904"/>
            <a:ext cx="1746715" cy="2088232"/>
          </a:xfrm>
          <a:prstGeom prst="rect">
            <a:avLst/>
          </a:prstGeom>
        </p:spPr>
      </p:pic>
    </p:spTree>
    <p:extLst>
      <p:ext uri="{BB962C8B-B14F-4D97-AF65-F5344CB8AC3E}">
        <p14:creationId xmlns:p14="http://schemas.microsoft.com/office/powerpoint/2010/main" val="871719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1907704" y="2348880"/>
            <a:ext cx="4644008" cy="2860576"/>
          </a:xfrm>
        </p:spPr>
        <p:txBody>
          <a:bodyPr>
            <a:normAutofit/>
          </a:bodyPr>
          <a:lstStyle/>
          <a:p>
            <a:r>
              <a:rPr lang="sl-SI" sz="9600" b="1" dirty="0" smtClean="0">
                <a:solidFill>
                  <a:schemeClr val="bg2"/>
                </a:solidFill>
              </a:rPr>
              <a:t>Hvala! </a:t>
            </a:r>
            <a:endParaRPr lang="sl-SI" sz="9600" b="1" dirty="0">
              <a:solidFill>
                <a:schemeClr val="bg2"/>
              </a:solidFill>
            </a:endParaRPr>
          </a:p>
        </p:txBody>
      </p:sp>
    </p:spTree>
    <p:extLst>
      <p:ext uri="{BB962C8B-B14F-4D97-AF65-F5344CB8AC3E}">
        <p14:creationId xmlns:p14="http://schemas.microsoft.com/office/powerpoint/2010/main" val="15915523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smtClean="0"/>
              <a:t>Literatura:</a:t>
            </a:r>
            <a:r>
              <a:rPr lang="sl-SI" dirty="0"/>
              <a:t/>
            </a:r>
            <a:br>
              <a:rPr lang="sl-SI" dirty="0"/>
            </a:br>
            <a:endParaRPr lang="sl-SI" dirty="0"/>
          </a:p>
        </p:txBody>
      </p:sp>
      <p:sp>
        <p:nvSpPr>
          <p:cNvPr id="3" name="Ograda vsebine 2"/>
          <p:cNvSpPr>
            <a:spLocks noGrp="1"/>
          </p:cNvSpPr>
          <p:nvPr>
            <p:ph idx="1"/>
          </p:nvPr>
        </p:nvSpPr>
        <p:spPr>
          <a:xfrm>
            <a:off x="251520" y="1196752"/>
            <a:ext cx="8229600" cy="4876800"/>
          </a:xfrm>
        </p:spPr>
        <p:txBody>
          <a:bodyPr/>
          <a:lstStyle/>
          <a:p>
            <a:r>
              <a:rPr lang="sl-SI" dirty="0" err="1">
                <a:solidFill>
                  <a:schemeClr val="bg2"/>
                </a:solidFill>
              </a:rPr>
              <a:t>Beck</a:t>
            </a:r>
            <a:r>
              <a:rPr lang="sl-SI" dirty="0">
                <a:solidFill>
                  <a:schemeClr val="bg2"/>
                </a:solidFill>
              </a:rPr>
              <a:t>, J.S. (2011). </a:t>
            </a:r>
            <a:r>
              <a:rPr lang="sl-SI" dirty="0" err="1">
                <a:solidFill>
                  <a:schemeClr val="bg2"/>
                </a:solidFill>
              </a:rPr>
              <a:t>Cognitive</a:t>
            </a:r>
            <a:r>
              <a:rPr lang="sl-SI" dirty="0">
                <a:solidFill>
                  <a:schemeClr val="bg2"/>
                </a:solidFill>
              </a:rPr>
              <a:t> </a:t>
            </a:r>
            <a:r>
              <a:rPr lang="sl-SI" dirty="0" err="1">
                <a:solidFill>
                  <a:schemeClr val="bg2"/>
                </a:solidFill>
              </a:rPr>
              <a:t>behavior</a:t>
            </a:r>
            <a:r>
              <a:rPr lang="sl-SI" dirty="0">
                <a:solidFill>
                  <a:schemeClr val="bg2"/>
                </a:solidFill>
              </a:rPr>
              <a:t> </a:t>
            </a:r>
            <a:r>
              <a:rPr lang="sl-SI" dirty="0" err="1">
                <a:solidFill>
                  <a:schemeClr val="bg2"/>
                </a:solidFill>
              </a:rPr>
              <a:t>therapy</a:t>
            </a:r>
            <a:r>
              <a:rPr lang="sl-SI" dirty="0">
                <a:solidFill>
                  <a:schemeClr val="bg2"/>
                </a:solidFill>
              </a:rPr>
              <a:t>: </a:t>
            </a:r>
            <a:r>
              <a:rPr lang="sl-SI" dirty="0" err="1">
                <a:solidFill>
                  <a:schemeClr val="bg2"/>
                </a:solidFill>
              </a:rPr>
              <a:t>Basics</a:t>
            </a:r>
            <a:r>
              <a:rPr lang="sl-SI" dirty="0">
                <a:solidFill>
                  <a:schemeClr val="bg2"/>
                </a:solidFill>
              </a:rPr>
              <a:t> </a:t>
            </a:r>
            <a:r>
              <a:rPr lang="sl-SI" dirty="0" err="1">
                <a:solidFill>
                  <a:schemeClr val="bg2"/>
                </a:solidFill>
              </a:rPr>
              <a:t>and</a:t>
            </a:r>
            <a:r>
              <a:rPr lang="sl-SI" dirty="0">
                <a:solidFill>
                  <a:schemeClr val="bg2"/>
                </a:solidFill>
              </a:rPr>
              <a:t> </a:t>
            </a:r>
            <a:r>
              <a:rPr lang="sl-SI" dirty="0" err="1">
                <a:solidFill>
                  <a:schemeClr val="bg2"/>
                </a:solidFill>
              </a:rPr>
              <a:t>beyond</a:t>
            </a:r>
            <a:r>
              <a:rPr lang="sl-SI" dirty="0">
                <a:solidFill>
                  <a:schemeClr val="bg2"/>
                </a:solidFill>
              </a:rPr>
              <a:t>. 2nd </a:t>
            </a:r>
            <a:r>
              <a:rPr lang="sl-SI" dirty="0" err="1">
                <a:solidFill>
                  <a:schemeClr val="bg2"/>
                </a:solidFill>
              </a:rPr>
              <a:t>ed</a:t>
            </a:r>
            <a:r>
              <a:rPr lang="sl-SI" dirty="0">
                <a:solidFill>
                  <a:schemeClr val="bg2"/>
                </a:solidFill>
              </a:rPr>
              <a:t>. New York: </a:t>
            </a:r>
            <a:r>
              <a:rPr lang="sl-SI" dirty="0" err="1">
                <a:solidFill>
                  <a:schemeClr val="bg2"/>
                </a:solidFill>
              </a:rPr>
              <a:t>Guilford</a:t>
            </a:r>
            <a:r>
              <a:rPr lang="sl-SI" dirty="0">
                <a:solidFill>
                  <a:schemeClr val="bg2"/>
                </a:solidFill>
              </a:rPr>
              <a:t>.</a:t>
            </a:r>
          </a:p>
          <a:p>
            <a:endParaRPr lang="sl-SI" dirty="0"/>
          </a:p>
        </p:txBody>
      </p:sp>
    </p:spTree>
    <p:extLst>
      <p:ext uri="{BB962C8B-B14F-4D97-AF65-F5344CB8AC3E}">
        <p14:creationId xmlns:p14="http://schemas.microsoft.com/office/powerpoint/2010/main" val="4072009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p:cNvSpPr/>
          <p:nvPr/>
        </p:nvSpPr>
        <p:spPr>
          <a:xfrm>
            <a:off x="0" y="2060848"/>
            <a:ext cx="9144000" cy="4797152"/>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 name="Naslov 1"/>
          <p:cNvSpPr>
            <a:spLocks noGrp="1"/>
          </p:cNvSpPr>
          <p:nvPr>
            <p:ph type="title"/>
          </p:nvPr>
        </p:nvSpPr>
        <p:spPr>
          <a:xfrm>
            <a:off x="457200" y="533400"/>
            <a:ext cx="8229600" cy="879376"/>
          </a:xfrm>
        </p:spPr>
        <p:txBody>
          <a:bodyPr>
            <a:normAutofit fontScale="90000"/>
          </a:bodyPr>
          <a:lstStyle/>
          <a:p>
            <a:r>
              <a:rPr lang="sl-SI" dirty="0" smtClean="0"/>
              <a:t>Procjena </a:t>
            </a:r>
            <a:r>
              <a:rPr lang="sl-SI" dirty="0" smtClean="0"/>
              <a:t>i odgovaranje na AM tijekom seansa</a:t>
            </a:r>
            <a:endParaRPr lang="sl-SI" dirty="0"/>
          </a:p>
        </p:txBody>
      </p:sp>
      <p:sp>
        <p:nvSpPr>
          <p:cNvPr id="3" name="Ograda vsebine 2"/>
          <p:cNvSpPr>
            <a:spLocks noGrp="1"/>
          </p:cNvSpPr>
          <p:nvPr>
            <p:ph idx="1"/>
          </p:nvPr>
        </p:nvSpPr>
        <p:spPr/>
        <p:txBody>
          <a:bodyPr>
            <a:normAutofit fontScale="70000" lnSpcReduction="20000"/>
          </a:bodyPr>
          <a:lstStyle/>
          <a:p>
            <a:pPr marL="0" lvl="0" indent="0">
              <a:lnSpc>
                <a:spcPct val="107000"/>
              </a:lnSpc>
              <a:spcAft>
                <a:spcPts val="0"/>
              </a:spcAft>
              <a:buNone/>
            </a:pPr>
            <a:r>
              <a:rPr lang="hr-HR" b="1" dirty="0" smtClean="0">
                <a:solidFill>
                  <a:schemeClr val="bg2"/>
                </a:solidFill>
                <a:latin typeface="Calibri"/>
                <a:ea typeface="Calibri"/>
                <a:cs typeface="Times New Roman"/>
              </a:rPr>
              <a:t>Pojavljivanje </a:t>
            </a:r>
            <a:r>
              <a:rPr lang="hr-HR" b="1" dirty="0">
                <a:solidFill>
                  <a:schemeClr val="bg2"/>
                </a:solidFill>
                <a:latin typeface="Calibri"/>
                <a:ea typeface="Calibri"/>
                <a:cs typeface="Times New Roman"/>
              </a:rPr>
              <a:t>AM koje je pacijent već prepoznao i ocijenio u seansi</a:t>
            </a:r>
            <a:r>
              <a:rPr lang="hr-HR" b="1" dirty="0" smtClean="0">
                <a:solidFill>
                  <a:schemeClr val="bg2"/>
                </a:solidFill>
                <a:latin typeface="Calibri"/>
                <a:ea typeface="Calibri"/>
                <a:cs typeface="Times New Roman"/>
              </a:rPr>
              <a:t>:</a:t>
            </a:r>
            <a:r>
              <a:rPr lang="hr-HR" dirty="0">
                <a:solidFill>
                  <a:schemeClr val="bg2"/>
                </a:solidFill>
                <a:latin typeface="Calibri"/>
                <a:ea typeface="Calibri"/>
                <a:cs typeface="Times New Roman"/>
              </a:rPr>
              <a:t> </a:t>
            </a:r>
            <a:endParaRPr lang="sl-SI" dirty="0">
              <a:solidFill>
                <a:schemeClr val="bg2"/>
              </a:solidFill>
              <a:latin typeface="Calibri"/>
              <a:ea typeface="Calibri"/>
              <a:cs typeface="Times New Roman"/>
            </a:endParaRPr>
          </a:p>
          <a:p>
            <a:pPr marL="0" lvl="0" indent="0">
              <a:lnSpc>
                <a:spcPct val="107000"/>
              </a:lnSpc>
              <a:spcAft>
                <a:spcPts val="0"/>
              </a:spcAft>
              <a:buNone/>
            </a:pPr>
            <a:endParaRPr lang="hr-HR" dirty="0" smtClean="0">
              <a:solidFill>
                <a:schemeClr val="accent1"/>
              </a:solidFill>
              <a:latin typeface="Calibri"/>
              <a:ea typeface="Calibri"/>
              <a:cs typeface="Times New Roman"/>
            </a:endParaRPr>
          </a:p>
          <a:p>
            <a:pPr marL="0" lvl="0" indent="0">
              <a:lnSpc>
                <a:spcPct val="107000"/>
              </a:lnSpc>
              <a:spcAft>
                <a:spcPts val="0"/>
              </a:spcAft>
              <a:buNone/>
            </a:pPr>
            <a:r>
              <a:rPr lang="hr-HR" dirty="0" smtClean="0">
                <a:solidFill>
                  <a:schemeClr val="accent1"/>
                </a:solidFill>
                <a:latin typeface="Calibri"/>
                <a:ea typeface="Calibri"/>
                <a:cs typeface="Times New Roman"/>
              </a:rPr>
              <a:t>Zapisivanje ili snimanje </a:t>
            </a:r>
            <a:r>
              <a:rPr lang="hr-HR" dirty="0" smtClean="0">
                <a:solidFill>
                  <a:schemeClr val="accent1"/>
                </a:solidFill>
                <a:latin typeface="Calibri"/>
                <a:ea typeface="Calibri"/>
                <a:cs typeface="Times New Roman"/>
              </a:rPr>
              <a:t>adaptivnijih</a:t>
            </a:r>
            <a:r>
              <a:rPr lang="hr-HR" dirty="0" smtClean="0">
                <a:solidFill>
                  <a:schemeClr val="accent1"/>
                </a:solidFill>
                <a:latin typeface="Calibri"/>
                <a:ea typeface="Calibri"/>
                <a:cs typeface="Times New Roman"/>
              </a:rPr>
              <a:t> </a:t>
            </a:r>
            <a:r>
              <a:rPr lang="hr-HR" dirty="0" smtClean="0">
                <a:solidFill>
                  <a:schemeClr val="accent1"/>
                </a:solidFill>
                <a:latin typeface="Calibri"/>
                <a:ea typeface="Calibri"/>
                <a:cs typeface="Times New Roman"/>
              </a:rPr>
              <a:t>odgovora </a:t>
            </a:r>
            <a:r>
              <a:rPr lang="hr-HR" dirty="0">
                <a:solidFill>
                  <a:schemeClr val="accent1"/>
                </a:solidFill>
                <a:latin typeface="Calibri"/>
                <a:ea typeface="Calibri"/>
                <a:cs typeface="Times New Roman"/>
              </a:rPr>
              <a:t>(„adaptive responses“) tijekom </a:t>
            </a:r>
            <a:r>
              <a:rPr lang="hr-HR" dirty="0" smtClean="0">
                <a:solidFill>
                  <a:schemeClr val="accent1"/>
                </a:solidFill>
                <a:latin typeface="Calibri"/>
                <a:ea typeface="Calibri"/>
                <a:cs typeface="Times New Roman"/>
              </a:rPr>
              <a:t>seanse: </a:t>
            </a:r>
          </a:p>
          <a:p>
            <a:pPr lvl="0">
              <a:lnSpc>
                <a:spcPct val="107000"/>
              </a:lnSpc>
              <a:spcAft>
                <a:spcPts val="0"/>
              </a:spcAft>
              <a:buFont typeface="Wingdings" panose="05000000000000000000" pitchFamily="2" charset="2"/>
              <a:buChar char="q"/>
            </a:pPr>
            <a:r>
              <a:rPr lang="hr-HR" dirty="0" smtClean="0">
                <a:solidFill>
                  <a:schemeClr val="accent1"/>
                </a:solidFill>
                <a:latin typeface="Calibri"/>
                <a:ea typeface="Calibri"/>
                <a:cs typeface="Times New Roman"/>
                <a:sym typeface="Wingdings" panose="05000000000000000000" pitchFamily="2" charset="2"/>
              </a:rPr>
              <a:t> </a:t>
            </a:r>
            <a:r>
              <a:rPr lang="hr-HR" dirty="0" smtClean="0">
                <a:solidFill>
                  <a:schemeClr val="accent1"/>
                </a:solidFill>
                <a:latin typeface="Calibri"/>
                <a:ea typeface="Calibri"/>
                <a:cs typeface="Times New Roman"/>
              </a:rPr>
              <a:t>na papir</a:t>
            </a:r>
          </a:p>
          <a:p>
            <a:pPr lvl="0">
              <a:lnSpc>
                <a:spcPct val="107000"/>
              </a:lnSpc>
              <a:spcAft>
                <a:spcPts val="0"/>
              </a:spcAft>
              <a:buFont typeface="Wingdings" panose="05000000000000000000" pitchFamily="2" charset="2"/>
              <a:buChar char="q"/>
            </a:pPr>
            <a:r>
              <a:rPr lang="hr-HR" dirty="0" smtClean="0">
                <a:solidFill>
                  <a:schemeClr val="accent1"/>
                </a:solidFill>
                <a:latin typeface="Calibri"/>
                <a:ea typeface="Calibri"/>
                <a:cs typeface="Times New Roman"/>
              </a:rPr>
              <a:t>u </a:t>
            </a:r>
            <a:r>
              <a:rPr lang="hr-HR" dirty="0">
                <a:solidFill>
                  <a:schemeClr val="accent1"/>
                </a:solidFill>
                <a:latin typeface="Calibri"/>
                <a:ea typeface="Calibri"/>
                <a:cs typeface="Times New Roman"/>
              </a:rPr>
              <a:t>terapeutsku </a:t>
            </a:r>
            <a:r>
              <a:rPr lang="hr-HR" dirty="0" smtClean="0">
                <a:solidFill>
                  <a:schemeClr val="accent1"/>
                </a:solidFill>
                <a:latin typeface="Calibri"/>
                <a:ea typeface="Calibri"/>
                <a:cs typeface="Times New Roman"/>
              </a:rPr>
              <a:t>bilježnicu</a:t>
            </a:r>
          </a:p>
          <a:p>
            <a:pPr lvl="0">
              <a:lnSpc>
                <a:spcPct val="107000"/>
              </a:lnSpc>
              <a:spcAft>
                <a:spcPts val="0"/>
              </a:spcAft>
              <a:buFont typeface="Wingdings" panose="05000000000000000000" pitchFamily="2" charset="2"/>
              <a:buChar char="q"/>
            </a:pPr>
            <a:r>
              <a:rPr lang="hr-HR" dirty="0" smtClean="0">
                <a:solidFill>
                  <a:schemeClr val="accent1"/>
                </a:solidFill>
                <a:latin typeface="Calibri"/>
                <a:ea typeface="Calibri"/>
                <a:cs typeface="Times New Roman"/>
              </a:rPr>
              <a:t>u telefon/</a:t>
            </a:r>
            <a:r>
              <a:rPr lang="hr-HR" dirty="0" err="1" smtClean="0">
                <a:solidFill>
                  <a:schemeClr val="accent1"/>
                </a:solidFill>
                <a:latin typeface="Calibri"/>
                <a:ea typeface="Calibri"/>
                <a:cs typeface="Times New Roman"/>
              </a:rPr>
              <a:t>laptop</a:t>
            </a:r>
            <a:r>
              <a:rPr lang="hr-HR" dirty="0" smtClean="0">
                <a:solidFill>
                  <a:schemeClr val="accent1"/>
                </a:solidFill>
                <a:latin typeface="Calibri"/>
                <a:ea typeface="Calibri"/>
                <a:cs typeface="Times New Roman"/>
              </a:rPr>
              <a:t> </a:t>
            </a:r>
          </a:p>
          <a:p>
            <a:pPr marL="0" lvl="0" indent="0">
              <a:lnSpc>
                <a:spcPct val="107000"/>
              </a:lnSpc>
              <a:spcAft>
                <a:spcPts val="0"/>
              </a:spcAft>
              <a:buNone/>
            </a:pPr>
            <a:endParaRPr lang="hr-HR" dirty="0">
              <a:solidFill>
                <a:schemeClr val="accent1"/>
              </a:solidFill>
              <a:latin typeface="Calibri"/>
              <a:ea typeface="Calibri"/>
              <a:cs typeface="Times New Roman"/>
            </a:endParaRPr>
          </a:p>
          <a:p>
            <a:pPr marL="0" lvl="0" indent="0">
              <a:lnSpc>
                <a:spcPct val="107000"/>
              </a:lnSpc>
              <a:spcAft>
                <a:spcPts val="0"/>
              </a:spcAft>
              <a:buNone/>
            </a:pPr>
            <a:r>
              <a:rPr lang="hr-HR" i="1" dirty="0" smtClean="0">
                <a:solidFill>
                  <a:schemeClr val="accent1"/>
                </a:solidFill>
                <a:latin typeface="Calibri"/>
                <a:ea typeface="Calibri"/>
                <a:cs typeface="Times New Roman"/>
              </a:rPr>
              <a:t>Domaća zadaća: pregledavanje </a:t>
            </a:r>
            <a:r>
              <a:rPr lang="hr-HR" i="1" dirty="0">
                <a:solidFill>
                  <a:schemeClr val="accent1"/>
                </a:solidFill>
                <a:latin typeface="Calibri"/>
                <a:ea typeface="Calibri"/>
                <a:cs typeface="Times New Roman"/>
              </a:rPr>
              <a:t>bilješki sa seanse</a:t>
            </a:r>
            <a:endParaRPr lang="sl-SI" i="1" dirty="0">
              <a:solidFill>
                <a:schemeClr val="accent1"/>
              </a:solidFill>
              <a:latin typeface="Calibri"/>
              <a:ea typeface="Calibri"/>
              <a:cs typeface="Times New Roman"/>
            </a:endParaRPr>
          </a:p>
          <a:p>
            <a:pPr marL="685800">
              <a:lnSpc>
                <a:spcPct val="107000"/>
              </a:lnSpc>
              <a:spcAft>
                <a:spcPts val="0"/>
              </a:spcAft>
            </a:pPr>
            <a:r>
              <a:rPr lang="hr-HR" dirty="0">
                <a:solidFill>
                  <a:schemeClr val="accent1"/>
                </a:solidFill>
                <a:latin typeface="Calibri"/>
                <a:ea typeface="Calibri"/>
                <a:cs typeface="Times New Roman"/>
              </a:rPr>
              <a:t> </a:t>
            </a:r>
            <a:endParaRPr lang="sl-SI" dirty="0">
              <a:solidFill>
                <a:schemeClr val="accent1"/>
              </a:solidFill>
              <a:latin typeface="Calibri"/>
              <a:ea typeface="Calibri"/>
              <a:cs typeface="Times New Roman"/>
            </a:endParaRPr>
          </a:p>
          <a:p>
            <a:pPr marL="0" lvl="0" indent="0">
              <a:lnSpc>
                <a:spcPct val="107000"/>
              </a:lnSpc>
              <a:spcAft>
                <a:spcPts val="0"/>
              </a:spcAft>
              <a:buNone/>
            </a:pPr>
            <a:r>
              <a:rPr lang="hr-HR" sz="2600" b="1" dirty="0" smtClean="0">
                <a:solidFill>
                  <a:schemeClr val="accent1"/>
                </a:solidFill>
                <a:latin typeface="Calibri"/>
                <a:ea typeface="Calibri"/>
                <a:cs typeface="Times New Roman"/>
              </a:rPr>
              <a:t>N</a:t>
            </a:r>
            <a:r>
              <a:rPr lang="hr-HR" sz="2600" b="1" dirty="0" smtClean="0">
                <a:solidFill>
                  <a:schemeClr val="accent1"/>
                </a:solidFill>
                <a:latin typeface="Calibri"/>
                <a:ea typeface="Calibri"/>
                <a:cs typeface="Times New Roman"/>
              </a:rPr>
              <a:t>ove AM</a:t>
            </a:r>
            <a:endParaRPr lang="sl-SI" sz="2600" b="1" dirty="0">
              <a:solidFill>
                <a:schemeClr val="accent1"/>
              </a:solidFill>
              <a:latin typeface="Calibri"/>
              <a:ea typeface="Calibri"/>
              <a:cs typeface="Times New Roman"/>
            </a:endParaRPr>
          </a:p>
          <a:p>
            <a:pPr marL="0" lvl="0" indent="0">
              <a:lnSpc>
                <a:spcPct val="107000"/>
              </a:lnSpc>
              <a:spcAft>
                <a:spcPts val="0"/>
              </a:spcAft>
              <a:buNone/>
            </a:pPr>
            <a:r>
              <a:rPr lang="hr-HR" dirty="0" smtClean="0">
                <a:solidFill>
                  <a:schemeClr val="accent1"/>
                </a:solidFill>
                <a:latin typeface="Calibri"/>
                <a:ea typeface="Calibri"/>
                <a:cs typeface="Times New Roman"/>
                <a:sym typeface="Wingdings" panose="05000000000000000000" pitchFamily="2" charset="2"/>
              </a:rPr>
              <a:t> </a:t>
            </a:r>
            <a:r>
              <a:rPr lang="hr-HR" dirty="0">
                <a:solidFill>
                  <a:schemeClr val="accent1"/>
                </a:solidFill>
                <a:latin typeface="Calibri"/>
                <a:ea typeface="Calibri"/>
                <a:cs typeface="Times New Roman"/>
                <a:sym typeface="Wingdings" panose="05000000000000000000" pitchFamily="2" charset="2"/>
              </a:rPr>
              <a:t>u</a:t>
            </a:r>
            <a:r>
              <a:rPr lang="hr-HR" dirty="0" smtClean="0">
                <a:solidFill>
                  <a:schemeClr val="accent1"/>
                </a:solidFill>
                <a:latin typeface="Calibri"/>
                <a:ea typeface="Calibri"/>
                <a:cs typeface="Times New Roman"/>
              </a:rPr>
              <a:t>potreba </a:t>
            </a:r>
            <a:r>
              <a:rPr lang="hr-HR" dirty="0" smtClean="0">
                <a:solidFill>
                  <a:schemeClr val="accent1"/>
                </a:solidFill>
                <a:latin typeface="Calibri"/>
                <a:ea typeface="Calibri"/>
                <a:cs typeface="Times New Roman"/>
              </a:rPr>
              <a:t>sokratovskih </a:t>
            </a:r>
            <a:r>
              <a:rPr lang="hr-HR" dirty="0">
                <a:solidFill>
                  <a:schemeClr val="accent1"/>
                </a:solidFill>
                <a:latin typeface="Calibri"/>
                <a:ea typeface="Calibri"/>
                <a:cs typeface="Times New Roman"/>
              </a:rPr>
              <a:t>pitanja (</a:t>
            </a:r>
            <a:r>
              <a:rPr lang="hr-HR" i="1" dirty="0">
                <a:solidFill>
                  <a:schemeClr val="accent1"/>
                </a:solidFill>
                <a:latin typeface="Calibri"/>
                <a:ea typeface="Calibri"/>
                <a:cs typeface="Times New Roman"/>
              </a:rPr>
              <a:t>u sebi</a:t>
            </a:r>
            <a:r>
              <a:rPr lang="hr-HR" dirty="0">
                <a:solidFill>
                  <a:schemeClr val="accent1"/>
                </a:solidFill>
                <a:latin typeface="Calibri"/>
                <a:ea typeface="Calibri"/>
                <a:cs typeface="Times New Roman"/>
              </a:rPr>
              <a:t> – mentalno ili zapis)</a:t>
            </a:r>
            <a:endParaRPr lang="sl-SI" dirty="0">
              <a:solidFill>
                <a:schemeClr val="accent1"/>
              </a:solidFill>
              <a:latin typeface="Calibri"/>
              <a:ea typeface="Calibri"/>
              <a:cs typeface="Times New Roman"/>
            </a:endParaRPr>
          </a:p>
          <a:p>
            <a:pPr marL="0" lvl="0" indent="0">
              <a:lnSpc>
                <a:spcPct val="107000"/>
              </a:lnSpc>
              <a:spcAft>
                <a:spcPts val="0"/>
              </a:spcAft>
              <a:buNone/>
            </a:pPr>
            <a:r>
              <a:rPr lang="hr-HR" dirty="0" smtClean="0">
                <a:solidFill>
                  <a:schemeClr val="accent1"/>
                </a:solidFill>
                <a:latin typeface="Calibri"/>
                <a:ea typeface="Calibri"/>
                <a:cs typeface="Times New Roman"/>
                <a:sym typeface="Wingdings" panose="05000000000000000000" pitchFamily="2" charset="2"/>
              </a:rPr>
              <a:t> </a:t>
            </a:r>
            <a:r>
              <a:rPr lang="hr-HR" dirty="0">
                <a:solidFill>
                  <a:schemeClr val="accent1"/>
                </a:solidFill>
                <a:latin typeface="Calibri"/>
                <a:ea typeface="Calibri"/>
                <a:cs typeface="Times New Roman"/>
                <a:sym typeface="Wingdings" panose="05000000000000000000" pitchFamily="2" charset="2"/>
              </a:rPr>
              <a:t>u</a:t>
            </a:r>
            <a:r>
              <a:rPr lang="hr-HR" dirty="0" smtClean="0">
                <a:solidFill>
                  <a:schemeClr val="accent1"/>
                </a:solidFill>
                <a:latin typeface="Calibri"/>
                <a:ea typeface="Calibri"/>
                <a:cs typeface="Times New Roman"/>
              </a:rPr>
              <a:t>potreba </a:t>
            </a:r>
            <a:r>
              <a:rPr lang="hr-HR" dirty="0">
                <a:solidFill>
                  <a:schemeClr val="accent1"/>
                </a:solidFill>
                <a:latin typeface="Calibri"/>
                <a:ea typeface="Calibri"/>
                <a:cs typeface="Times New Roman"/>
              </a:rPr>
              <a:t>radnog lista („</a:t>
            </a:r>
            <a:r>
              <a:rPr lang="hr-HR" dirty="0" err="1">
                <a:solidFill>
                  <a:schemeClr val="accent1"/>
                </a:solidFill>
                <a:latin typeface="Calibri"/>
                <a:ea typeface="Calibri"/>
                <a:cs typeface="Times New Roman"/>
              </a:rPr>
              <a:t>Thought</a:t>
            </a:r>
            <a:r>
              <a:rPr lang="hr-HR" dirty="0">
                <a:solidFill>
                  <a:schemeClr val="accent1"/>
                </a:solidFill>
                <a:latin typeface="Calibri"/>
                <a:ea typeface="Calibri"/>
                <a:cs typeface="Times New Roman"/>
              </a:rPr>
              <a:t> </a:t>
            </a:r>
            <a:r>
              <a:rPr lang="hr-HR" dirty="0" err="1">
                <a:solidFill>
                  <a:schemeClr val="accent1"/>
                </a:solidFill>
                <a:latin typeface="Calibri"/>
                <a:ea typeface="Calibri"/>
                <a:cs typeface="Times New Roman"/>
              </a:rPr>
              <a:t>record</a:t>
            </a:r>
            <a:r>
              <a:rPr lang="hr-HR" dirty="0">
                <a:solidFill>
                  <a:schemeClr val="accent1"/>
                </a:solidFill>
                <a:latin typeface="Calibri"/>
                <a:ea typeface="Calibri"/>
                <a:cs typeface="Times New Roman"/>
              </a:rPr>
              <a:t>“)</a:t>
            </a:r>
            <a:endParaRPr lang="sl-SI" dirty="0">
              <a:solidFill>
                <a:schemeClr val="accent1"/>
              </a:solidFill>
              <a:latin typeface="Calibri"/>
              <a:ea typeface="Calibri"/>
              <a:cs typeface="Times New Roman"/>
            </a:endParaRPr>
          </a:p>
          <a:p>
            <a:pPr marL="685800">
              <a:lnSpc>
                <a:spcPct val="107000"/>
              </a:lnSpc>
              <a:spcAft>
                <a:spcPts val="0"/>
              </a:spcAft>
            </a:pPr>
            <a:r>
              <a:rPr lang="hr-HR" dirty="0">
                <a:solidFill>
                  <a:schemeClr val="accent1"/>
                </a:solidFill>
                <a:latin typeface="Calibri"/>
                <a:ea typeface="Calibri"/>
                <a:cs typeface="Times New Roman"/>
              </a:rPr>
              <a:t> </a:t>
            </a:r>
            <a:endParaRPr lang="sl-SI" dirty="0">
              <a:solidFill>
                <a:schemeClr val="accent1"/>
              </a:solidFill>
              <a:latin typeface="Calibri"/>
              <a:ea typeface="Calibri"/>
              <a:cs typeface="Times New Roman"/>
            </a:endParaRPr>
          </a:p>
          <a:p>
            <a:pPr marL="0" lvl="0" indent="0">
              <a:lnSpc>
                <a:spcPct val="107000"/>
              </a:lnSpc>
              <a:spcAft>
                <a:spcPts val="0"/>
              </a:spcAft>
              <a:buNone/>
            </a:pPr>
            <a:r>
              <a:rPr lang="hr-HR" b="1" dirty="0">
                <a:solidFill>
                  <a:schemeClr val="accent1"/>
                </a:solidFill>
                <a:latin typeface="Calibri"/>
                <a:ea typeface="Calibri"/>
                <a:cs typeface="Times New Roman"/>
              </a:rPr>
              <a:t>Drugi načini </a:t>
            </a:r>
            <a:r>
              <a:rPr lang="hr-HR" b="1" dirty="0" smtClean="0">
                <a:solidFill>
                  <a:schemeClr val="accent1"/>
                </a:solidFill>
                <a:latin typeface="Calibri"/>
                <a:ea typeface="Calibri"/>
                <a:cs typeface="Times New Roman"/>
              </a:rPr>
              <a:t>odgovaranja </a:t>
            </a:r>
            <a:r>
              <a:rPr lang="hr-HR" b="1" dirty="0">
                <a:solidFill>
                  <a:schemeClr val="accent1"/>
                </a:solidFill>
                <a:latin typeface="Calibri"/>
                <a:ea typeface="Calibri"/>
                <a:cs typeface="Times New Roman"/>
              </a:rPr>
              <a:t>na </a:t>
            </a:r>
            <a:r>
              <a:rPr lang="hr-HR" b="1" dirty="0" smtClean="0">
                <a:solidFill>
                  <a:schemeClr val="accent1"/>
                </a:solidFill>
                <a:latin typeface="Calibri"/>
                <a:ea typeface="Calibri"/>
                <a:cs typeface="Times New Roman"/>
              </a:rPr>
              <a:t>AM:</a:t>
            </a:r>
            <a:endParaRPr lang="sl-SI" b="1" dirty="0" smtClean="0">
              <a:solidFill>
                <a:schemeClr val="accent1"/>
              </a:solidFill>
              <a:latin typeface="Calibri"/>
              <a:ea typeface="Calibri"/>
              <a:cs typeface="Times New Roman"/>
            </a:endParaRPr>
          </a:p>
          <a:p>
            <a:pPr marL="0" lvl="0" indent="0">
              <a:lnSpc>
                <a:spcPct val="107000"/>
              </a:lnSpc>
              <a:spcAft>
                <a:spcPts val="0"/>
              </a:spcAft>
              <a:buNone/>
            </a:pPr>
            <a:r>
              <a:rPr lang="sl-SI" b="1" dirty="0" smtClean="0">
                <a:solidFill>
                  <a:schemeClr val="accent1"/>
                </a:solidFill>
                <a:latin typeface="Calibri"/>
                <a:ea typeface="Calibri"/>
                <a:cs typeface="Times New Roman"/>
                <a:sym typeface="Wingdings" panose="05000000000000000000" pitchFamily="2" charset="2"/>
              </a:rPr>
              <a:t> </a:t>
            </a:r>
            <a:r>
              <a:rPr lang="sl-SI" b="1" dirty="0" smtClean="0">
                <a:solidFill>
                  <a:schemeClr val="accent1"/>
                </a:solidFill>
                <a:latin typeface="Calibri"/>
                <a:ea typeface="Calibri"/>
                <a:cs typeface="Times New Roman"/>
              </a:rPr>
              <a:t>r</a:t>
            </a:r>
            <a:r>
              <a:rPr lang="hr-HR" dirty="0" smtClean="0">
                <a:solidFill>
                  <a:schemeClr val="accent1"/>
                </a:solidFill>
                <a:latin typeface="Calibri"/>
                <a:ea typeface="Calibri"/>
                <a:cs typeface="Times New Roman"/>
              </a:rPr>
              <a:t>ješavanje </a:t>
            </a:r>
            <a:r>
              <a:rPr lang="hr-HR" dirty="0">
                <a:solidFill>
                  <a:schemeClr val="accent1"/>
                </a:solidFill>
                <a:latin typeface="Calibri"/>
                <a:ea typeface="Calibri"/>
                <a:cs typeface="Times New Roman"/>
              </a:rPr>
              <a:t>problema</a:t>
            </a:r>
            <a:endParaRPr lang="sl-SI" dirty="0">
              <a:solidFill>
                <a:schemeClr val="accent1"/>
              </a:solidFill>
              <a:latin typeface="Calibri"/>
              <a:ea typeface="Calibri"/>
              <a:cs typeface="Times New Roman"/>
            </a:endParaRPr>
          </a:p>
          <a:p>
            <a:pPr marL="0" lvl="0" indent="0">
              <a:lnSpc>
                <a:spcPct val="107000"/>
              </a:lnSpc>
              <a:spcAft>
                <a:spcPts val="800"/>
              </a:spcAft>
              <a:buNone/>
            </a:pPr>
            <a:r>
              <a:rPr lang="hr-HR" dirty="0" smtClean="0">
                <a:solidFill>
                  <a:schemeClr val="accent1"/>
                </a:solidFill>
                <a:latin typeface="Calibri"/>
                <a:ea typeface="Calibri"/>
                <a:cs typeface="Times New Roman"/>
                <a:sym typeface="Wingdings" panose="05000000000000000000" pitchFamily="2" charset="2"/>
              </a:rPr>
              <a:t> </a:t>
            </a:r>
            <a:r>
              <a:rPr lang="hr-HR" dirty="0" smtClean="0">
                <a:solidFill>
                  <a:schemeClr val="accent1"/>
                </a:solidFill>
                <a:latin typeface="Calibri"/>
                <a:ea typeface="Calibri"/>
                <a:cs typeface="Times New Roman"/>
              </a:rPr>
              <a:t>upotreba </a:t>
            </a:r>
            <a:r>
              <a:rPr lang="hr-HR" dirty="0">
                <a:solidFill>
                  <a:schemeClr val="accent1"/>
                </a:solidFill>
                <a:latin typeface="Calibri"/>
                <a:ea typeface="Calibri"/>
                <a:cs typeface="Times New Roman"/>
              </a:rPr>
              <a:t>tehnika preusmjeravanja ili tehnika opuštanja</a:t>
            </a:r>
            <a:endParaRPr lang="sl-SI" dirty="0">
              <a:solidFill>
                <a:schemeClr val="accent1"/>
              </a:solidFill>
              <a:latin typeface="Calibri"/>
              <a:ea typeface="Calibri"/>
              <a:cs typeface="Times New Roman"/>
            </a:endParaRPr>
          </a:p>
          <a:p>
            <a:pPr marL="0" indent="0">
              <a:buNone/>
            </a:pPr>
            <a:r>
              <a:rPr lang="hr-HR" dirty="0" smtClean="0">
                <a:solidFill>
                  <a:schemeClr val="accent1"/>
                </a:solidFill>
                <a:latin typeface="Calibri"/>
                <a:ea typeface="Calibri"/>
                <a:cs typeface="Times New Roman"/>
                <a:sym typeface="Wingdings" panose="05000000000000000000" pitchFamily="2" charset="2"/>
              </a:rPr>
              <a:t> </a:t>
            </a:r>
            <a:r>
              <a:rPr lang="hr-HR" dirty="0" smtClean="0">
                <a:solidFill>
                  <a:schemeClr val="accent1"/>
                </a:solidFill>
                <a:latin typeface="Calibri"/>
                <a:ea typeface="Calibri"/>
                <a:cs typeface="Times New Roman"/>
              </a:rPr>
              <a:t>označavanje </a:t>
            </a:r>
            <a:r>
              <a:rPr lang="hr-HR" dirty="0">
                <a:solidFill>
                  <a:schemeClr val="accent1"/>
                </a:solidFill>
                <a:latin typeface="Calibri"/>
                <a:ea typeface="Calibri"/>
                <a:cs typeface="Times New Roman"/>
              </a:rPr>
              <a:t>i prihvaćanje AM i emocija </a:t>
            </a:r>
            <a:r>
              <a:rPr lang="hr-HR" dirty="0" smtClean="0">
                <a:solidFill>
                  <a:schemeClr val="accent1"/>
                </a:solidFill>
                <a:latin typeface="Calibri"/>
                <a:ea typeface="Calibri"/>
                <a:cs typeface="Times New Roman"/>
              </a:rPr>
              <a:t>bez vrednovanja</a:t>
            </a:r>
            <a:endParaRPr lang="sl-SI" dirty="0">
              <a:solidFill>
                <a:srgbClr val="FF0000"/>
              </a:solidFill>
            </a:endParaRPr>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3048" y="3284984"/>
            <a:ext cx="2438095" cy="2438095"/>
          </a:xfrm>
          <a:prstGeom prst="rect">
            <a:avLst/>
          </a:prstGeom>
        </p:spPr>
      </p:pic>
    </p:spTree>
    <p:extLst>
      <p:ext uri="{BB962C8B-B14F-4D97-AF65-F5344CB8AC3E}">
        <p14:creationId xmlns:p14="http://schemas.microsoft.com/office/powerpoint/2010/main" val="54410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pic>
        <p:nvPicPr>
          <p:cNvPr id="4" name="Ograda vsebin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487349"/>
          </a:xfrm>
        </p:spPr>
      </p:pic>
    </p:spTree>
    <p:extLst>
      <p:ext uri="{BB962C8B-B14F-4D97-AF65-F5344CB8AC3E}">
        <p14:creationId xmlns:p14="http://schemas.microsoft.com/office/powerpoint/2010/main" val="183361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Pregledavanje bilješki sa terapije</a:t>
            </a:r>
            <a:r>
              <a:rPr lang="sl-SI" dirty="0"/>
              <a:t/>
            </a:r>
            <a:br>
              <a:rPr lang="sl-SI" dirty="0"/>
            </a:br>
            <a:endParaRPr lang="sl-SI" dirty="0"/>
          </a:p>
        </p:txBody>
      </p:sp>
      <p:sp>
        <p:nvSpPr>
          <p:cNvPr id="3" name="Ograda vsebine 2"/>
          <p:cNvSpPr>
            <a:spLocks noGrp="1"/>
          </p:cNvSpPr>
          <p:nvPr>
            <p:ph idx="1"/>
          </p:nvPr>
        </p:nvSpPr>
        <p:spPr>
          <a:xfrm>
            <a:off x="395536" y="1268760"/>
            <a:ext cx="8445624" cy="4948808"/>
          </a:xfrm>
        </p:spPr>
        <p:txBody>
          <a:bodyPr>
            <a:normAutofit fontScale="92500"/>
          </a:bodyPr>
          <a:lstStyle/>
          <a:p>
            <a:pPr marL="342900" lvl="0" indent="-342900">
              <a:lnSpc>
                <a:spcPct val="107000"/>
              </a:lnSpc>
              <a:spcAft>
                <a:spcPts val="0"/>
              </a:spcAft>
              <a:buFont typeface="Calibri"/>
              <a:buChar char="-"/>
            </a:pPr>
            <a:r>
              <a:rPr lang="hr-HR" dirty="0">
                <a:solidFill>
                  <a:schemeClr val="bg2"/>
                </a:solidFill>
                <a:latin typeface="Calibri"/>
                <a:ea typeface="Calibri"/>
                <a:cs typeface="Times New Roman"/>
              </a:rPr>
              <a:t>Nakon završetka </a:t>
            </a:r>
            <a:r>
              <a:rPr lang="hr-HR" dirty="0" smtClean="0">
                <a:solidFill>
                  <a:schemeClr val="bg2"/>
                </a:solidFill>
                <a:latin typeface="Calibri"/>
                <a:ea typeface="Calibri"/>
                <a:cs typeface="Times New Roman"/>
              </a:rPr>
              <a:t>procjenjivanja </a:t>
            </a:r>
            <a:r>
              <a:rPr lang="hr-HR" dirty="0">
                <a:solidFill>
                  <a:schemeClr val="bg2"/>
                </a:solidFill>
                <a:latin typeface="Calibri"/>
                <a:ea typeface="Calibri"/>
                <a:cs typeface="Times New Roman"/>
              </a:rPr>
              <a:t>AM usmjerimo pacijenta </a:t>
            </a:r>
            <a:r>
              <a:rPr lang="hr-HR" dirty="0" smtClean="0">
                <a:solidFill>
                  <a:schemeClr val="bg2"/>
                </a:solidFill>
                <a:latin typeface="Calibri"/>
                <a:ea typeface="Calibri"/>
                <a:cs typeface="Times New Roman"/>
              </a:rPr>
              <a:t>na pisanje </a:t>
            </a:r>
            <a:r>
              <a:rPr lang="hr-HR" dirty="0">
                <a:solidFill>
                  <a:schemeClr val="bg2"/>
                </a:solidFill>
                <a:latin typeface="Calibri"/>
                <a:ea typeface="Calibri"/>
                <a:cs typeface="Times New Roman"/>
              </a:rPr>
              <a:t>sažetka </a:t>
            </a:r>
            <a:r>
              <a:rPr lang="hr-HR" dirty="0" smtClean="0">
                <a:solidFill>
                  <a:schemeClr val="bg2"/>
                </a:solidFill>
                <a:latin typeface="Calibri"/>
                <a:ea typeface="Calibri"/>
                <a:cs typeface="Times New Roman"/>
              </a:rPr>
              <a:t>(</a:t>
            </a:r>
            <a:r>
              <a:rPr lang="hr-HR" dirty="0" smtClean="0">
                <a:solidFill>
                  <a:schemeClr val="bg2"/>
                </a:solidFill>
                <a:latin typeface="Calibri"/>
                <a:ea typeface="Calibri"/>
                <a:cs typeface="Times New Roman"/>
              </a:rPr>
              <a:t>i mi terapeuti napravimo kopiju).</a:t>
            </a:r>
          </a:p>
          <a:p>
            <a:pPr marL="342900" lvl="0" indent="-342900">
              <a:lnSpc>
                <a:spcPct val="107000"/>
              </a:lnSpc>
              <a:spcAft>
                <a:spcPts val="0"/>
              </a:spcAft>
              <a:buFont typeface="Calibri"/>
              <a:buChar char="-"/>
            </a:pPr>
            <a:endParaRPr lang="sl-SI" dirty="0">
              <a:solidFill>
                <a:schemeClr val="bg2"/>
              </a:solidFill>
              <a:latin typeface="Calibri"/>
              <a:ea typeface="Calibri"/>
              <a:cs typeface="Times New Roman"/>
            </a:endParaRPr>
          </a:p>
          <a:p>
            <a:pPr marL="274320" indent="0">
              <a:lnSpc>
                <a:spcPct val="107000"/>
              </a:lnSpc>
              <a:spcAft>
                <a:spcPts val="0"/>
              </a:spcAft>
              <a:buNone/>
            </a:pPr>
            <a:r>
              <a:rPr lang="hr-HR" dirty="0" smtClean="0">
                <a:solidFill>
                  <a:schemeClr val="bg2"/>
                </a:solidFill>
                <a:latin typeface="Calibri"/>
                <a:ea typeface="Calibri"/>
                <a:cs typeface="Times New Roman"/>
              </a:rPr>
              <a:t>Primjer pitanja:</a:t>
            </a:r>
          </a:p>
          <a:p>
            <a:pPr marL="274320" indent="0">
              <a:lnSpc>
                <a:spcPct val="107000"/>
              </a:lnSpc>
              <a:spcAft>
                <a:spcPts val="0"/>
              </a:spcAft>
              <a:buNone/>
            </a:pPr>
            <a:endParaRPr lang="sl-SI" dirty="0">
              <a:solidFill>
                <a:schemeClr val="bg2"/>
              </a:solidFill>
              <a:latin typeface="Calibri"/>
              <a:ea typeface="Calibri"/>
              <a:cs typeface="Times New Roman"/>
            </a:endParaRPr>
          </a:p>
          <a:p>
            <a:pPr marL="342900" lvl="0" indent="-342900">
              <a:lnSpc>
                <a:spcPct val="107000"/>
              </a:lnSpc>
              <a:spcAft>
                <a:spcPts val="0"/>
              </a:spcAft>
              <a:buFont typeface="Wingdings"/>
              <a:buChar char=""/>
            </a:pPr>
            <a:r>
              <a:rPr lang="hr-HR" dirty="0" smtClean="0">
                <a:solidFill>
                  <a:schemeClr val="bg2"/>
                </a:solidFill>
                <a:latin typeface="Calibri"/>
                <a:ea typeface="Calibri"/>
                <a:cs typeface="Times New Roman"/>
              </a:rPr>
              <a:t>„Možete </a:t>
            </a:r>
            <a:r>
              <a:rPr lang="hr-HR" dirty="0">
                <a:solidFill>
                  <a:schemeClr val="bg2"/>
                </a:solidFill>
                <a:latin typeface="Calibri"/>
                <a:ea typeface="Calibri"/>
                <a:cs typeface="Times New Roman"/>
              </a:rPr>
              <a:t>li sažeti ono o čemu smo danas razgovarali</a:t>
            </a:r>
            <a:r>
              <a:rPr lang="hr-HR" dirty="0" smtClean="0">
                <a:solidFill>
                  <a:schemeClr val="bg2"/>
                </a:solidFill>
                <a:latin typeface="Calibri"/>
                <a:ea typeface="Calibri"/>
                <a:cs typeface="Times New Roman"/>
              </a:rPr>
              <a:t>?“</a:t>
            </a:r>
          </a:p>
          <a:p>
            <a:pPr marL="342900" lvl="0" indent="-342900">
              <a:lnSpc>
                <a:spcPct val="107000"/>
              </a:lnSpc>
              <a:spcAft>
                <a:spcPts val="0"/>
              </a:spcAft>
              <a:buFont typeface="Wingdings"/>
              <a:buChar char=""/>
            </a:pPr>
            <a:r>
              <a:rPr lang="hr-HR" dirty="0" smtClean="0">
                <a:solidFill>
                  <a:schemeClr val="bg2"/>
                </a:solidFill>
                <a:latin typeface="Calibri"/>
                <a:ea typeface="Calibri"/>
                <a:cs typeface="Times New Roman"/>
              </a:rPr>
              <a:t>„</a:t>
            </a:r>
            <a:r>
              <a:rPr lang="hr-HR" dirty="0">
                <a:solidFill>
                  <a:schemeClr val="bg2"/>
                </a:solidFill>
                <a:latin typeface="Calibri"/>
                <a:ea typeface="Calibri"/>
                <a:cs typeface="Times New Roman"/>
              </a:rPr>
              <a:t>Što vam se čini važno zapamtiti za ovaj tjedan</a:t>
            </a:r>
            <a:r>
              <a:rPr lang="hr-HR" dirty="0" smtClean="0">
                <a:solidFill>
                  <a:schemeClr val="bg2"/>
                </a:solidFill>
                <a:latin typeface="Calibri"/>
                <a:ea typeface="Calibri"/>
                <a:cs typeface="Times New Roman"/>
              </a:rPr>
              <a:t>?“</a:t>
            </a:r>
          </a:p>
          <a:p>
            <a:pPr marL="342900" lvl="0" indent="-342900">
              <a:lnSpc>
                <a:spcPct val="107000"/>
              </a:lnSpc>
              <a:spcAft>
                <a:spcPts val="0"/>
              </a:spcAft>
              <a:buFont typeface="Wingdings"/>
              <a:buChar char=""/>
            </a:pPr>
            <a:r>
              <a:rPr lang="hr-HR" dirty="0" smtClean="0">
                <a:solidFill>
                  <a:schemeClr val="bg2"/>
                </a:solidFill>
                <a:latin typeface="Calibri"/>
                <a:ea typeface="Calibri"/>
                <a:cs typeface="Times New Roman"/>
              </a:rPr>
              <a:t>„</a:t>
            </a:r>
            <a:r>
              <a:rPr lang="hr-HR" dirty="0">
                <a:solidFill>
                  <a:schemeClr val="bg2"/>
                </a:solidFill>
                <a:latin typeface="Calibri"/>
                <a:ea typeface="Calibri"/>
                <a:cs typeface="Times New Roman"/>
              </a:rPr>
              <a:t>Ukoliko vam se dogodi slična situacija, što biste </a:t>
            </a:r>
            <a:r>
              <a:rPr lang="hr-HR" dirty="0" smtClean="0">
                <a:solidFill>
                  <a:schemeClr val="bg2"/>
                </a:solidFill>
                <a:latin typeface="Calibri"/>
                <a:ea typeface="Calibri"/>
                <a:cs typeface="Times New Roman"/>
              </a:rPr>
              <a:t>željeli tada </a:t>
            </a:r>
            <a:r>
              <a:rPr lang="hr-HR" dirty="0">
                <a:solidFill>
                  <a:schemeClr val="bg2"/>
                </a:solidFill>
                <a:latin typeface="Calibri"/>
                <a:ea typeface="Calibri"/>
                <a:cs typeface="Times New Roman"/>
              </a:rPr>
              <a:t>reći?“</a:t>
            </a:r>
            <a:endParaRPr lang="sl-SI" dirty="0">
              <a:solidFill>
                <a:schemeClr val="bg2"/>
              </a:solidFill>
              <a:latin typeface="Calibri"/>
              <a:ea typeface="Calibri"/>
              <a:cs typeface="Times New Roman"/>
            </a:endParaRPr>
          </a:p>
          <a:p>
            <a:pPr marL="342900" lvl="0" indent="-342900">
              <a:lnSpc>
                <a:spcPct val="107000"/>
              </a:lnSpc>
              <a:spcAft>
                <a:spcPts val="800"/>
              </a:spcAft>
              <a:buFont typeface="Wingdings"/>
              <a:buChar char=""/>
            </a:pPr>
            <a:endParaRPr lang="hr-HR" dirty="0">
              <a:solidFill>
                <a:schemeClr val="bg2"/>
              </a:solidFill>
              <a:latin typeface="Calibri"/>
              <a:ea typeface="Calibri"/>
              <a:cs typeface="Times New Roman"/>
            </a:endParaRPr>
          </a:p>
          <a:p>
            <a:pPr marL="342900" lvl="0" indent="-342900">
              <a:lnSpc>
                <a:spcPct val="107000"/>
              </a:lnSpc>
              <a:spcAft>
                <a:spcPts val="800"/>
              </a:spcAft>
              <a:buFont typeface="Wingdings"/>
              <a:buChar char=""/>
            </a:pPr>
            <a:r>
              <a:rPr lang="hr-HR" dirty="0" smtClean="0">
                <a:solidFill>
                  <a:schemeClr val="bg2"/>
                </a:solidFill>
                <a:latin typeface="Calibri"/>
                <a:ea typeface="Calibri"/>
                <a:cs typeface="Times New Roman"/>
              </a:rPr>
              <a:t>„Želite </a:t>
            </a:r>
            <a:r>
              <a:rPr lang="hr-HR" dirty="0">
                <a:solidFill>
                  <a:schemeClr val="bg2"/>
                </a:solidFill>
                <a:latin typeface="Calibri"/>
                <a:ea typeface="Calibri"/>
                <a:cs typeface="Times New Roman"/>
              </a:rPr>
              <a:t>li si to zapisati zbog boljeg </a:t>
            </a:r>
            <a:r>
              <a:rPr lang="hr-HR" dirty="0" smtClean="0">
                <a:solidFill>
                  <a:schemeClr val="bg2"/>
                </a:solidFill>
                <a:latin typeface="Calibri"/>
                <a:ea typeface="Calibri"/>
                <a:cs typeface="Times New Roman"/>
              </a:rPr>
              <a:t>zapamćivanja </a:t>
            </a:r>
            <a:r>
              <a:rPr lang="hr-HR" dirty="0" smtClean="0">
                <a:solidFill>
                  <a:schemeClr val="bg2"/>
                </a:solidFill>
                <a:latin typeface="Calibri"/>
                <a:ea typeface="Calibri"/>
                <a:cs typeface="Times New Roman"/>
              </a:rPr>
              <a:t>odgovora </a:t>
            </a:r>
            <a:r>
              <a:rPr lang="hr-HR" dirty="0">
                <a:solidFill>
                  <a:schemeClr val="bg2"/>
                </a:solidFill>
                <a:latin typeface="Calibri"/>
                <a:ea typeface="Calibri"/>
                <a:cs typeface="Times New Roman"/>
              </a:rPr>
              <a:t>ukoliko se budu pojavile slične AM</a:t>
            </a:r>
            <a:r>
              <a:rPr lang="hr-HR" dirty="0" smtClean="0">
                <a:solidFill>
                  <a:schemeClr val="bg2"/>
                </a:solidFill>
                <a:latin typeface="Calibri"/>
                <a:ea typeface="Calibri"/>
                <a:cs typeface="Times New Roman"/>
              </a:rPr>
              <a:t>?”</a:t>
            </a:r>
            <a:endParaRPr lang="sl-SI" dirty="0">
              <a:solidFill>
                <a:schemeClr val="bg2"/>
              </a:solidFill>
              <a:latin typeface="Calibri"/>
              <a:ea typeface="Calibri"/>
              <a:cs typeface="Times New Roman"/>
            </a:endParaRPr>
          </a:p>
          <a:p>
            <a:endParaRPr lang="sl-SI" dirty="0"/>
          </a:p>
        </p:txBody>
      </p:sp>
    </p:spTree>
    <p:extLst>
      <p:ext uri="{BB962C8B-B14F-4D97-AF65-F5344CB8AC3E}">
        <p14:creationId xmlns:p14="http://schemas.microsoft.com/office/powerpoint/2010/main" val="1362476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692696"/>
            <a:ext cx="8507288" cy="5784304"/>
          </a:xfrm>
        </p:spPr>
        <p:txBody>
          <a:bodyPr>
            <a:normAutofit fontScale="92500" lnSpcReduction="10000"/>
          </a:bodyPr>
          <a:lstStyle/>
          <a:p>
            <a:pPr lvl="0"/>
            <a:r>
              <a:rPr lang="hr-HR" dirty="0" smtClean="0">
                <a:solidFill>
                  <a:schemeClr val="tx2"/>
                </a:solidFill>
                <a:sym typeface="Wingdings" panose="05000000000000000000" pitchFamily="2" charset="2"/>
              </a:rPr>
              <a:t> </a:t>
            </a:r>
            <a:r>
              <a:rPr lang="hr-HR" dirty="0" smtClean="0">
                <a:solidFill>
                  <a:schemeClr val="tx2"/>
                </a:solidFill>
              </a:rPr>
              <a:t>Preporučljivo </a:t>
            </a:r>
            <a:r>
              <a:rPr lang="hr-HR" dirty="0">
                <a:solidFill>
                  <a:schemeClr val="tx2"/>
                </a:solidFill>
              </a:rPr>
              <a:t>je da pacijenti </a:t>
            </a:r>
            <a:r>
              <a:rPr lang="hr-HR" dirty="0" smtClean="0">
                <a:solidFill>
                  <a:schemeClr val="tx2"/>
                </a:solidFill>
              </a:rPr>
              <a:t>pročitaju </a:t>
            </a:r>
            <a:r>
              <a:rPr lang="hr-HR" dirty="0">
                <a:solidFill>
                  <a:schemeClr val="tx2"/>
                </a:solidFill>
              </a:rPr>
              <a:t>svoje bilješke sa terapije svako jutro ili tijekom dana, ukoliko je </a:t>
            </a:r>
            <a:r>
              <a:rPr lang="hr-HR" dirty="0" smtClean="0">
                <a:solidFill>
                  <a:schemeClr val="tx2"/>
                </a:solidFill>
              </a:rPr>
              <a:t>potrebno.</a:t>
            </a:r>
          </a:p>
          <a:p>
            <a:pPr lvl="0"/>
            <a:endParaRPr lang="sl-SI" dirty="0">
              <a:solidFill>
                <a:schemeClr val="tx2"/>
              </a:solidFill>
            </a:endParaRPr>
          </a:p>
          <a:p>
            <a:pPr lvl="0"/>
            <a:r>
              <a:rPr lang="hr-HR" dirty="0" smtClean="0">
                <a:solidFill>
                  <a:schemeClr val="tx2"/>
                </a:solidFill>
                <a:sym typeface="Wingdings" panose="05000000000000000000" pitchFamily="2" charset="2"/>
              </a:rPr>
              <a:t> </a:t>
            </a:r>
            <a:r>
              <a:rPr lang="hr-HR" dirty="0" smtClean="0">
                <a:solidFill>
                  <a:schemeClr val="tx2"/>
                </a:solidFill>
              </a:rPr>
              <a:t>Ukoliko </a:t>
            </a:r>
            <a:r>
              <a:rPr lang="hr-HR" dirty="0">
                <a:solidFill>
                  <a:schemeClr val="tx2"/>
                </a:solidFill>
              </a:rPr>
              <a:t>pacijenti ponovno čitaju i uvježbavaju novo naučene </a:t>
            </a:r>
            <a:r>
              <a:rPr lang="hr-HR" dirty="0" smtClean="0">
                <a:solidFill>
                  <a:schemeClr val="tx2"/>
                </a:solidFill>
              </a:rPr>
              <a:t>odgovore </a:t>
            </a:r>
            <a:r>
              <a:rPr lang="hr-HR" dirty="0">
                <a:solidFill>
                  <a:schemeClr val="tx2"/>
                </a:solidFill>
              </a:rPr>
              <a:t>na disfunkcionalne AM, ti novi </a:t>
            </a:r>
            <a:r>
              <a:rPr lang="hr-HR" dirty="0" smtClean="0">
                <a:solidFill>
                  <a:schemeClr val="tx2"/>
                </a:solidFill>
              </a:rPr>
              <a:t>odgovori </a:t>
            </a:r>
            <a:r>
              <a:rPr lang="hr-HR" dirty="0">
                <a:solidFill>
                  <a:schemeClr val="tx2"/>
                </a:solidFill>
              </a:rPr>
              <a:t>se postupno integriraju u njihovo </a:t>
            </a:r>
            <a:r>
              <a:rPr lang="hr-HR" dirty="0" smtClean="0">
                <a:solidFill>
                  <a:schemeClr val="tx2"/>
                </a:solidFill>
              </a:rPr>
              <a:t>mišljenje.</a:t>
            </a:r>
          </a:p>
          <a:p>
            <a:pPr lvl="0"/>
            <a:endParaRPr lang="sl-SI" dirty="0">
              <a:solidFill>
                <a:schemeClr val="tx2"/>
              </a:solidFill>
            </a:endParaRPr>
          </a:p>
          <a:p>
            <a:pPr lvl="0"/>
            <a:r>
              <a:rPr lang="hr-HR" dirty="0" smtClean="0">
                <a:solidFill>
                  <a:schemeClr val="tx2"/>
                </a:solidFill>
                <a:sym typeface="Wingdings" panose="05000000000000000000" pitchFamily="2" charset="2"/>
              </a:rPr>
              <a:t> </a:t>
            </a:r>
            <a:r>
              <a:rPr lang="hr-HR" dirty="0" smtClean="0">
                <a:solidFill>
                  <a:schemeClr val="tx2"/>
                </a:solidFill>
              </a:rPr>
              <a:t>Čitanje </a:t>
            </a:r>
            <a:r>
              <a:rPr lang="hr-HR" dirty="0">
                <a:solidFill>
                  <a:schemeClr val="tx2"/>
                </a:solidFill>
              </a:rPr>
              <a:t>bilješki samo tijekom suočavanja sa zahtjevnim situacijama </a:t>
            </a:r>
            <a:r>
              <a:rPr lang="hr-HR" dirty="0">
                <a:solidFill>
                  <a:schemeClr val="tx2"/>
                </a:solidFill>
              </a:rPr>
              <a:t>manje </a:t>
            </a:r>
            <a:r>
              <a:rPr lang="hr-HR" dirty="0" smtClean="0">
                <a:solidFill>
                  <a:schemeClr val="tx2"/>
                </a:solidFill>
              </a:rPr>
              <a:t>je učinkovito </a:t>
            </a:r>
            <a:r>
              <a:rPr lang="hr-HR" dirty="0">
                <a:solidFill>
                  <a:schemeClr val="tx2"/>
                </a:solidFill>
              </a:rPr>
              <a:t>od redovnog čitanja istih </a:t>
            </a:r>
            <a:r>
              <a:rPr lang="hr-HR" dirty="0" smtClean="0">
                <a:solidFill>
                  <a:schemeClr val="tx2"/>
                </a:solidFill>
              </a:rPr>
              <a:t>bilješki</a:t>
            </a:r>
            <a:endParaRPr lang="sl-SI" dirty="0">
              <a:solidFill>
                <a:schemeClr val="tx2"/>
              </a:solidFill>
            </a:endParaRPr>
          </a:p>
          <a:p>
            <a:r>
              <a:rPr lang="hr-HR" dirty="0">
                <a:solidFill>
                  <a:schemeClr val="tx2"/>
                </a:solidFill>
              </a:rPr>
              <a:t> </a:t>
            </a:r>
            <a:endParaRPr lang="sl-SI" dirty="0">
              <a:solidFill>
                <a:schemeClr val="tx2"/>
              </a:solidFill>
            </a:endParaRPr>
          </a:p>
          <a:p>
            <a:pPr lvl="0"/>
            <a:r>
              <a:rPr lang="hr-HR" dirty="0">
                <a:solidFill>
                  <a:schemeClr val="tx2"/>
                </a:solidFill>
              </a:rPr>
              <a:t>B</a:t>
            </a:r>
            <a:r>
              <a:rPr lang="hr-HR" dirty="0" smtClean="0">
                <a:solidFill>
                  <a:schemeClr val="tx2"/>
                </a:solidFill>
              </a:rPr>
              <a:t>ilješke </a:t>
            </a:r>
            <a:r>
              <a:rPr lang="hr-HR" dirty="0">
                <a:solidFill>
                  <a:schemeClr val="tx2"/>
                </a:solidFill>
              </a:rPr>
              <a:t>moraju sadržavati: </a:t>
            </a:r>
            <a:endParaRPr lang="sl-SI" dirty="0">
              <a:solidFill>
                <a:schemeClr val="tx2"/>
              </a:solidFill>
            </a:endParaRPr>
          </a:p>
          <a:p>
            <a:r>
              <a:rPr lang="hr-HR" dirty="0">
                <a:solidFill>
                  <a:schemeClr val="tx2"/>
                </a:solidFill>
              </a:rPr>
              <a:t> </a:t>
            </a:r>
            <a:endParaRPr lang="sl-SI" dirty="0">
              <a:solidFill>
                <a:schemeClr val="tx2"/>
              </a:solidFill>
            </a:endParaRPr>
          </a:p>
          <a:p>
            <a:pPr lvl="1">
              <a:buFont typeface="Wingdings" panose="05000000000000000000" pitchFamily="2" charset="2"/>
              <a:buChar char="q"/>
            </a:pPr>
            <a:r>
              <a:rPr lang="hr-HR" dirty="0" smtClean="0">
                <a:solidFill>
                  <a:schemeClr val="tx2"/>
                </a:solidFill>
              </a:rPr>
              <a:t>1. odgovore </a:t>
            </a:r>
            <a:r>
              <a:rPr lang="hr-HR" dirty="0">
                <a:solidFill>
                  <a:schemeClr val="tx2"/>
                </a:solidFill>
              </a:rPr>
              <a:t>na disfunkcionalno mišljenje</a:t>
            </a:r>
            <a:endParaRPr lang="sl-SI" dirty="0">
              <a:solidFill>
                <a:schemeClr val="tx2"/>
              </a:solidFill>
            </a:endParaRPr>
          </a:p>
          <a:p>
            <a:pPr lvl="1"/>
            <a:r>
              <a:rPr lang="hr-HR" dirty="0" smtClean="0">
                <a:solidFill>
                  <a:schemeClr val="tx2"/>
                </a:solidFill>
              </a:rPr>
              <a:t>2. zadatke </a:t>
            </a:r>
            <a:r>
              <a:rPr lang="hr-HR" dirty="0">
                <a:solidFill>
                  <a:schemeClr val="tx2"/>
                </a:solidFill>
              </a:rPr>
              <a:t>vezane za ponašanje</a:t>
            </a:r>
            <a:endParaRPr lang="sl-SI" dirty="0">
              <a:solidFill>
                <a:schemeClr val="tx2"/>
              </a:solidFill>
            </a:endParaRPr>
          </a:p>
          <a:p>
            <a:pPr lvl="1"/>
            <a:r>
              <a:rPr lang="hr-HR" dirty="0" smtClean="0">
                <a:solidFill>
                  <a:schemeClr val="tx2"/>
                </a:solidFill>
              </a:rPr>
              <a:t>3. kombinacija odgovora </a:t>
            </a:r>
            <a:r>
              <a:rPr lang="hr-HR" dirty="0">
                <a:solidFill>
                  <a:schemeClr val="tx2"/>
                </a:solidFill>
              </a:rPr>
              <a:t>na disfunkcionalne AM i zadatke vezane </a:t>
            </a:r>
            <a:r>
              <a:rPr lang="hr-HR" dirty="0" smtClean="0">
                <a:solidFill>
                  <a:schemeClr val="tx2"/>
                </a:solidFill>
              </a:rPr>
              <a:t>za ponašanje</a:t>
            </a:r>
            <a:endParaRPr lang="sl-SI" dirty="0">
              <a:solidFill>
                <a:schemeClr val="tx2"/>
              </a:solidFill>
            </a:endParaRPr>
          </a:p>
          <a:p>
            <a:endParaRPr lang="sl-SI" dirty="0"/>
          </a:p>
        </p:txBody>
      </p:sp>
    </p:spTree>
    <p:extLst>
      <p:ext uri="{BB962C8B-B14F-4D97-AF65-F5344CB8AC3E}">
        <p14:creationId xmlns:p14="http://schemas.microsoft.com/office/powerpoint/2010/main" val="19530248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p:cNvSpPr/>
          <p:nvPr/>
        </p:nvSpPr>
        <p:spPr>
          <a:xfrm>
            <a:off x="0" y="4149080"/>
            <a:ext cx="9144000" cy="2708920"/>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4" name="Oblak 3"/>
          <p:cNvSpPr/>
          <p:nvPr/>
        </p:nvSpPr>
        <p:spPr>
          <a:xfrm flipH="1">
            <a:off x="395536" y="1268760"/>
            <a:ext cx="6768752" cy="309634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 name="Naslov 1"/>
          <p:cNvSpPr>
            <a:spLocks noGrp="1"/>
          </p:cNvSpPr>
          <p:nvPr>
            <p:ph type="title"/>
          </p:nvPr>
        </p:nvSpPr>
        <p:spPr/>
        <p:txBody>
          <a:bodyPr>
            <a:normAutofit fontScale="90000"/>
          </a:bodyPr>
          <a:lstStyle/>
          <a:p>
            <a:r>
              <a:rPr lang="hr-HR" b="1" dirty="0"/>
              <a:t>Primjeri terapeutskih bilješki</a:t>
            </a:r>
            <a:r>
              <a:rPr lang="sl-SI" dirty="0"/>
              <a:t/>
            </a:r>
            <a:br>
              <a:rPr lang="sl-SI" dirty="0"/>
            </a:br>
            <a:endParaRPr lang="sl-SI" dirty="0"/>
          </a:p>
        </p:txBody>
      </p:sp>
      <p:sp>
        <p:nvSpPr>
          <p:cNvPr id="3" name="Ograda vsebine 2"/>
          <p:cNvSpPr>
            <a:spLocks noGrp="1"/>
          </p:cNvSpPr>
          <p:nvPr>
            <p:ph idx="1"/>
          </p:nvPr>
        </p:nvSpPr>
        <p:spPr>
          <a:xfrm>
            <a:off x="1403648" y="1812625"/>
            <a:ext cx="5904656" cy="4876800"/>
          </a:xfrm>
        </p:spPr>
        <p:txBody>
          <a:bodyPr>
            <a:normAutofit/>
          </a:bodyPr>
          <a:lstStyle/>
          <a:p>
            <a:r>
              <a:rPr lang="hr-HR" sz="1600" i="1" dirty="0" smtClean="0">
                <a:solidFill>
                  <a:schemeClr val="tx2"/>
                </a:solidFill>
              </a:rPr>
              <a:t>„Nikad </a:t>
            </a:r>
            <a:r>
              <a:rPr lang="hr-HR" sz="1600" i="1" dirty="0">
                <a:solidFill>
                  <a:schemeClr val="tx2"/>
                </a:solidFill>
              </a:rPr>
              <a:t>neću dovršiti sav posao“, sjetim se</a:t>
            </a:r>
            <a:r>
              <a:rPr lang="hr-HR" sz="1600" i="1" dirty="0" smtClean="0">
                <a:solidFill>
                  <a:schemeClr val="tx2"/>
                </a:solidFill>
              </a:rPr>
              <a:t>:</a:t>
            </a:r>
          </a:p>
          <a:p>
            <a:endParaRPr lang="sl-SI" sz="1600" dirty="0">
              <a:solidFill>
                <a:schemeClr val="tx2"/>
              </a:solidFill>
            </a:endParaRPr>
          </a:p>
          <a:p>
            <a:pPr lvl="0"/>
            <a:r>
              <a:rPr lang="hr-HR" sz="1600" i="1" dirty="0">
                <a:solidFill>
                  <a:schemeClr val="tx2"/>
                </a:solidFill>
              </a:rPr>
              <a:t>„Moram se samo usredotočiti na to što sada radim.“</a:t>
            </a:r>
            <a:endParaRPr lang="sl-SI" sz="1600" dirty="0">
              <a:solidFill>
                <a:schemeClr val="tx2"/>
              </a:solidFill>
            </a:endParaRPr>
          </a:p>
          <a:p>
            <a:pPr lvl="0"/>
            <a:r>
              <a:rPr lang="hr-HR" sz="1600" i="1" dirty="0">
                <a:solidFill>
                  <a:schemeClr val="tx2"/>
                </a:solidFill>
              </a:rPr>
              <a:t>„Ne moram učiniti sve savršeno.“</a:t>
            </a:r>
            <a:endParaRPr lang="sl-SI" sz="1600" dirty="0">
              <a:solidFill>
                <a:schemeClr val="tx2"/>
              </a:solidFill>
            </a:endParaRPr>
          </a:p>
          <a:p>
            <a:pPr lvl="0"/>
            <a:r>
              <a:rPr lang="hr-HR" sz="1600" i="1" dirty="0">
                <a:solidFill>
                  <a:schemeClr val="tx2"/>
                </a:solidFill>
              </a:rPr>
              <a:t>„Mogu zamoliti za pomoć. To ne znači da sam slaba ili nesposobna.“</a:t>
            </a:r>
            <a:endParaRPr lang="sl-SI" sz="1600" dirty="0">
              <a:solidFill>
                <a:schemeClr val="tx2"/>
              </a:solidFill>
            </a:endParaRPr>
          </a:p>
          <a:p>
            <a:endParaRPr lang="sl-SI" sz="1600" dirty="0"/>
          </a:p>
        </p:txBody>
      </p:sp>
      <p:pic>
        <p:nvPicPr>
          <p:cNvPr id="5" name="Slika 4"/>
          <p:cNvPicPr>
            <a:picLocks noChangeAspect="1"/>
          </p:cNvPicPr>
          <p:nvPr/>
        </p:nvPicPr>
        <p:blipFill rotWithShape="1">
          <a:blip r:embed="rId2" cstate="print">
            <a:extLst>
              <a:ext uri="{28A0092B-C50C-407E-A947-70E740481C1C}">
                <a14:useLocalDpi xmlns:a14="http://schemas.microsoft.com/office/drawing/2010/main" val="0"/>
              </a:ext>
            </a:extLst>
          </a:blip>
          <a:srcRect b="7467"/>
          <a:stretch/>
        </p:blipFill>
        <p:spPr>
          <a:xfrm>
            <a:off x="5695715" y="4251025"/>
            <a:ext cx="2321694" cy="2606975"/>
          </a:xfrm>
          <a:prstGeom prst="rect">
            <a:avLst/>
          </a:prstGeom>
        </p:spPr>
      </p:pic>
    </p:spTree>
    <p:extLst>
      <p:ext uri="{BB962C8B-B14F-4D97-AF65-F5344CB8AC3E}">
        <p14:creationId xmlns:p14="http://schemas.microsoft.com/office/powerpoint/2010/main" val="686834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lak 5"/>
          <p:cNvSpPr/>
          <p:nvPr/>
        </p:nvSpPr>
        <p:spPr>
          <a:xfrm flipH="1">
            <a:off x="3698768" y="548680"/>
            <a:ext cx="5445232" cy="324036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5" name="Oblak 4"/>
          <p:cNvSpPr/>
          <p:nvPr/>
        </p:nvSpPr>
        <p:spPr>
          <a:xfrm>
            <a:off x="-20552" y="2996952"/>
            <a:ext cx="5184576" cy="331236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3" name="Ograda vsebine 2"/>
          <p:cNvSpPr>
            <a:spLocks noGrp="1"/>
          </p:cNvSpPr>
          <p:nvPr>
            <p:ph idx="1"/>
          </p:nvPr>
        </p:nvSpPr>
        <p:spPr>
          <a:xfrm>
            <a:off x="4378292" y="1196752"/>
            <a:ext cx="4392488" cy="1714256"/>
          </a:xfrm>
        </p:spPr>
        <p:txBody>
          <a:bodyPr/>
          <a:lstStyle/>
          <a:p>
            <a:r>
              <a:rPr lang="hr-HR" sz="1800" i="1" dirty="0">
                <a:solidFill>
                  <a:schemeClr val="tx2"/>
                </a:solidFill>
              </a:rPr>
              <a:t>Kada pomislim: „Radije </a:t>
            </a:r>
            <a:r>
              <a:rPr lang="hr-HR" sz="1800" i="1" dirty="0" smtClean="0">
                <a:solidFill>
                  <a:schemeClr val="tx2"/>
                </a:solidFill>
              </a:rPr>
              <a:t>bih ostao/ostala </a:t>
            </a:r>
            <a:r>
              <a:rPr lang="hr-HR" sz="1800" i="1" dirty="0">
                <a:solidFill>
                  <a:schemeClr val="tx2"/>
                </a:solidFill>
              </a:rPr>
              <a:t>u krevetu“, kažem si kako se uvijek osjećam malo bolje ako nešto napravim i lošije ako ne napravim ništa.</a:t>
            </a:r>
            <a:endParaRPr lang="sl-SI" sz="1800" dirty="0">
              <a:solidFill>
                <a:schemeClr val="tx2"/>
              </a:solidFill>
            </a:endParaRPr>
          </a:p>
          <a:p>
            <a:endParaRPr lang="sl-SI" dirty="0">
              <a:solidFill>
                <a:schemeClr val="tx2"/>
              </a:solidFill>
            </a:endParaRPr>
          </a:p>
        </p:txBody>
      </p:sp>
      <p:sp>
        <p:nvSpPr>
          <p:cNvPr id="4" name="Pravokotnik 3"/>
          <p:cNvSpPr/>
          <p:nvPr/>
        </p:nvSpPr>
        <p:spPr>
          <a:xfrm>
            <a:off x="683568" y="3745195"/>
            <a:ext cx="4032448" cy="1815882"/>
          </a:xfrm>
          <a:prstGeom prst="rect">
            <a:avLst/>
          </a:prstGeom>
        </p:spPr>
        <p:txBody>
          <a:bodyPr wrap="square">
            <a:spAutoFit/>
          </a:bodyPr>
          <a:lstStyle/>
          <a:p>
            <a:r>
              <a:rPr lang="hr-HR" sz="1600" i="1" dirty="0">
                <a:solidFill>
                  <a:schemeClr val="bg2"/>
                </a:solidFill>
              </a:rPr>
              <a:t>„</a:t>
            </a:r>
            <a:r>
              <a:rPr lang="hr-HR" sz="1600" i="1" dirty="0">
                <a:solidFill>
                  <a:schemeClr val="tx2"/>
                </a:solidFill>
              </a:rPr>
              <a:t>Možda mi se čini kako nikome nije stalo do mene, ali to nije istina. Važna sam mojoj obitelji. Teško je osjetiti njihovu ljubav, ali to je zato što sam depresivna. Najbolja stvar koju mogu učiniti je da ostanem u kontaktu s njima, zato ću ih danas nazvati.“</a:t>
            </a:r>
            <a:endParaRPr lang="sl-SI" sz="1600" dirty="0">
              <a:solidFill>
                <a:schemeClr val="tx2"/>
              </a:solidFill>
            </a:endParaRPr>
          </a:p>
        </p:txBody>
      </p:sp>
    </p:spTree>
    <p:extLst>
      <p:ext uri="{BB962C8B-B14F-4D97-AF65-F5344CB8AC3E}">
        <p14:creationId xmlns:p14="http://schemas.microsoft.com/office/powerpoint/2010/main" val="3197767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normAutofit fontScale="92500" lnSpcReduction="10000"/>
          </a:bodyPr>
          <a:lstStyle/>
          <a:p>
            <a:r>
              <a:rPr lang="hr-HR" i="1" dirty="0">
                <a:solidFill>
                  <a:schemeClr val="bg2"/>
                </a:solidFill>
              </a:rPr>
              <a:t>Kada želim profesora zamoliti za pomoć:</a:t>
            </a:r>
            <a:endParaRPr lang="sl-SI" dirty="0">
              <a:solidFill>
                <a:schemeClr val="bg2"/>
              </a:solidFill>
            </a:endParaRPr>
          </a:p>
          <a:p>
            <a:pPr lvl="0"/>
            <a:r>
              <a:rPr lang="hr-HR" i="1" dirty="0" smtClean="0">
                <a:solidFill>
                  <a:schemeClr val="bg2"/>
                </a:solidFill>
              </a:rPr>
              <a:t>1. Podsjeti </a:t>
            </a:r>
            <a:r>
              <a:rPr lang="hr-HR" i="1" dirty="0">
                <a:solidFill>
                  <a:schemeClr val="bg2"/>
                </a:solidFill>
              </a:rPr>
              <a:t>se da to nije ništa strašno. U najgorem slučaju te samo može odbiti.</a:t>
            </a:r>
            <a:endParaRPr lang="sl-SI" dirty="0">
              <a:solidFill>
                <a:schemeClr val="bg2"/>
              </a:solidFill>
            </a:endParaRPr>
          </a:p>
          <a:p>
            <a:pPr lvl="0"/>
            <a:r>
              <a:rPr lang="hr-HR" i="1" dirty="0" smtClean="0">
                <a:solidFill>
                  <a:schemeClr val="bg2"/>
                </a:solidFill>
              </a:rPr>
              <a:t>2. Podsjeti </a:t>
            </a:r>
            <a:r>
              <a:rPr lang="hr-HR" i="1" dirty="0">
                <a:solidFill>
                  <a:schemeClr val="bg2"/>
                </a:solidFill>
              </a:rPr>
              <a:t>se da je to samo eksperiment. Čak i ako mi ovaj put ne uspije, to je svejedno dobra vježba za mene.</a:t>
            </a:r>
            <a:endParaRPr lang="sl-SI" dirty="0">
              <a:solidFill>
                <a:schemeClr val="bg2"/>
              </a:solidFill>
            </a:endParaRPr>
          </a:p>
          <a:p>
            <a:pPr lvl="0"/>
            <a:r>
              <a:rPr lang="hr-HR" i="1" dirty="0" smtClean="0">
                <a:solidFill>
                  <a:schemeClr val="bg2"/>
                </a:solidFill>
              </a:rPr>
              <a:t>3. Ako </a:t>
            </a:r>
            <a:r>
              <a:rPr lang="hr-HR" i="1" dirty="0">
                <a:solidFill>
                  <a:schemeClr val="bg2"/>
                </a:solidFill>
              </a:rPr>
              <a:t>profesor bude grub, to vjerojatno nema nikakve veze sa mnom. Možda je profesor vrlo zaposlen ili zabrinut zbog nečeg drugog.</a:t>
            </a:r>
            <a:endParaRPr lang="sl-SI" dirty="0">
              <a:solidFill>
                <a:schemeClr val="bg2"/>
              </a:solidFill>
            </a:endParaRPr>
          </a:p>
          <a:p>
            <a:pPr lvl="0"/>
            <a:r>
              <a:rPr lang="hr-HR" i="1" dirty="0" smtClean="0">
                <a:solidFill>
                  <a:schemeClr val="bg2"/>
                </a:solidFill>
              </a:rPr>
              <a:t>4. Čak </a:t>
            </a:r>
            <a:r>
              <a:rPr lang="hr-HR" i="1" dirty="0">
                <a:solidFill>
                  <a:schemeClr val="bg2"/>
                </a:solidFill>
              </a:rPr>
              <a:t>i ako mi ne bude pomogao, nema veze“ To je njegova greška zato što je profesor, nije moja. To znači da svoj posao ne obavlja ispravno. Mogu potražiti pomoć tutora.</a:t>
            </a:r>
            <a:endParaRPr lang="sl-SI" dirty="0">
              <a:solidFill>
                <a:schemeClr val="bg2"/>
              </a:solidFill>
            </a:endParaRPr>
          </a:p>
          <a:p>
            <a:pPr lvl="0"/>
            <a:r>
              <a:rPr lang="hr-HR" i="1" dirty="0" smtClean="0">
                <a:solidFill>
                  <a:schemeClr val="bg2"/>
                </a:solidFill>
              </a:rPr>
              <a:t>5. Dakle </a:t>
            </a:r>
            <a:r>
              <a:rPr lang="hr-HR" i="1" dirty="0">
                <a:solidFill>
                  <a:schemeClr val="bg2"/>
                </a:solidFill>
              </a:rPr>
              <a:t>moram ići i pokucati na njegova vrata. To će u svakom slučaju biti dobra vježba za mene.</a:t>
            </a:r>
            <a:endParaRPr lang="sl-SI" dirty="0">
              <a:solidFill>
                <a:schemeClr val="bg2"/>
              </a:solidFill>
            </a:endParaRPr>
          </a:p>
          <a:p>
            <a:r>
              <a:rPr lang="hr-HR" i="1" dirty="0"/>
              <a:t> </a:t>
            </a:r>
            <a:endParaRPr lang="sl-SI" dirty="0"/>
          </a:p>
          <a:p>
            <a:endParaRPr lang="sl-SI" dirty="0"/>
          </a:p>
        </p:txBody>
      </p:sp>
    </p:spTree>
    <p:extLst>
      <p:ext uri="{BB962C8B-B14F-4D97-AF65-F5344CB8AC3E}">
        <p14:creationId xmlns:p14="http://schemas.microsoft.com/office/powerpoint/2010/main" val="4050632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764704"/>
            <a:ext cx="8229600" cy="990600"/>
          </a:xfrm>
        </p:spPr>
        <p:txBody>
          <a:bodyPr>
            <a:normAutofit fontScale="90000"/>
          </a:bodyPr>
          <a:lstStyle/>
          <a:p>
            <a:r>
              <a:rPr lang="hr-HR" b="1" dirty="0"/>
              <a:t>Učinkovite </a:t>
            </a:r>
            <a:r>
              <a:rPr lang="hr-HR" b="1" dirty="0" smtClean="0"/>
              <a:t>strategije za suočavanje s AM:</a:t>
            </a:r>
            <a:r>
              <a:rPr lang="sl-SI" dirty="0"/>
              <a:t/>
            </a:r>
            <a:br>
              <a:rPr lang="sl-SI" dirty="0"/>
            </a:br>
            <a:endParaRPr lang="sl-SI" dirty="0"/>
          </a:p>
        </p:txBody>
      </p:sp>
      <p:sp>
        <p:nvSpPr>
          <p:cNvPr id="3" name="Ograda vsebine 2"/>
          <p:cNvSpPr>
            <a:spLocks noGrp="1"/>
          </p:cNvSpPr>
          <p:nvPr>
            <p:ph idx="1"/>
          </p:nvPr>
        </p:nvSpPr>
        <p:spPr/>
        <p:txBody>
          <a:bodyPr/>
          <a:lstStyle/>
          <a:p>
            <a:pPr lvl="0"/>
            <a:r>
              <a:rPr lang="hr-HR" dirty="0" smtClean="0">
                <a:solidFill>
                  <a:schemeClr val="tx2"/>
                </a:solidFill>
                <a:sym typeface="Wingdings" panose="05000000000000000000" pitchFamily="2" charset="2"/>
              </a:rPr>
              <a:t> </a:t>
            </a:r>
            <a:r>
              <a:rPr lang="hr-HR" dirty="0" smtClean="0">
                <a:solidFill>
                  <a:schemeClr val="tx2"/>
                </a:solidFill>
              </a:rPr>
              <a:t>Iskoristim </a:t>
            </a:r>
            <a:r>
              <a:rPr lang="hr-HR" dirty="0">
                <a:solidFill>
                  <a:schemeClr val="tx2"/>
                </a:solidFill>
              </a:rPr>
              <a:t>TR.</a:t>
            </a:r>
            <a:endParaRPr lang="sl-SI" dirty="0">
              <a:solidFill>
                <a:schemeClr val="tx2"/>
              </a:solidFill>
            </a:endParaRPr>
          </a:p>
          <a:p>
            <a:pPr lvl="0"/>
            <a:r>
              <a:rPr lang="hr-HR" dirty="0" smtClean="0">
                <a:solidFill>
                  <a:schemeClr val="tx2"/>
                </a:solidFill>
                <a:sym typeface="Wingdings" panose="05000000000000000000" pitchFamily="2" charset="2"/>
              </a:rPr>
              <a:t> </a:t>
            </a:r>
            <a:r>
              <a:rPr lang="hr-HR" dirty="0" smtClean="0">
                <a:solidFill>
                  <a:schemeClr val="tx2"/>
                </a:solidFill>
              </a:rPr>
              <a:t>Pročitam </a:t>
            </a:r>
            <a:r>
              <a:rPr lang="hr-HR" dirty="0">
                <a:solidFill>
                  <a:schemeClr val="tx2"/>
                </a:solidFill>
              </a:rPr>
              <a:t>bilješke sa terapije</a:t>
            </a:r>
            <a:r>
              <a:rPr lang="hr-HR" dirty="0" smtClean="0">
                <a:solidFill>
                  <a:schemeClr val="tx2"/>
                </a:solidFill>
              </a:rPr>
              <a:t>.</a:t>
            </a:r>
          </a:p>
          <a:p>
            <a:pPr lvl="0"/>
            <a:r>
              <a:rPr lang="hr-HR" dirty="0" smtClean="0">
                <a:solidFill>
                  <a:schemeClr val="tx2"/>
                </a:solidFill>
                <a:sym typeface="Wingdings" panose="05000000000000000000" pitchFamily="2" charset="2"/>
              </a:rPr>
              <a:t> Koristim </a:t>
            </a:r>
            <a:r>
              <a:rPr lang="hr-HR" dirty="0" smtClean="0">
                <a:solidFill>
                  <a:schemeClr val="tx2"/>
                </a:solidFill>
                <a:sym typeface="Wingdings" panose="05000000000000000000" pitchFamily="2" charset="2"/>
              </a:rPr>
              <a:t>kartice suočavanja</a:t>
            </a:r>
            <a:endParaRPr lang="sl-SI" dirty="0">
              <a:solidFill>
                <a:schemeClr val="tx2"/>
              </a:solidFill>
            </a:endParaRPr>
          </a:p>
          <a:p>
            <a:pPr lvl="0"/>
            <a:r>
              <a:rPr lang="hr-HR" dirty="0" smtClean="0">
                <a:solidFill>
                  <a:schemeClr val="tx2"/>
                </a:solidFill>
                <a:sym typeface="Wingdings" panose="05000000000000000000" pitchFamily="2" charset="2"/>
              </a:rPr>
              <a:t> </a:t>
            </a:r>
            <a:r>
              <a:rPr lang="hr-HR" dirty="0" smtClean="0">
                <a:solidFill>
                  <a:schemeClr val="tx2"/>
                </a:solidFill>
              </a:rPr>
              <a:t>Nazovem </a:t>
            </a:r>
            <a:r>
              <a:rPr lang="hr-HR" dirty="0">
                <a:solidFill>
                  <a:schemeClr val="tx2"/>
                </a:solidFill>
              </a:rPr>
              <a:t>prijateljicu.</a:t>
            </a:r>
            <a:endParaRPr lang="sl-SI" dirty="0">
              <a:solidFill>
                <a:schemeClr val="tx2"/>
              </a:solidFill>
            </a:endParaRPr>
          </a:p>
          <a:p>
            <a:pPr lvl="0"/>
            <a:r>
              <a:rPr lang="hr-HR" dirty="0" smtClean="0">
                <a:solidFill>
                  <a:schemeClr val="tx2"/>
                </a:solidFill>
                <a:sym typeface="Wingdings" panose="05000000000000000000" pitchFamily="2" charset="2"/>
              </a:rPr>
              <a:t> </a:t>
            </a:r>
            <a:r>
              <a:rPr lang="hr-HR" dirty="0" smtClean="0">
                <a:solidFill>
                  <a:schemeClr val="tx2"/>
                </a:solidFill>
              </a:rPr>
              <a:t>Idem </a:t>
            </a:r>
            <a:r>
              <a:rPr lang="hr-HR" dirty="0">
                <a:solidFill>
                  <a:schemeClr val="tx2"/>
                </a:solidFill>
              </a:rPr>
              <a:t>u </a:t>
            </a:r>
            <a:r>
              <a:rPr lang="hr-HR" dirty="0" smtClean="0">
                <a:solidFill>
                  <a:schemeClr val="tx2"/>
                </a:solidFill>
              </a:rPr>
              <a:t>šetnju</a:t>
            </a:r>
          </a:p>
          <a:p>
            <a:pPr lvl="0"/>
            <a:r>
              <a:rPr lang="hr-HR" dirty="0" smtClean="0">
                <a:solidFill>
                  <a:schemeClr val="tx2"/>
                </a:solidFill>
                <a:sym typeface="Wingdings" panose="05000000000000000000" pitchFamily="2" charset="2"/>
              </a:rPr>
              <a:t> Bavim se s hobijem</a:t>
            </a:r>
            <a:endParaRPr lang="sl-SI" dirty="0">
              <a:solidFill>
                <a:schemeClr val="tx2"/>
              </a:solidFill>
            </a:endParaRPr>
          </a:p>
          <a:p>
            <a:pPr lvl="0"/>
            <a:r>
              <a:rPr lang="hr-HR" dirty="0" smtClean="0">
                <a:solidFill>
                  <a:schemeClr val="tx2"/>
                </a:solidFill>
                <a:sym typeface="Wingdings" panose="05000000000000000000" pitchFamily="2" charset="2"/>
              </a:rPr>
              <a:t></a:t>
            </a:r>
            <a:r>
              <a:rPr lang="hr-HR" dirty="0" smtClean="0">
                <a:solidFill>
                  <a:schemeClr val="tx2"/>
                </a:solidFill>
              </a:rPr>
              <a:t>Toleriram anksioznost. </a:t>
            </a:r>
            <a:r>
              <a:rPr lang="hr-HR" dirty="0">
                <a:solidFill>
                  <a:schemeClr val="tx2"/>
                </a:solidFill>
              </a:rPr>
              <a:t>To je neugodan </a:t>
            </a:r>
            <a:r>
              <a:rPr lang="hr-HR" dirty="0" smtClean="0">
                <a:solidFill>
                  <a:schemeClr val="tx2"/>
                </a:solidFill>
              </a:rPr>
              <a:t>osjećaj, </a:t>
            </a:r>
            <a:r>
              <a:rPr lang="hr-HR" dirty="0">
                <a:solidFill>
                  <a:schemeClr val="tx2"/>
                </a:solidFill>
              </a:rPr>
              <a:t>ali nije opasan po život i smanji se kada se usredotočim na nešto drugo.</a:t>
            </a:r>
            <a:endParaRPr lang="sl-SI" dirty="0">
              <a:solidFill>
                <a:schemeClr val="tx2"/>
              </a:solidFill>
            </a:endParaRPr>
          </a:p>
          <a:p>
            <a:endParaRPr lang="sl-SI" dirty="0"/>
          </a:p>
        </p:txBody>
      </p:sp>
    </p:spTree>
    <p:extLst>
      <p:ext uri="{BB962C8B-B14F-4D97-AF65-F5344CB8AC3E}">
        <p14:creationId xmlns:p14="http://schemas.microsoft.com/office/powerpoint/2010/main" val="40194964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snost">
  <a:themeElements>
    <a:clrScheme name="Po meri 11">
      <a:dk1>
        <a:sysClr val="windowText" lastClr="000000"/>
      </a:dk1>
      <a:lt1>
        <a:srgbClr val="D47F7F"/>
      </a:lt1>
      <a:dk2>
        <a:srgbClr val="FFFFFF"/>
      </a:dk2>
      <a:lt2>
        <a:srgbClr val="FFFFFF"/>
      </a:lt2>
      <a:accent1>
        <a:srgbClr val="D47F7F"/>
      </a:accent1>
      <a:accent2>
        <a:srgbClr val="FFFFFF"/>
      </a:accent2>
      <a:accent3>
        <a:srgbClr val="D47E7E"/>
      </a:accent3>
      <a:accent4>
        <a:srgbClr val="FFFFFF"/>
      </a:accent4>
      <a:accent5>
        <a:srgbClr val="FFFFFF"/>
      </a:accent5>
      <a:accent6>
        <a:srgbClr val="FFFFFF"/>
      </a:accent6>
      <a:hlink>
        <a:srgbClr val="DD9797"/>
      </a:hlink>
      <a:folHlink>
        <a:srgbClr val="903638"/>
      </a:folHlink>
    </a:clrScheme>
    <a:fontScheme name="Pisarna – klasično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379</TotalTime>
  <Words>1051</Words>
  <Application>Microsoft Office PowerPoint</Application>
  <PresentationFormat>On-screen Show (4:3)</PresentationFormat>
  <Paragraphs>143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Times New Roman</vt:lpstr>
      <vt:lpstr>Wingdings</vt:lpstr>
      <vt:lpstr>Jasnost</vt:lpstr>
      <vt:lpstr>ODGOVARANJE NA AUTOMATSKE MISLI</vt:lpstr>
      <vt:lpstr>Procjena i odgovaranje na AM tijekom seansa</vt:lpstr>
      <vt:lpstr>PowerPoint Presentation</vt:lpstr>
      <vt:lpstr>Pregledavanje bilješki sa terapije </vt:lpstr>
      <vt:lpstr>PowerPoint Presentation</vt:lpstr>
      <vt:lpstr>Primjeri terapeutskih bilješki </vt:lpstr>
      <vt:lpstr>PowerPoint Presentation</vt:lpstr>
      <vt:lpstr>PowerPoint Presentation</vt:lpstr>
      <vt:lpstr>Učinkovite strategije za suočavanje s AM: </vt:lpstr>
      <vt:lpstr>Procjenjivanje i odgovaranje na nove AM tijekom seansi </vt:lpstr>
      <vt:lpstr>Ispitivanje AM </vt:lpstr>
      <vt:lpstr>Bilježenje svojih misli </vt:lpstr>
      <vt:lpstr>Ispitivanje vlastitih misli</vt:lpstr>
      <vt:lpstr>Ispitivanje vlastitih misli</vt:lpstr>
      <vt:lpstr>Kada upotreba radnih listova nije dovoljno korisna... </vt:lpstr>
      <vt:lpstr>Drugi načini odgovaranja na automatske misli </vt:lpstr>
      <vt:lpstr>PowerPoint Presentation</vt:lpstr>
      <vt:lpstr>Literatura: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REAGIRANJE NA AUTOMATSKE MISLI</dc:title>
  <dc:creator>Gabriela Lukman</dc:creator>
  <cp:lastModifiedBy>Hubikot</cp:lastModifiedBy>
  <cp:revision>19</cp:revision>
  <dcterms:created xsi:type="dcterms:W3CDTF">2019-05-19T21:24:59Z</dcterms:created>
  <dcterms:modified xsi:type="dcterms:W3CDTF">2019-05-22T15:38:56Z</dcterms:modified>
</cp:coreProperties>
</file>