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46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589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689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58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158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442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9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0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42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1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90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4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73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55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 smtClean="0"/>
              <a:t>RAZVIJANJE I KORIŠTENJE TERAPIJSKE SURADNJE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3286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Jadrana Bekavac</a:t>
            </a:r>
            <a:endParaRPr lang="hr-HR" sz="1800" dirty="0" smtClean="0"/>
          </a:p>
          <a:p>
            <a:r>
              <a:rPr lang="hr-HR" sz="1800" dirty="0" smtClean="0"/>
              <a:t>19. </a:t>
            </a:r>
            <a:r>
              <a:rPr lang="hr-HR" sz="1800" dirty="0"/>
              <a:t>radionica, Praktikum II, grupa A</a:t>
            </a:r>
          </a:p>
          <a:p>
            <a:r>
              <a:rPr lang="hr-HR" sz="1800" dirty="0" smtClean="0"/>
              <a:t>04.05.2019.</a:t>
            </a: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19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e</a:t>
            </a:r>
            <a:r>
              <a:rPr lang="hr-HR" sz="2800" dirty="0" smtClean="0"/>
              <a:t>) TRAŽENJE POVRATNE INFORMACIJE NA KRAJU SEANSE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5817"/>
            <a:ext cx="9601196" cy="3670663"/>
          </a:xfrm>
        </p:spPr>
        <p:txBody>
          <a:bodyPr/>
          <a:lstStyle/>
          <a:p>
            <a:r>
              <a:rPr lang="hr-HR" dirty="0" smtClean="0"/>
              <a:t>Klijenti najčešće ugodno iznenađeni što je terapeut spreman na kritiku, korekciju i mijenjanje tretmana</a:t>
            </a:r>
          </a:p>
          <a:p>
            <a:r>
              <a:rPr lang="hr-HR" dirty="0" smtClean="0"/>
              <a:t>Otkrivanje </a:t>
            </a:r>
            <a:r>
              <a:rPr lang="hr-HR" dirty="0" err="1" smtClean="0"/>
              <a:t>klijentovih</a:t>
            </a:r>
            <a:r>
              <a:rPr lang="hr-HR" dirty="0" smtClean="0"/>
              <a:t> reakcija može značajno poboljšati suradnju i otkriti vrijedne informacije</a:t>
            </a:r>
          </a:p>
          <a:p>
            <a:r>
              <a:rPr lang="hr-HR" dirty="0" smtClean="0"/>
              <a:t>Korisna pitanja:</a:t>
            </a:r>
          </a:p>
          <a:p>
            <a:pPr lvl="1"/>
            <a:r>
              <a:rPr lang="hr-HR" dirty="0" smtClean="0"/>
              <a:t>Što mislite o današnjoj seansi?</a:t>
            </a:r>
          </a:p>
          <a:p>
            <a:pPr lvl="1"/>
            <a:r>
              <a:rPr lang="hr-HR" dirty="0" smtClean="0"/>
              <a:t>Jeste li pomislili da sam nešto krivo učinio ili nešto niste dobro razumjeli?</a:t>
            </a:r>
          </a:p>
          <a:p>
            <a:pPr lvl="1"/>
            <a:r>
              <a:rPr lang="hr-HR" dirty="0" smtClean="0"/>
              <a:t>Ima li bilo što što želite drukčije napraviti u sljedećoj seansi?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IDENTIFICIRANJE PROBLEMA VEZANIH U TERAPIJSKU SURADNJU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45923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Ponekad su problemi očiti, ponekad su jedva primjetni</a:t>
            </a:r>
          </a:p>
          <a:p>
            <a:r>
              <a:rPr lang="hr-HR" dirty="0" smtClean="0"/>
              <a:t>Potrebno je paziti na </a:t>
            </a:r>
            <a:r>
              <a:rPr lang="hr-HR" dirty="0" err="1" smtClean="0"/>
              <a:t>klijentova</a:t>
            </a:r>
            <a:r>
              <a:rPr lang="hr-HR" dirty="0" smtClean="0"/>
              <a:t> emocionalna stanja i na promjene raspoloženja za vrijeme seanse</a:t>
            </a:r>
          </a:p>
          <a:p>
            <a:r>
              <a:rPr lang="hr-HR" dirty="0" smtClean="0"/>
              <a:t>Identificirati automatske misli:</a:t>
            </a:r>
          </a:p>
          <a:p>
            <a:pPr lvl="1"/>
            <a:r>
              <a:rPr lang="hr-HR" sz="2200" dirty="0" smtClean="0"/>
              <a:t>Kako se sada osjećate?</a:t>
            </a:r>
          </a:p>
          <a:p>
            <a:pPr lvl="1"/>
            <a:r>
              <a:rPr lang="hr-HR" sz="2200" dirty="0" smtClean="0"/>
              <a:t>Što Vam je upravo prošlo kroz glavu?</a:t>
            </a:r>
          </a:p>
          <a:p>
            <a:pPr marL="457200" lvl="1" indent="0">
              <a:buNone/>
            </a:pPr>
            <a:r>
              <a:rPr lang="hr-HR" sz="2200" dirty="0" smtClean="0"/>
              <a:t>	</a:t>
            </a:r>
            <a:r>
              <a:rPr lang="hr-HR" sz="2400" dirty="0" smtClean="0"/>
              <a:t>Mnoge </a:t>
            </a:r>
            <a:r>
              <a:rPr lang="hr-HR" sz="2400" dirty="0"/>
              <a:t>promjene u raspoloženju </a:t>
            </a:r>
            <a:r>
              <a:rPr lang="hr-HR" sz="2400" b="1" dirty="0"/>
              <a:t>ne moraju biti vezane </a:t>
            </a:r>
            <a:r>
              <a:rPr lang="hr-HR" sz="2400" dirty="0"/>
              <a:t>uz probleme </a:t>
            </a:r>
            <a:r>
              <a:rPr lang="hr-HR" sz="2400" dirty="0" smtClean="0"/>
              <a:t>	terapijske suradnje</a:t>
            </a:r>
            <a:endParaRPr lang="hr-HR" sz="2400" dirty="0"/>
          </a:p>
        </p:txBody>
      </p:sp>
      <p:sp>
        <p:nvSpPr>
          <p:cNvPr id="4" name="Right Arrow 3"/>
          <p:cNvSpPr/>
          <p:nvPr/>
        </p:nvSpPr>
        <p:spPr>
          <a:xfrm>
            <a:off x="1199607" y="5117738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1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KONCEPTUALIZIRANJE PROBLEMA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753"/>
            <a:ext cx="9601196" cy="3762103"/>
          </a:xfrm>
        </p:spPr>
        <p:txBody>
          <a:bodyPr>
            <a:normAutofit/>
          </a:bodyPr>
          <a:lstStyle/>
          <a:p>
            <a:r>
              <a:rPr lang="hr-HR" dirty="0" smtClean="0"/>
              <a:t>Terapeut mora:</a:t>
            </a:r>
          </a:p>
          <a:p>
            <a:pPr lvl="1"/>
            <a:r>
              <a:rPr lang="hr-HR" sz="2200" dirty="0"/>
              <a:t>procijeniti koliko je problem ozbiljan</a:t>
            </a:r>
          </a:p>
          <a:p>
            <a:pPr lvl="1"/>
            <a:r>
              <a:rPr lang="hr-HR" sz="2200" dirty="0"/>
              <a:t>procijeniti je li bolje problem ignorirati, odmah ga iznijeti ili iznijeti ga </a:t>
            </a:r>
            <a:r>
              <a:rPr lang="hr-HR" sz="2200" dirty="0" smtClean="0"/>
              <a:t>poslije</a:t>
            </a:r>
          </a:p>
          <a:p>
            <a:pPr lvl="1"/>
            <a:r>
              <a:rPr lang="hr-HR" sz="2200" dirty="0"/>
              <a:t>otkriti uzrok </a:t>
            </a:r>
            <a:r>
              <a:rPr lang="hr-HR" sz="2200" dirty="0" smtClean="0"/>
              <a:t>problema (pogreška terapeuta, </a:t>
            </a:r>
            <a:r>
              <a:rPr lang="hr-HR" sz="2200" dirty="0" err="1" smtClean="0"/>
              <a:t>disfunkcionalna</a:t>
            </a:r>
            <a:r>
              <a:rPr lang="hr-HR" sz="2200" dirty="0" smtClean="0"/>
              <a:t> vjerovanja klijenta ili oboje)</a:t>
            </a:r>
            <a:endParaRPr lang="hr-HR" sz="2200" dirty="0"/>
          </a:p>
          <a:p>
            <a:pPr lvl="1"/>
            <a:r>
              <a:rPr lang="hr-HR" sz="2200" dirty="0" smtClean="0"/>
              <a:t>odlučiti </a:t>
            </a:r>
            <a:r>
              <a:rPr lang="hr-HR" sz="2200" dirty="0"/>
              <a:t>koliko će vremena i truda uložiti u </a:t>
            </a:r>
            <a:r>
              <a:rPr lang="hr-HR" sz="2200" dirty="0" smtClean="0"/>
              <a:t>rješavanje</a:t>
            </a:r>
          </a:p>
          <a:p>
            <a:pPr marL="0" indent="0">
              <a:buNone/>
            </a:pPr>
            <a:r>
              <a:rPr lang="hr-HR" dirty="0" smtClean="0"/>
              <a:t>		Zlatno pravilo: stvoriti dovoljno dobar odnos s klijentom koji će biti 			spreman raditi na ostvarenju svojih ciljeva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32266" y="5300618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7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07812"/>
            <a:ext cx="9601196" cy="1303867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 smtClean="0">
                <a:latin typeface="+mj-lt"/>
                <a:ea typeface="+mj-ea"/>
                <a:cs typeface="+mj-cs"/>
              </a:rPr>
              <a:t>3.</a:t>
            </a:r>
            <a:r>
              <a:rPr lang="hr-HR" sz="2200" dirty="0" smtClean="0">
                <a:latin typeface="+mj-lt"/>
                <a:ea typeface="+mj-ea"/>
                <a:cs typeface="+mj-cs"/>
              </a:rPr>
              <a:t> </a:t>
            </a:r>
            <a:r>
              <a:rPr lang="hr-HR" sz="2800" kern="1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TERAPIJSKA SURADNJA KAO SREDSTVO POSTIZANJA TERAPIJSKIH CILJEVA</a:t>
            </a:r>
            <a:endParaRPr lang="hr-HR" sz="2800" kern="12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11679"/>
            <a:ext cx="9601196" cy="4271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Strategije ojačavanja terapijske suradnje:</a:t>
            </a:r>
          </a:p>
          <a:p>
            <a:r>
              <a:rPr lang="hr-HR" sz="2200" dirty="0" smtClean="0"/>
              <a:t>Osiguravanje pozitivnog </a:t>
            </a:r>
            <a:r>
              <a:rPr lang="hr-HR" sz="2200" smtClean="0"/>
              <a:t>terapijskog iskustva</a:t>
            </a:r>
            <a:endParaRPr lang="hr-HR" sz="2200" dirty="0" smtClean="0"/>
          </a:p>
          <a:p>
            <a:pPr marL="285750" lvl="1"/>
            <a:r>
              <a:rPr lang="hr-HR" sz="2200" dirty="0"/>
              <a:t>Korištenje pozitivnog osnaživanja</a:t>
            </a:r>
          </a:p>
          <a:p>
            <a:pPr marL="285750" lvl="1"/>
            <a:r>
              <a:rPr lang="hr-HR" sz="2200" dirty="0"/>
              <a:t>Korištenje </a:t>
            </a:r>
            <a:r>
              <a:rPr lang="hr-HR" sz="2200" dirty="0" err="1"/>
              <a:t>samootkrivanja</a:t>
            </a:r>
            <a:endParaRPr lang="hr-HR" sz="2200" dirty="0"/>
          </a:p>
          <a:p>
            <a:pPr marL="285750" lvl="1"/>
            <a:r>
              <a:rPr lang="hr-HR" sz="2200" dirty="0"/>
              <a:t>Postizanje ravnoteže u terapijskom odnosu</a:t>
            </a:r>
          </a:p>
          <a:p>
            <a:pPr marL="285750" lvl="1"/>
            <a:r>
              <a:rPr lang="hr-HR" sz="2200" dirty="0"/>
              <a:t>Neslaganje s </a:t>
            </a:r>
            <a:r>
              <a:rPr lang="hr-HR" sz="2200" dirty="0" err="1"/>
              <a:t>klijentovim</a:t>
            </a:r>
            <a:r>
              <a:rPr lang="hr-HR" sz="2200" dirty="0"/>
              <a:t> negativnim vjerovanjima</a:t>
            </a:r>
          </a:p>
          <a:p>
            <a:pPr marL="285750" lvl="1"/>
            <a:r>
              <a:rPr lang="hr-HR" sz="2200" dirty="0"/>
              <a:t>Stvaranje atmosfere razumijevanja u kombinaciji s realnim optimizmom</a:t>
            </a:r>
          </a:p>
          <a:p>
            <a:pPr marL="285750" lvl="1"/>
            <a:r>
              <a:rPr lang="hr-HR" sz="2200" dirty="0"/>
              <a:t>Izražavanje žaljenja zbog terapijskih ograničenja</a:t>
            </a:r>
          </a:p>
          <a:p>
            <a:pPr marL="285750" lvl="1"/>
            <a:r>
              <a:rPr lang="hr-HR" sz="2200" dirty="0"/>
              <a:t>Pomaganje klijentima u prepoznavanju </a:t>
            </a:r>
            <a:r>
              <a:rPr lang="hr-HR" sz="2200" dirty="0" err="1"/>
              <a:t>terapeutova</a:t>
            </a:r>
            <a:r>
              <a:rPr lang="hr-HR" sz="2200" dirty="0"/>
              <a:t> osjećaja povezanosti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10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ZAKLJUČAK</a:t>
            </a:r>
            <a:endParaRPr lang="hr-H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Pozitivan terapijski odnos može biti snažno terapijsko oruđe </a:t>
            </a:r>
          </a:p>
          <a:p>
            <a:pPr marL="0" indent="0" algn="ctr">
              <a:buNone/>
            </a:pPr>
            <a:r>
              <a:rPr lang="hr-HR" dirty="0" smtClean="0"/>
              <a:t>u modificiranju pacijentovih </a:t>
            </a:r>
            <a:r>
              <a:rPr lang="hr-HR" dirty="0" err="1" smtClean="0"/>
              <a:t>disfunkcionalnih</a:t>
            </a:r>
            <a:r>
              <a:rPr lang="hr-HR" dirty="0" smtClean="0"/>
              <a:t> vjerovanja</a:t>
            </a:r>
          </a:p>
          <a:p>
            <a:pPr marL="0" indent="0" algn="ctr">
              <a:buNone/>
            </a:pPr>
            <a:r>
              <a:rPr lang="hr-HR" dirty="0" smtClean="0"/>
              <a:t> o samima sebi i drugima,</a:t>
            </a:r>
          </a:p>
          <a:p>
            <a:pPr marL="0" indent="0" algn="ctr">
              <a:buNone/>
            </a:pPr>
            <a:r>
              <a:rPr lang="hr-HR" dirty="0" smtClean="0"/>
              <a:t>stoga je to opravdani razlog da se na tome više radi.</a:t>
            </a:r>
          </a:p>
        </p:txBody>
      </p:sp>
    </p:spTree>
    <p:extLst>
      <p:ext uri="{BB962C8B-B14F-4D97-AF65-F5344CB8AC3E}">
        <p14:creationId xmlns:p14="http://schemas.microsoft.com/office/powerpoint/2010/main" val="3198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pažnji!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Literatura: </a:t>
            </a:r>
            <a:r>
              <a:rPr lang="hr-HR" dirty="0" err="1"/>
              <a:t>Beck</a:t>
            </a:r>
            <a:r>
              <a:rPr lang="hr-HR" dirty="0"/>
              <a:t>, J. (2011). Kognitivna terapija za složene probleme. Jastrebarsko: Naklada Slap. – 4</a:t>
            </a:r>
            <a:r>
              <a:rPr lang="hr-HR" dirty="0" smtClean="0"/>
              <a:t>. poglavlje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7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04202"/>
            <a:ext cx="9601196" cy="87279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TERAPIJSKA SURADNJA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51719" cy="3318936"/>
          </a:xfrm>
        </p:spPr>
        <p:txBody>
          <a:bodyPr>
            <a:normAutofit/>
          </a:bodyPr>
          <a:lstStyle/>
          <a:p>
            <a:r>
              <a:rPr lang="hr-HR" dirty="0" smtClean="0"/>
              <a:t>Učinkovita kognitivna terapija zahtijeva dobru terapijsku suradnju</a:t>
            </a:r>
          </a:p>
          <a:p>
            <a:r>
              <a:rPr lang="hr-HR" dirty="0" smtClean="0"/>
              <a:t>Učenje novih obrazaca ponašanja trebalo bi biti vezano uz </a:t>
            </a:r>
            <a:r>
              <a:rPr lang="hr-HR" b="1" dirty="0" err="1" smtClean="0"/>
              <a:t>suportivni</a:t>
            </a:r>
            <a:r>
              <a:rPr lang="hr-HR" dirty="0" smtClean="0"/>
              <a:t> i </a:t>
            </a:r>
            <a:r>
              <a:rPr lang="hr-HR" b="1" dirty="0" smtClean="0"/>
              <a:t>empatični odnos </a:t>
            </a:r>
            <a:r>
              <a:rPr lang="hr-HR" dirty="0" smtClean="0"/>
              <a:t>klijenta i terapeuta</a:t>
            </a:r>
          </a:p>
          <a:p>
            <a:r>
              <a:rPr lang="hr-HR" dirty="0" smtClean="0"/>
              <a:t>Terapijska suradnja:</a:t>
            </a:r>
          </a:p>
          <a:p>
            <a:pPr lvl="1"/>
            <a:r>
              <a:rPr lang="hr-HR" sz="2200" dirty="0" smtClean="0"/>
              <a:t>sredstvo za pomoć klijentima u razvijanju pozitivnijeg stava prema sebi i drugima</a:t>
            </a:r>
          </a:p>
          <a:p>
            <a:pPr lvl="1"/>
            <a:r>
              <a:rPr lang="hr-HR" sz="2200" dirty="0"/>
              <a:t>p</a:t>
            </a:r>
            <a:r>
              <a:rPr lang="hr-HR" sz="2200" dirty="0" smtClean="0"/>
              <a:t>rihvaćanje činjenice da se </a:t>
            </a:r>
            <a:r>
              <a:rPr lang="hr-HR" sz="2200" dirty="0" err="1" smtClean="0"/>
              <a:t>interpersonalni</a:t>
            </a:r>
            <a:r>
              <a:rPr lang="hr-HR" sz="2200" dirty="0" smtClean="0"/>
              <a:t> problemi mogu riješiti</a:t>
            </a:r>
          </a:p>
        </p:txBody>
      </p:sp>
    </p:spTree>
    <p:extLst>
      <p:ext uri="{BB962C8B-B14F-4D97-AF65-F5344CB8AC3E}">
        <p14:creationId xmlns:p14="http://schemas.microsoft.com/office/powerpoint/2010/main" val="34996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1503"/>
            <a:ext cx="9601196" cy="130386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RAZVIJANJE I KORIŠTENJE TERAPIJSKE SURADNJE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0318"/>
            <a:ext cx="9847215" cy="3579223"/>
          </a:xfrm>
        </p:spPr>
        <p:txBody>
          <a:bodyPr>
            <a:normAutofit/>
          </a:bodyPr>
          <a:lstStyle/>
          <a:p>
            <a:pPr lvl="1"/>
            <a:r>
              <a:rPr lang="hr-HR" sz="2200" dirty="0" smtClean="0"/>
              <a:t>1. PACIJENTOVA PREDVIĐANJA O TRETMANU</a:t>
            </a:r>
          </a:p>
          <a:p>
            <a:pPr lvl="1"/>
            <a:r>
              <a:rPr lang="hr-HR" sz="2200" dirty="0" smtClean="0"/>
              <a:t>2. OSNOVNE STRATEGIJE KOJE SE KORISTE</a:t>
            </a:r>
          </a:p>
          <a:p>
            <a:pPr marL="936000" lvl="2"/>
            <a:r>
              <a:rPr lang="hr-HR" sz="2000" dirty="0" smtClean="0"/>
              <a:t>kako identificirati probleme suradnje</a:t>
            </a:r>
          </a:p>
          <a:p>
            <a:pPr marL="936000" lvl="2"/>
            <a:r>
              <a:rPr lang="hr-HR" sz="2000" dirty="0"/>
              <a:t>k</a:t>
            </a:r>
            <a:r>
              <a:rPr lang="hr-HR" sz="2000" dirty="0" smtClean="0"/>
              <a:t>ako </a:t>
            </a:r>
            <a:r>
              <a:rPr lang="hr-HR" sz="2000" dirty="0" err="1" smtClean="0"/>
              <a:t>konceptualizirati</a:t>
            </a:r>
            <a:r>
              <a:rPr lang="hr-HR" sz="2000" dirty="0"/>
              <a:t> </a:t>
            </a:r>
            <a:r>
              <a:rPr lang="hr-HR" sz="2000" dirty="0" smtClean="0"/>
              <a:t>problem</a:t>
            </a:r>
          </a:p>
          <a:p>
            <a:pPr lvl="1"/>
            <a:r>
              <a:rPr lang="hr-HR" sz="2200" dirty="0" smtClean="0"/>
              <a:t>3. KAKO SE SLUŽITI TERAPIJSKOM SURADNJOM S CILJEM USVAJANJA PROMJENA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25378"/>
            <a:ext cx="9601196" cy="833605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hr-HR" sz="2800" kern="1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PACIJENTOVA PREDVIĐANJA O TRETMANU</a:t>
            </a:r>
            <a:endParaRPr lang="hr-HR" sz="2800" kern="12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07177"/>
            <a:ext cx="9601196" cy="4271553"/>
          </a:xfrm>
        </p:spPr>
        <p:txBody>
          <a:bodyPr>
            <a:normAutofit/>
          </a:bodyPr>
          <a:lstStyle/>
          <a:p>
            <a:r>
              <a:rPr lang="hr-HR" b="1" dirty="0" smtClean="0"/>
              <a:t>Relativno je lako razviti suradnju s klijentima koji:</a:t>
            </a:r>
          </a:p>
          <a:p>
            <a:pPr lvl="1"/>
            <a:r>
              <a:rPr lang="hr-HR" sz="2200" dirty="0" smtClean="0"/>
              <a:t>imaju dobro </a:t>
            </a:r>
            <a:r>
              <a:rPr lang="hr-HR" sz="2200" dirty="0"/>
              <a:t>predviđanje tretmana</a:t>
            </a:r>
          </a:p>
          <a:p>
            <a:pPr lvl="1"/>
            <a:r>
              <a:rPr lang="hr-HR" sz="2200" dirty="0"/>
              <a:t>i</a:t>
            </a:r>
            <a:r>
              <a:rPr lang="hr-HR" sz="2200" dirty="0" smtClean="0"/>
              <a:t>maju pozitivno </a:t>
            </a:r>
            <a:r>
              <a:rPr lang="hr-HR" sz="2200" dirty="0"/>
              <a:t>mišljenje o drugim </a:t>
            </a:r>
            <a:r>
              <a:rPr lang="hr-HR" sz="2200" dirty="0" smtClean="0"/>
              <a:t>ljudima</a:t>
            </a:r>
            <a:endParaRPr lang="hr-HR" dirty="0" smtClean="0"/>
          </a:p>
          <a:p>
            <a:r>
              <a:rPr lang="hr-HR" b="1" dirty="0" smtClean="0"/>
              <a:t>Relativno je teško razviti suradnju s klijentima koji: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maju općenito negativne stavove o drugim ljudima</a:t>
            </a:r>
          </a:p>
          <a:p>
            <a:pPr lvl="1"/>
            <a:r>
              <a:rPr lang="hr-HR" dirty="0" smtClean="0"/>
              <a:t>vjeruju da ih terapeut želi povrijediti, odbaciti, kontrolirati ili manipulirati njima,...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otrebno je provesti znato više vremena gradeći povjerenje</a:t>
            </a:r>
          </a:p>
          <a:p>
            <a:pPr marL="457200" lvl="1" indent="0">
              <a:buNone/>
            </a:pPr>
            <a:r>
              <a:rPr lang="hr-HR" dirty="0"/>
              <a:t>	</a:t>
            </a:r>
            <a:r>
              <a:rPr lang="hr-HR" dirty="0" smtClean="0"/>
              <a:t>		Teškoće mogu biti </a:t>
            </a:r>
            <a:r>
              <a:rPr lang="hr-HR" b="1" dirty="0" smtClean="0"/>
              <a:t>praktične prirode </a:t>
            </a:r>
            <a:r>
              <a:rPr lang="hr-HR" dirty="0" smtClean="0"/>
              <a:t>(prečesto ili pregrubo prekidanje) ili 			</a:t>
            </a:r>
            <a:r>
              <a:rPr lang="hr-HR" b="1" dirty="0" smtClean="0"/>
              <a:t>psihološke prirode </a:t>
            </a:r>
            <a:r>
              <a:rPr lang="hr-HR" dirty="0" smtClean="0"/>
              <a:t>(ometajuća vjerovanja) ili </a:t>
            </a:r>
            <a:r>
              <a:rPr lang="hr-HR" b="1" dirty="0" smtClean="0"/>
              <a:t>oboje</a:t>
            </a:r>
            <a:r>
              <a:rPr lang="hr-HR" dirty="0" smtClean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815736" y="5290456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9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2. OSNOVNE STRATEGIJE ZA RAZVIJANJE TERAPIJSKE SURADNJE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47702"/>
            <a:ext cx="9601196" cy="3028165"/>
          </a:xfrm>
        </p:spPr>
        <p:txBody>
          <a:bodyPr/>
          <a:lstStyle/>
          <a:p>
            <a:r>
              <a:rPr lang="hr-HR" dirty="0" smtClean="0"/>
              <a:t>a) Aktivno surađivanje s klijentom</a:t>
            </a:r>
          </a:p>
          <a:p>
            <a:r>
              <a:rPr lang="hr-HR" dirty="0"/>
              <a:t>b</a:t>
            </a:r>
            <a:r>
              <a:rPr lang="hr-HR" dirty="0" smtClean="0"/>
              <a:t>) Pokazivanje empatije, brižnosti i razumijevanja za klijenta</a:t>
            </a:r>
          </a:p>
          <a:p>
            <a:r>
              <a:rPr lang="hr-HR" dirty="0" smtClean="0"/>
              <a:t>c) Prilagođavanje terapijskog stila klijentu</a:t>
            </a:r>
          </a:p>
          <a:p>
            <a:r>
              <a:rPr lang="hr-HR" dirty="0"/>
              <a:t>d</a:t>
            </a:r>
            <a:r>
              <a:rPr lang="hr-HR" dirty="0" smtClean="0"/>
              <a:t>) Ublažavanje neugode</a:t>
            </a:r>
          </a:p>
          <a:p>
            <a:r>
              <a:rPr lang="hr-HR" dirty="0" smtClean="0"/>
              <a:t>e) Traženje povratne informacije na kraju seanse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a) AKTIVNO </a:t>
            </a:r>
            <a:r>
              <a:rPr lang="hr-HR" sz="2800" dirty="0" smtClean="0"/>
              <a:t>SURAĐIVANJE </a:t>
            </a:r>
            <a:r>
              <a:rPr lang="hr-HR" sz="2800" dirty="0"/>
              <a:t>S KLIJENTOM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Suradnja s klijentom:</a:t>
            </a:r>
          </a:p>
          <a:p>
            <a:pPr lvl="2"/>
            <a:r>
              <a:rPr lang="hr-HR" sz="2200" dirty="0"/>
              <a:t>timski rad</a:t>
            </a:r>
          </a:p>
          <a:p>
            <a:pPr lvl="2"/>
            <a:r>
              <a:rPr lang="hr-HR" sz="2200" dirty="0"/>
              <a:t>zajedničko donošenje odluka o terapiji</a:t>
            </a:r>
          </a:p>
          <a:p>
            <a:pPr lvl="2"/>
            <a:r>
              <a:rPr lang="hr-HR" sz="2200" dirty="0"/>
              <a:t>nuditi objašnjenja za svoje intervencije</a:t>
            </a:r>
          </a:p>
          <a:p>
            <a:pPr lvl="2"/>
            <a:r>
              <a:rPr lang="hr-HR" sz="2200" dirty="0"/>
              <a:t>zajednički istraživati valjanost </a:t>
            </a:r>
            <a:r>
              <a:rPr lang="hr-HR" sz="2200" dirty="0" err="1"/>
              <a:t>klijentovih</a:t>
            </a:r>
            <a:r>
              <a:rPr lang="hr-HR" sz="2200" dirty="0"/>
              <a:t> </a:t>
            </a:r>
            <a:r>
              <a:rPr lang="hr-HR" sz="2200" dirty="0" smtClean="0"/>
              <a:t>razmišljanja</a:t>
            </a:r>
            <a:endParaRPr lang="hr-HR" sz="2200" dirty="0"/>
          </a:p>
          <a:p>
            <a:pPr marL="914400" lvl="2" indent="0">
              <a:buNone/>
            </a:pPr>
            <a:r>
              <a:rPr lang="hr-HR" sz="2200" dirty="0" smtClean="0"/>
              <a:t>	Izbjegavati</a:t>
            </a:r>
            <a:r>
              <a:rPr lang="hr-HR" sz="2200" dirty="0"/>
              <a:t>: </a:t>
            </a:r>
            <a:r>
              <a:rPr lang="hr-HR" sz="2200" dirty="0" err="1"/>
              <a:t>preizravan</a:t>
            </a:r>
            <a:r>
              <a:rPr lang="hr-HR" sz="2200" dirty="0"/>
              <a:t> pristup, </a:t>
            </a:r>
            <a:r>
              <a:rPr lang="hr-HR" sz="2200" dirty="0" err="1"/>
              <a:t>prezapovjednički</a:t>
            </a:r>
            <a:r>
              <a:rPr lang="hr-HR" sz="2200" dirty="0"/>
              <a:t> ili </a:t>
            </a:r>
            <a:r>
              <a:rPr lang="hr-HR" sz="2200" dirty="0" smtClean="0"/>
              <a:t>suprotstavljajući</a:t>
            </a:r>
            <a:endParaRPr lang="hr-HR" sz="2200" dirty="0"/>
          </a:p>
        </p:txBody>
      </p:sp>
      <p:sp>
        <p:nvSpPr>
          <p:cNvPr id="4" name="Right Arrow 3"/>
          <p:cNvSpPr/>
          <p:nvPr/>
        </p:nvSpPr>
        <p:spPr>
          <a:xfrm>
            <a:off x="1463038" y="4885506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3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600" dirty="0"/>
              <a:t>b</a:t>
            </a:r>
            <a:r>
              <a:rPr lang="hr-HR" sz="2600" dirty="0" smtClean="0"/>
              <a:t>) POKAZIVANJE EMPATIJE, BRIŽNOSTI, OPTIMIZMA, ISKRENOSTI, RAZUMIJEVANJA I KOMPETENTNOSTI</a:t>
            </a:r>
            <a:endParaRPr lang="hr-H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Učinkovit terapeut mora posjedovati sve navedene ključne vještine savjetovanja</a:t>
            </a:r>
          </a:p>
          <a:p>
            <a:r>
              <a:rPr lang="hr-HR" dirty="0" smtClean="0"/>
              <a:t>Terapeut </a:t>
            </a:r>
            <a:r>
              <a:rPr lang="hr-HR" dirty="0"/>
              <a:t>č</a:t>
            </a:r>
            <a:r>
              <a:rPr lang="hr-HR" dirty="0" smtClean="0"/>
              <a:t>esto treba ugoditi stupanj pokazivanja tih kvaliteta klijentima</a:t>
            </a:r>
          </a:p>
          <a:p>
            <a:r>
              <a:rPr lang="hr-HR" dirty="0" smtClean="0"/>
              <a:t>Terapeut mora pratiti </a:t>
            </a:r>
            <a:r>
              <a:rPr lang="hr-HR" dirty="0" err="1" smtClean="0"/>
              <a:t>klijentovo</a:t>
            </a:r>
            <a:r>
              <a:rPr lang="hr-HR" dirty="0"/>
              <a:t> </a:t>
            </a:r>
            <a:r>
              <a:rPr lang="hr-HR" dirty="0" smtClean="0"/>
              <a:t>afektivno iskustvo iz trenutka u trenutak – neki klijenti mogu negativno doživjeti empatiju, brižnost i slično</a:t>
            </a:r>
          </a:p>
          <a:p>
            <a:pPr marL="914400" lvl="2" indent="0">
              <a:buNone/>
            </a:pPr>
            <a:r>
              <a:rPr lang="hr-HR" sz="2400" dirty="0" smtClean="0"/>
              <a:t>	Pravilno </a:t>
            </a:r>
            <a:r>
              <a:rPr lang="hr-HR" sz="2400" b="1" dirty="0" smtClean="0"/>
              <a:t>razumijevanje pacijentova iskustva </a:t>
            </a:r>
            <a:r>
              <a:rPr lang="hr-HR" sz="2400" dirty="0" smtClean="0"/>
              <a:t>i </a:t>
            </a:r>
            <a:r>
              <a:rPr lang="hr-HR" sz="2400" b="1" dirty="0" smtClean="0"/>
              <a:t>sposobnosti</a:t>
            </a:r>
            <a:r>
              <a:rPr lang="hr-HR" sz="2400" dirty="0" smtClean="0"/>
              <a:t> da se 	o tome iskustvu </a:t>
            </a:r>
            <a:r>
              <a:rPr lang="hr-HR" sz="2400" b="1" dirty="0" smtClean="0"/>
              <a:t>razgovora</a:t>
            </a:r>
            <a:r>
              <a:rPr lang="hr-HR" sz="2400" dirty="0" smtClean="0"/>
              <a:t> je ključno</a:t>
            </a:r>
          </a:p>
          <a:p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1517470" y="4911632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2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c</a:t>
            </a:r>
            <a:r>
              <a:rPr lang="hr-HR" sz="2800" dirty="0" smtClean="0"/>
              <a:t>) PRILAGOĐAVANJE TERAPIJSKOG STILA KLIJENTU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82388"/>
            <a:ext cx="9601196" cy="309347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Ponekad je potrebno prilagođavanje terapijskog stila pacijentovim specifičnim karakteristikama</a:t>
            </a:r>
          </a:p>
          <a:p>
            <a:r>
              <a:rPr lang="hr-HR" dirty="0" smtClean="0"/>
              <a:t>Nužno je voditi sustavnu superviziju preslušavanjem seansi</a:t>
            </a:r>
          </a:p>
          <a:p>
            <a:pPr marL="0" indent="0">
              <a:buNone/>
            </a:pPr>
            <a:r>
              <a:rPr lang="hr-HR" dirty="0" smtClean="0"/>
              <a:t>		</a:t>
            </a:r>
          </a:p>
          <a:p>
            <a:pPr marL="0" indent="0" algn="just">
              <a:buNone/>
            </a:pPr>
            <a:r>
              <a:rPr lang="hr-HR" dirty="0"/>
              <a:t>	</a:t>
            </a:r>
            <a:r>
              <a:rPr lang="hr-HR" dirty="0" smtClean="0"/>
              <a:t>	Dio umijeća kognitivne terapije je u </a:t>
            </a:r>
            <a:r>
              <a:rPr lang="hr-HR" b="1" dirty="0" smtClean="0"/>
              <a:t>prepoznavanju zadovoljstva 			</a:t>
            </a:r>
            <a:r>
              <a:rPr lang="hr-HR" dirty="0" smtClean="0"/>
              <a:t>pacijenta terapijskim stilom i u </a:t>
            </a:r>
            <a:r>
              <a:rPr lang="hr-HR" b="1" dirty="0" smtClean="0"/>
              <a:t>mogućnosti njegovog mijenjanja </a:t>
            </a:r>
            <a:r>
              <a:rPr lang="hr-HR" dirty="0" smtClean="0"/>
              <a:t>			prema potrebi </a:t>
            </a:r>
          </a:p>
          <a:p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1160419" y="4738915"/>
            <a:ext cx="875211" cy="5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71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</a:t>
            </a:r>
            <a:r>
              <a:rPr lang="hr-HR" sz="2800" dirty="0" smtClean="0"/>
              <a:t>) UBLAŽAVANJE NEUGODE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Jedan od najboljih načina ojačavanja terapijske suradnje:</a:t>
            </a:r>
          </a:p>
          <a:p>
            <a:pPr lvl="1"/>
            <a:r>
              <a:rPr lang="hr-HR" sz="2200" dirty="0"/>
              <a:t>rješavanje </a:t>
            </a:r>
            <a:r>
              <a:rPr lang="hr-HR" sz="2200" dirty="0" err="1"/>
              <a:t>klijentovih</a:t>
            </a:r>
            <a:r>
              <a:rPr lang="hr-HR" sz="2200" dirty="0"/>
              <a:t> problema</a:t>
            </a:r>
          </a:p>
          <a:p>
            <a:pPr lvl="1"/>
            <a:r>
              <a:rPr lang="hr-HR" sz="2200" dirty="0"/>
              <a:t>poboljšanje </a:t>
            </a:r>
            <a:r>
              <a:rPr lang="hr-HR" sz="2200" dirty="0" err="1"/>
              <a:t>klijentovog</a:t>
            </a:r>
            <a:r>
              <a:rPr lang="hr-HR" sz="2200" dirty="0"/>
              <a:t> raspoloženja</a:t>
            </a:r>
          </a:p>
          <a:p>
            <a:pPr marL="0" indent="0">
              <a:buNone/>
            </a:pPr>
            <a:endParaRPr lang="hr-HR" dirty="0" smtClean="0"/>
          </a:p>
          <a:p>
            <a:pPr algn="just"/>
            <a:r>
              <a:rPr lang="hr-HR" dirty="0" err="1" smtClean="0"/>
              <a:t>DeRubeis</a:t>
            </a:r>
            <a:r>
              <a:rPr lang="hr-HR" dirty="0" smtClean="0"/>
              <a:t> i </a:t>
            </a:r>
            <a:r>
              <a:rPr lang="hr-HR" dirty="0" err="1" smtClean="0"/>
              <a:t>Feeley</a:t>
            </a:r>
            <a:r>
              <a:rPr lang="hr-HR" dirty="0" smtClean="0"/>
              <a:t> (1990): pacijenti svog terapeuta smatraju toliko empatičnim koliko im se poboljšava stanje</a:t>
            </a:r>
          </a:p>
        </p:txBody>
      </p:sp>
    </p:spTree>
    <p:extLst>
      <p:ext uri="{BB962C8B-B14F-4D97-AF65-F5344CB8AC3E}">
        <p14:creationId xmlns:p14="http://schemas.microsoft.com/office/powerpoint/2010/main" val="31119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620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Organic</vt:lpstr>
      <vt:lpstr>RAZVIJANJE I KORIŠTENJE TERAPIJSKE SURADNJE</vt:lpstr>
      <vt:lpstr>TERAPIJSKA SURADNJA</vt:lpstr>
      <vt:lpstr>RAZVIJANJE I KORIŠTENJE TERAPIJSKE SURADNJE</vt:lpstr>
      <vt:lpstr>1. PACIJENTOVA PREDVIĐANJA O TRETMANU</vt:lpstr>
      <vt:lpstr>2. OSNOVNE STRATEGIJE ZA RAZVIJANJE TERAPIJSKE SURADNJE</vt:lpstr>
      <vt:lpstr>a) AKTIVNO SURAĐIVANJE S KLIJENTOM</vt:lpstr>
      <vt:lpstr>b) POKAZIVANJE EMPATIJE, BRIŽNOSTI, OPTIMIZMA, ISKRENOSTI, RAZUMIJEVANJA I KOMPETENTNOSTI</vt:lpstr>
      <vt:lpstr>c) PRILAGOĐAVANJE TERAPIJSKOG STILA KLIJENTU</vt:lpstr>
      <vt:lpstr>d) UBLAŽAVANJE NEUGODE</vt:lpstr>
      <vt:lpstr>e) TRAŽENJE POVRATNE INFORMACIJE NA KRAJU SEANSE</vt:lpstr>
      <vt:lpstr>IDENTIFICIRANJE PROBLEMA VEZANIH U TERAPIJSKU SURADNJU</vt:lpstr>
      <vt:lpstr>KONCEPTUALIZIRANJE PROBLEMA</vt:lpstr>
      <vt:lpstr>3. TERAPIJSKA SURADNJA KAO SREDSTVO POSTIZANJA TERAPIJSKIH CILJEVA</vt:lpstr>
      <vt:lpstr>ZAKLJUČAK</vt:lpstr>
      <vt:lpstr>Hvala na pažnji!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Razvijanje i korištenje terapijske suradnje</dc:title>
  <dc:creator>Jadrana Bekavac</dc:creator>
  <cp:lastModifiedBy>Jadrana Bekavac</cp:lastModifiedBy>
  <cp:revision>28</cp:revision>
  <dcterms:created xsi:type="dcterms:W3CDTF">2019-05-02T16:19:51Z</dcterms:created>
  <dcterms:modified xsi:type="dcterms:W3CDTF">2019-05-02T19:02:55Z</dcterms:modified>
</cp:coreProperties>
</file>