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60B42F-AB65-48FA-9366-4E0E71AC0BB3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55D2D14-1FF2-46F0-9AAD-C2B8F93F5276}">
      <dgm:prSet/>
      <dgm:spPr/>
      <dgm:t>
        <a:bodyPr/>
        <a:lstStyle/>
        <a:p>
          <a:r>
            <a:rPr lang="hr-HR"/>
            <a:t>dobra terapijska suradnja</a:t>
          </a:r>
          <a:endParaRPr lang="en-US"/>
        </a:p>
      </dgm:t>
    </dgm:pt>
    <dgm:pt modelId="{67FD2A70-33B2-40A5-85C6-93A76EA07150}" type="parTrans" cxnId="{2630603B-8F16-4AD8-B441-03A8389B668A}">
      <dgm:prSet/>
      <dgm:spPr/>
      <dgm:t>
        <a:bodyPr/>
        <a:lstStyle/>
        <a:p>
          <a:endParaRPr lang="en-US"/>
        </a:p>
      </dgm:t>
    </dgm:pt>
    <dgm:pt modelId="{302BA117-9813-4FD4-97FA-A31C010ACBD0}" type="sibTrans" cxnId="{2630603B-8F16-4AD8-B441-03A8389B668A}">
      <dgm:prSet/>
      <dgm:spPr/>
      <dgm:t>
        <a:bodyPr/>
        <a:lstStyle/>
        <a:p>
          <a:endParaRPr lang="en-US"/>
        </a:p>
      </dgm:t>
    </dgm:pt>
    <dgm:pt modelId="{C772ACA4-3CFD-4179-BCD2-0B08E96ACB45}">
      <dgm:prSet/>
      <dgm:spPr/>
      <dgm:t>
        <a:bodyPr/>
        <a:lstStyle/>
        <a:p>
          <a:r>
            <a:rPr lang="hr-HR"/>
            <a:t>loša terapijska suradnja</a:t>
          </a:r>
          <a:endParaRPr lang="en-US"/>
        </a:p>
      </dgm:t>
    </dgm:pt>
    <dgm:pt modelId="{BA5AEC34-D167-4D62-A4CF-42E0A166963C}" type="parTrans" cxnId="{BDDF237E-A660-4531-8899-0655241D9BCB}">
      <dgm:prSet/>
      <dgm:spPr/>
      <dgm:t>
        <a:bodyPr/>
        <a:lstStyle/>
        <a:p>
          <a:endParaRPr lang="en-US"/>
        </a:p>
      </dgm:t>
    </dgm:pt>
    <dgm:pt modelId="{D37CE4AA-E752-41A0-8E75-7A568F804B19}" type="sibTrans" cxnId="{BDDF237E-A660-4531-8899-0655241D9BCB}">
      <dgm:prSet/>
      <dgm:spPr/>
      <dgm:t>
        <a:bodyPr/>
        <a:lstStyle/>
        <a:p>
          <a:endParaRPr lang="en-US"/>
        </a:p>
      </dgm:t>
    </dgm:pt>
    <dgm:pt modelId="{11AA9E43-3768-4970-8F16-7BEAC71B17E4}" type="pres">
      <dgm:prSet presAssocID="{D560B42F-AB65-48FA-9366-4E0E71AC0BB3}" presName="linear" presStyleCnt="0">
        <dgm:presLayoutVars>
          <dgm:animLvl val="lvl"/>
          <dgm:resizeHandles val="exact"/>
        </dgm:presLayoutVars>
      </dgm:prSet>
      <dgm:spPr/>
    </dgm:pt>
    <dgm:pt modelId="{2B979084-7D6D-40D3-BD7C-D910F1BD0C37}" type="pres">
      <dgm:prSet presAssocID="{B55D2D14-1FF2-46F0-9AAD-C2B8F93F527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C8C73AB-844E-4A29-AF67-E0EBC1B6D10C}" type="pres">
      <dgm:prSet presAssocID="{302BA117-9813-4FD4-97FA-A31C010ACBD0}" presName="spacer" presStyleCnt="0"/>
      <dgm:spPr/>
    </dgm:pt>
    <dgm:pt modelId="{F3BC3DDC-57E4-487F-AC2A-764536B0862F}" type="pres">
      <dgm:prSet presAssocID="{C772ACA4-3CFD-4179-BCD2-0B08E96ACB4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CEFDB06-D89D-4DFC-AB48-B08AE2C32C9E}" type="presOf" srcId="{C772ACA4-3CFD-4179-BCD2-0B08E96ACB45}" destId="{F3BC3DDC-57E4-487F-AC2A-764536B0862F}" srcOrd="0" destOrd="0" presId="urn:microsoft.com/office/officeart/2005/8/layout/vList2"/>
    <dgm:cxn modelId="{2630603B-8F16-4AD8-B441-03A8389B668A}" srcId="{D560B42F-AB65-48FA-9366-4E0E71AC0BB3}" destId="{B55D2D14-1FF2-46F0-9AAD-C2B8F93F5276}" srcOrd="0" destOrd="0" parTransId="{67FD2A70-33B2-40A5-85C6-93A76EA07150}" sibTransId="{302BA117-9813-4FD4-97FA-A31C010ACBD0}"/>
    <dgm:cxn modelId="{BDDF237E-A660-4531-8899-0655241D9BCB}" srcId="{D560B42F-AB65-48FA-9366-4E0E71AC0BB3}" destId="{C772ACA4-3CFD-4179-BCD2-0B08E96ACB45}" srcOrd="1" destOrd="0" parTransId="{BA5AEC34-D167-4D62-A4CF-42E0A166963C}" sibTransId="{D37CE4AA-E752-41A0-8E75-7A568F804B19}"/>
    <dgm:cxn modelId="{8C416C80-0308-439C-B4FA-312117B44F2B}" type="presOf" srcId="{B55D2D14-1FF2-46F0-9AAD-C2B8F93F5276}" destId="{2B979084-7D6D-40D3-BD7C-D910F1BD0C37}" srcOrd="0" destOrd="0" presId="urn:microsoft.com/office/officeart/2005/8/layout/vList2"/>
    <dgm:cxn modelId="{3E770898-CED8-40AB-B569-13F2CEDAE9A6}" type="presOf" srcId="{D560B42F-AB65-48FA-9366-4E0E71AC0BB3}" destId="{11AA9E43-3768-4970-8F16-7BEAC71B17E4}" srcOrd="0" destOrd="0" presId="urn:microsoft.com/office/officeart/2005/8/layout/vList2"/>
    <dgm:cxn modelId="{56124E21-6973-4D26-A02E-E58041E93CD3}" type="presParOf" srcId="{11AA9E43-3768-4970-8F16-7BEAC71B17E4}" destId="{2B979084-7D6D-40D3-BD7C-D910F1BD0C37}" srcOrd="0" destOrd="0" presId="urn:microsoft.com/office/officeart/2005/8/layout/vList2"/>
    <dgm:cxn modelId="{E78FD0AE-CA7F-4CA9-8601-FB034EB9D5A1}" type="presParOf" srcId="{11AA9E43-3768-4970-8F16-7BEAC71B17E4}" destId="{8C8C73AB-844E-4A29-AF67-E0EBC1B6D10C}" srcOrd="1" destOrd="0" presId="urn:microsoft.com/office/officeart/2005/8/layout/vList2"/>
    <dgm:cxn modelId="{DAE78A9C-FF5F-48E2-B339-0BA606B1845D}" type="presParOf" srcId="{11AA9E43-3768-4970-8F16-7BEAC71B17E4}" destId="{F3BC3DDC-57E4-487F-AC2A-764536B0862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01F517-5796-4178-BF49-3071088B6BE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799F869-533D-4803-BAE2-CA41992F4F75}">
      <dgm:prSet/>
      <dgm:spPr/>
      <dgm:t>
        <a:bodyPr/>
        <a:lstStyle/>
        <a:p>
          <a:r>
            <a:rPr lang="hr-HR"/>
            <a:t>1. Pacijentova predviđanja o tretmanu</a:t>
          </a:r>
          <a:endParaRPr lang="en-US"/>
        </a:p>
      </dgm:t>
    </dgm:pt>
    <dgm:pt modelId="{364345EB-9C4B-4E2E-9604-1AECEA98E641}" type="parTrans" cxnId="{7F4B775B-4C73-40E9-BFB6-38415077C0F2}">
      <dgm:prSet/>
      <dgm:spPr/>
      <dgm:t>
        <a:bodyPr/>
        <a:lstStyle/>
        <a:p>
          <a:endParaRPr lang="en-US"/>
        </a:p>
      </dgm:t>
    </dgm:pt>
    <dgm:pt modelId="{EC240DBD-5D48-4E51-BD7E-0C1626908F21}" type="sibTrans" cxnId="{7F4B775B-4C73-40E9-BFB6-38415077C0F2}">
      <dgm:prSet/>
      <dgm:spPr/>
      <dgm:t>
        <a:bodyPr/>
        <a:lstStyle/>
        <a:p>
          <a:endParaRPr lang="en-US"/>
        </a:p>
      </dgm:t>
    </dgm:pt>
    <dgm:pt modelId="{9BFC435C-7BB8-4A86-B28D-38609BD381EA}">
      <dgm:prSet/>
      <dgm:spPr/>
      <dgm:t>
        <a:bodyPr/>
        <a:lstStyle/>
        <a:p>
          <a:r>
            <a:rPr lang="hr-HR"/>
            <a:t>2. Strategije za razvijanje terapijske suradnje</a:t>
          </a:r>
          <a:endParaRPr lang="en-US"/>
        </a:p>
      </dgm:t>
    </dgm:pt>
    <dgm:pt modelId="{0E475F2D-50FF-478F-9C3F-7AF3681EE750}" type="parTrans" cxnId="{AECBC397-4F3C-453A-AE8F-86049C8596DF}">
      <dgm:prSet/>
      <dgm:spPr/>
      <dgm:t>
        <a:bodyPr/>
        <a:lstStyle/>
        <a:p>
          <a:endParaRPr lang="en-US"/>
        </a:p>
      </dgm:t>
    </dgm:pt>
    <dgm:pt modelId="{FCBF809B-1591-41C1-A37C-E9FEF2B1498D}" type="sibTrans" cxnId="{AECBC397-4F3C-453A-AE8F-86049C8596DF}">
      <dgm:prSet/>
      <dgm:spPr/>
      <dgm:t>
        <a:bodyPr/>
        <a:lstStyle/>
        <a:p>
          <a:endParaRPr lang="en-US"/>
        </a:p>
      </dgm:t>
    </dgm:pt>
    <dgm:pt modelId="{BFAFC834-2772-4908-ADC4-4955ED8EE63F}">
      <dgm:prSet/>
      <dgm:spPr/>
      <dgm:t>
        <a:bodyPr/>
        <a:lstStyle/>
        <a:p>
          <a:r>
            <a:rPr lang="hr-HR"/>
            <a:t>3. Identificiranje i rješavanje problema vezanih uz terapijsku suradnju</a:t>
          </a:r>
          <a:endParaRPr lang="en-US"/>
        </a:p>
      </dgm:t>
    </dgm:pt>
    <dgm:pt modelId="{C23EFDF7-C7B5-4E41-A819-0868606A9D54}" type="parTrans" cxnId="{651E7BE1-7792-403A-BCBD-E4C0A02949EC}">
      <dgm:prSet/>
      <dgm:spPr/>
      <dgm:t>
        <a:bodyPr/>
        <a:lstStyle/>
        <a:p>
          <a:endParaRPr lang="en-US"/>
        </a:p>
      </dgm:t>
    </dgm:pt>
    <dgm:pt modelId="{ADD59082-634F-4751-A09F-A697624F2B30}" type="sibTrans" cxnId="{651E7BE1-7792-403A-BCBD-E4C0A02949EC}">
      <dgm:prSet/>
      <dgm:spPr/>
      <dgm:t>
        <a:bodyPr/>
        <a:lstStyle/>
        <a:p>
          <a:endParaRPr lang="en-US"/>
        </a:p>
      </dgm:t>
    </dgm:pt>
    <dgm:pt modelId="{0CD890DD-4CDA-458A-AD2F-B688DFD35EF9}">
      <dgm:prSet/>
      <dgm:spPr/>
      <dgm:t>
        <a:bodyPr/>
        <a:lstStyle/>
        <a:p>
          <a:r>
            <a:rPr lang="hr-HR"/>
            <a:t>4. Terapijska suradnja kao sredstvo postizanja terapijskih ciljeva</a:t>
          </a:r>
          <a:endParaRPr lang="en-US"/>
        </a:p>
      </dgm:t>
    </dgm:pt>
    <dgm:pt modelId="{3FEB1285-C69B-443E-A1F2-7B31703058FE}" type="parTrans" cxnId="{EEA39C28-2A71-43A0-9F10-6590F714117C}">
      <dgm:prSet/>
      <dgm:spPr/>
      <dgm:t>
        <a:bodyPr/>
        <a:lstStyle/>
        <a:p>
          <a:endParaRPr lang="en-US"/>
        </a:p>
      </dgm:t>
    </dgm:pt>
    <dgm:pt modelId="{2A19DA6F-6A56-4A84-B662-C565DB732377}" type="sibTrans" cxnId="{EEA39C28-2A71-43A0-9F10-6590F714117C}">
      <dgm:prSet/>
      <dgm:spPr/>
      <dgm:t>
        <a:bodyPr/>
        <a:lstStyle/>
        <a:p>
          <a:endParaRPr lang="en-US"/>
        </a:p>
      </dgm:t>
    </dgm:pt>
    <dgm:pt modelId="{76E2008E-8DD7-45FB-BCB0-B51B948C3727}" type="pres">
      <dgm:prSet presAssocID="{E001F517-5796-4178-BF49-3071088B6BE7}" presName="linear" presStyleCnt="0">
        <dgm:presLayoutVars>
          <dgm:animLvl val="lvl"/>
          <dgm:resizeHandles val="exact"/>
        </dgm:presLayoutVars>
      </dgm:prSet>
      <dgm:spPr/>
    </dgm:pt>
    <dgm:pt modelId="{237E86E9-72DB-4A7E-A137-00868F0C299E}" type="pres">
      <dgm:prSet presAssocID="{A799F869-533D-4803-BAE2-CA41992F4F7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8243795-FC41-408B-8E35-90E42DDDAD02}" type="pres">
      <dgm:prSet presAssocID="{EC240DBD-5D48-4E51-BD7E-0C1626908F21}" presName="spacer" presStyleCnt="0"/>
      <dgm:spPr/>
    </dgm:pt>
    <dgm:pt modelId="{B5CFCD95-8479-43FB-9019-82722970B421}" type="pres">
      <dgm:prSet presAssocID="{9BFC435C-7BB8-4A86-B28D-38609BD381E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64935EE-B45D-4980-BFA7-24D2B4DA229B}" type="pres">
      <dgm:prSet presAssocID="{FCBF809B-1591-41C1-A37C-E9FEF2B1498D}" presName="spacer" presStyleCnt="0"/>
      <dgm:spPr/>
    </dgm:pt>
    <dgm:pt modelId="{F1998383-E534-49BB-B1B7-395950BA50EA}" type="pres">
      <dgm:prSet presAssocID="{BFAFC834-2772-4908-ADC4-4955ED8EE63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46F5D9A-257B-428A-A064-9F47EC43F536}" type="pres">
      <dgm:prSet presAssocID="{ADD59082-634F-4751-A09F-A697624F2B30}" presName="spacer" presStyleCnt="0"/>
      <dgm:spPr/>
    </dgm:pt>
    <dgm:pt modelId="{8DFFA97C-6371-41DF-9692-24E838473FE6}" type="pres">
      <dgm:prSet presAssocID="{0CD890DD-4CDA-458A-AD2F-B688DFD35EF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EA39C28-2A71-43A0-9F10-6590F714117C}" srcId="{E001F517-5796-4178-BF49-3071088B6BE7}" destId="{0CD890DD-4CDA-458A-AD2F-B688DFD35EF9}" srcOrd="3" destOrd="0" parTransId="{3FEB1285-C69B-443E-A1F2-7B31703058FE}" sibTransId="{2A19DA6F-6A56-4A84-B662-C565DB732377}"/>
    <dgm:cxn modelId="{7F4B775B-4C73-40E9-BFB6-38415077C0F2}" srcId="{E001F517-5796-4178-BF49-3071088B6BE7}" destId="{A799F869-533D-4803-BAE2-CA41992F4F75}" srcOrd="0" destOrd="0" parTransId="{364345EB-9C4B-4E2E-9604-1AECEA98E641}" sibTransId="{EC240DBD-5D48-4E51-BD7E-0C1626908F21}"/>
    <dgm:cxn modelId="{43508466-CBA0-4DA2-81B1-ABDCAFFCA957}" type="presOf" srcId="{0CD890DD-4CDA-458A-AD2F-B688DFD35EF9}" destId="{8DFFA97C-6371-41DF-9692-24E838473FE6}" srcOrd="0" destOrd="0" presId="urn:microsoft.com/office/officeart/2005/8/layout/vList2"/>
    <dgm:cxn modelId="{46FAC070-A970-4A5B-A5BA-6D2D6BAA6FBA}" type="presOf" srcId="{A799F869-533D-4803-BAE2-CA41992F4F75}" destId="{237E86E9-72DB-4A7E-A137-00868F0C299E}" srcOrd="0" destOrd="0" presId="urn:microsoft.com/office/officeart/2005/8/layout/vList2"/>
    <dgm:cxn modelId="{AECBC397-4F3C-453A-AE8F-86049C8596DF}" srcId="{E001F517-5796-4178-BF49-3071088B6BE7}" destId="{9BFC435C-7BB8-4A86-B28D-38609BD381EA}" srcOrd="1" destOrd="0" parTransId="{0E475F2D-50FF-478F-9C3F-7AF3681EE750}" sibTransId="{FCBF809B-1591-41C1-A37C-E9FEF2B1498D}"/>
    <dgm:cxn modelId="{3A3F16C8-09AF-49AE-88BE-7C2C7152CCBE}" type="presOf" srcId="{E001F517-5796-4178-BF49-3071088B6BE7}" destId="{76E2008E-8DD7-45FB-BCB0-B51B948C3727}" srcOrd="0" destOrd="0" presId="urn:microsoft.com/office/officeart/2005/8/layout/vList2"/>
    <dgm:cxn modelId="{3F96F1D4-0638-4CE1-B2CC-3E4B0F178653}" type="presOf" srcId="{9BFC435C-7BB8-4A86-B28D-38609BD381EA}" destId="{B5CFCD95-8479-43FB-9019-82722970B421}" srcOrd="0" destOrd="0" presId="urn:microsoft.com/office/officeart/2005/8/layout/vList2"/>
    <dgm:cxn modelId="{651E7BE1-7792-403A-BCBD-E4C0A02949EC}" srcId="{E001F517-5796-4178-BF49-3071088B6BE7}" destId="{BFAFC834-2772-4908-ADC4-4955ED8EE63F}" srcOrd="2" destOrd="0" parTransId="{C23EFDF7-C7B5-4E41-A819-0868606A9D54}" sibTransId="{ADD59082-634F-4751-A09F-A697624F2B30}"/>
    <dgm:cxn modelId="{E859BEFF-C645-44B6-BAED-3F04B32E779B}" type="presOf" srcId="{BFAFC834-2772-4908-ADC4-4955ED8EE63F}" destId="{F1998383-E534-49BB-B1B7-395950BA50EA}" srcOrd="0" destOrd="0" presId="urn:microsoft.com/office/officeart/2005/8/layout/vList2"/>
    <dgm:cxn modelId="{A4BF84AF-1F3C-4DAA-8752-AA618A36EED7}" type="presParOf" srcId="{76E2008E-8DD7-45FB-BCB0-B51B948C3727}" destId="{237E86E9-72DB-4A7E-A137-00868F0C299E}" srcOrd="0" destOrd="0" presId="urn:microsoft.com/office/officeart/2005/8/layout/vList2"/>
    <dgm:cxn modelId="{52F3894C-49F5-4793-987A-C0C644915299}" type="presParOf" srcId="{76E2008E-8DD7-45FB-BCB0-B51B948C3727}" destId="{28243795-FC41-408B-8E35-90E42DDDAD02}" srcOrd="1" destOrd="0" presId="urn:microsoft.com/office/officeart/2005/8/layout/vList2"/>
    <dgm:cxn modelId="{DA1FF4B1-59FE-4293-8B50-2E3A51398ADE}" type="presParOf" srcId="{76E2008E-8DD7-45FB-BCB0-B51B948C3727}" destId="{B5CFCD95-8479-43FB-9019-82722970B421}" srcOrd="2" destOrd="0" presId="urn:microsoft.com/office/officeart/2005/8/layout/vList2"/>
    <dgm:cxn modelId="{4D78375E-EFEE-4F00-A247-0EFB3FC34D1C}" type="presParOf" srcId="{76E2008E-8DD7-45FB-BCB0-B51B948C3727}" destId="{064935EE-B45D-4980-BFA7-24D2B4DA229B}" srcOrd="3" destOrd="0" presId="urn:microsoft.com/office/officeart/2005/8/layout/vList2"/>
    <dgm:cxn modelId="{4EF82EA7-C326-4204-9A6F-6DC6D198BEC0}" type="presParOf" srcId="{76E2008E-8DD7-45FB-BCB0-B51B948C3727}" destId="{F1998383-E534-49BB-B1B7-395950BA50EA}" srcOrd="4" destOrd="0" presId="urn:microsoft.com/office/officeart/2005/8/layout/vList2"/>
    <dgm:cxn modelId="{EB230766-72A9-4638-BB1C-9594FE00E3C3}" type="presParOf" srcId="{76E2008E-8DD7-45FB-BCB0-B51B948C3727}" destId="{246F5D9A-257B-428A-A064-9F47EC43F536}" srcOrd="5" destOrd="0" presId="urn:microsoft.com/office/officeart/2005/8/layout/vList2"/>
    <dgm:cxn modelId="{AFE5F953-68BD-4448-80D1-493236E00EAA}" type="presParOf" srcId="{76E2008E-8DD7-45FB-BCB0-B51B948C3727}" destId="{8DFFA97C-6371-41DF-9692-24E838473FE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79084-7D6D-40D3-BD7C-D910F1BD0C37}">
      <dsp:nvSpPr>
        <dsp:cNvPr id="0" name=""/>
        <dsp:cNvSpPr/>
      </dsp:nvSpPr>
      <dsp:spPr>
        <a:xfrm>
          <a:off x="0" y="159189"/>
          <a:ext cx="6832212" cy="2386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000" kern="1200"/>
            <a:t>dobra terapijska suradnja</a:t>
          </a:r>
          <a:endParaRPr lang="en-US" sz="6000" kern="1200"/>
        </a:p>
      </dsp:txBody>
      <dsp:txXfrm>
        <a:off x="116514" y="275703"/>
        <a:ext cx="6599184" cy="2153772"/>
      </dsp:txXfrm>
    </dsp:sp>
    <dsp:sp modelId="{F3BC3DDC-57E4-487F-AC2A-764536B0862F}">
      <dsp:nvSpPr>
        <dsp:cNvPr id="0" name=""/>
        <dsp:cNvSpPr/>
      </dsp:nvSpPr>
      <dsp:spPr>
        <a:xfrm>
          <a:off x="0" y="2718789"/>
          <a:ext cx="6832212" cy="2386800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6000" kern="1200"/>
            <a:t>loša terapijska suradnja</a:t>
          </a:r>
          <a:endParaRPr lang="en-US" sz="6000" kern="1200"/>
        </a:p>
      </dsp:txBody>
      <dsp:txXfrm>
        <a:off x="116514" y="2835303"/>
        <a:ext cx="6599184" cy="21537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E86E9-72DB-4A7E-A137-00868F0C299E}">
      <dsp:nvSpPr>
        <dsp:cNvPr id="0" name=""/>
        <dsp:cNvSpPr/>
      </dsp:nvSpPr>
      <dsp:spPr>
        <a:xfrm>
          <a:off x="0" y="370591"/>
          <a:ext cx="6832212" cy="107257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1. Pacijentova predviđanja o tretmanu</a:t>
          </a:r>
          <a:endParaRPr lang="en-US" sz="2700" kern="1200"/>
        </a:p>
      </dsp:txBody>
      <dsp:txXfrm>
        <a:off x="52359" y="422950"/>
        <a:ext cx="6727494" cy="967861"/>
      </dsp:txXfrm>
    </dsp:sp>
    <dsp:sp modelId="{B5CFCD95-8479-43FB-9019-82722970B421}">
      <dsp:nvSpPr>
        <dsp:cNvPr id="0" name=""/>
        <dsp:cNvSpPr/>
      </dsp:nvSpPr>
      <dsp:spPr>
        <a:xfrm>
          <a:off x="0" y="1520930"/>
          <a:ext cx="6832212" cy="1072579"/>
        </a:xfrm>
        <a:prstGeom prst="roundRect">
          <a:avLst/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2. Strategije za razvijanje terapijske suradnje</a:t>
          </a:r>
          <a:endParaRPr lang="en-US" sz="2700" kern="1200"/>
        </a:p>
      </dsp:txBody>
      <dsp:txXfrm>
        <a:off x="52359" y="1573289"/>
        <a:ext cx="6727494" cy="967861"/>
      </dsp:txXfrm>
    </dsp:sp>
    <dsp:sp modelId="{F1998383-E534-49BB-B1B7-395950BA50EA}">
      <dsp:nvSpPr>
        <dsp:cNvPr id="0" name=""/>
        <dsp:cNvSpPr/>
      </dsp:nvSpPr>
      <dsp:spPr>
        <a:xfrm>
          <a:off x="0" y="2671269"/>
          <a:ext cx="6832212" cy="1072579"/>
        </a:xfrm>
        <a:prstGeom prst="roundRect">
          <a:avLst/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3. Identificiranje i rješavanje problema vezanih uz terapijsku suradnju</a:t>
          </a:r>
          <a:endParaRPr lang="en-US" sz="2700" kern="1200"/>
        </a:p>
      </dsp:txBody>
      <dsp:txXfrm>
        <a:off x="52359" y="2723628"/>
        <a:ext cx="6727494" cy="967861"/>
      </dsp:txXfrm>
    </dsp:sp>
    <dsp:sp modelId="{8DFFA97C-6371-41DF-9692-24E838473FE6}">
      <dsp:nvSpPr>
        <dsp:cNvPr id="0" name=""/>
        <dsp:cNvSpPr/>
      </dsp:nvSpPr>
      <dsp:spPr>
        <a:xfrm>
          <a:off x="0" y="3821608"/>
          <a:ext cx="6832212" cy="1072579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4. Terapijska suradnja kao sredstvo postizanja terapijskih ciljeva</a:t>
          </a:r>
          <a:endParaRPr lang="en-US" sz="2700" kern="1200"/>
        </a:p>
      </dsp:txBody>
      <dsp:txXfrm>
        <a:off x="52359" y="3873967"/>
        <a:ext cx="6727494" cy="967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202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263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1406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2179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8718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75649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7075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821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37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524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311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4184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361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582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868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7176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1C226-203D-45CB-9F3B-C605A1A808FD}" type="datetimeFigureOut">
              <a:rPr lang="hr-HR" smtClean="0"/>
              <a:t>14.5.2019.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7699B02-A023-4BBA-9DF3-4E5250FBFE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182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C5D8B1-D3BD-4C75-AFAA-1872C3AE43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RAZVIJANJE I KORIŠTENJE TERAPIJSKE SURADNJE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D843CA1-F300-448E-A36D-9E5D5CD23D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                                                                                                  Kristina </a:t>
            </a:r>
            <a:r>
              <a:rPr lang="hr-HR" dirty="0" err="1"/>
              <a:t>Zonjić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6891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4638E42-A17A-4CE3-8F17-EC1581BB7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000">
                <a:solidFill>
                  <a:schemeClr val="bg1"/>
                </a:solidFill>
              </a:rPr>
              <a:t>RAD NA PROBLEMIMA TERAPIJSKE SURADNJE I GENERALIZIRANJE NA ODNOSE S OSTALIM LJUDIMA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70ADBA-A410-4C50-9D3F-5E3C43036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hr-HR" dirty="0"/>
              <a:t>Pacijentove teškoće u terapijskoj suradnji mogu biti povezane s pacijentovim disfunkcionalnim vjerovanjima</a:t>
            </a:r>
          </a:p>
          <a:p>
            <a:r>
              <a:rPr lang="hr-HR" dirty="0"/>
              <a:t>Iskrivljeni način kojim pacijent gleda terapeuta je vjerojatno način na koji gleda i druge ljude</a:t>
            </a:r>
          </a:p>
          <a:p>
            <a:r>
              <a:rPr lang="hr-HR" dirty="0"/>
              <a:t>Terapeut tada pomaže pacijentu u razvijanju funkcionalnijih odnosa izvan terapije</a:t>
            </a:r>
          </a:p>
        </p:txBody>
      </p:sp>
    </p:spTree>
    <p:extLst>
      <p:ext uri="{BB962C8B-B14F-4D97-AF65-F5344CB8AC3E}">
        <p14:creationId xmlns:p14="http://schemas.microsoft.com/office/powerpoint/2010/main" val="3649143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B73A14F-CCCF-4332-A72D-B55D8CA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000">
                <a:solidFill>
                  <a:schemeClr val="bg1"/>
                </a:solidFill>
              </a:rPr>
              <a:t>RAD NA PROBLEMIMA TERAPIJSKE SURADNJE I GENERALIZIRANJE NA ODNOSE S OSTALIM LJUDIMA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124A675-74A6-4397-87BE-4BF8EBE1C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dirty="0"/>
              <a:t>PACIJENTE UZNEMIRUJE TERAPEUT</a:t>
            </a:r>
          </a:p>
          <a:p>
            <a:r>
              <a:rPr lang="hr-HR" dirty="0"/>
              <a:t>Otkrij, a zatim rezimiraj pacijentove iskrivljene automatske misli u kontekstu kognitivnog modela.</a:t>
            </a:r>
          </a:p>
          <a:p>
            <a:r>
              <a:rPr lang="hr-HR" dirty="0"/>
              <a:t>Pomozi pacijentu provjeriti valjanost automatskih misli i alternativnih gledišta pomoću </a:t>
            </a:r>
            <a:r>
              <a:rPr lang="hr-HR" dirty="0" err="1"/>
              <a:t>sokratovskog</a:t>
            </a:r>
            <a:r>
              <a:rPr lang="hr-HR" dirty="0"/>
              <a:t> ispitivanja.</a:t>
            </a:r>
          </a:p>
          <a:p>
            <a:r>
              <a:rPr lang="hr-HR" dirty="0"/>
              <a:t>Ohrabruj pacijenta da izravno pita terapeuta.</a:t>
            </a:r>
          </a:p>
          <a:p>
            <a:r>
              <a:rPr lang="hr-HR" dirty="0"/>
              <a:t>Nudi izravnu, iskrenu pozitivnu povratnu informaciju.</a:t>
            </a:r>
          </a:p>
          <a:p>
            <a:r>
              <a:rPr lang="hr-HR" dirty="0"/>
              <a:t>Koristi tehniku rješavanja problema.</a:t>
            </a:r>
          </a:p>
          <a:p>
            <a:r>
              <a:rPr lang="hr-HR" dirty="0"/>
              <a:t>Identificiraj/modificiraj disfunkcionalne pretpostavke.</a:t>
            </a:r>
          </a:p>
          <a:p>
            <a:r>
              <a:rPr lang="hr-HR" dirty="0"/>
              <a:t>Vrednuj pretpostavku u kontekstu ostalih međuljudskih odnosa</a:t>
            </a:r>
          </a:p>
          <a:p>
            <a:r>
              <a:rPr lang="hr-HR" dirty="0"/>
              <a:t>Neka pacijent rezimira naučeno i zapiše kao podsjetnik.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4293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CC4977A-F551-4DA6-86DA-26C1E2265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000">
                <a:solidFill>
                  <a:schemeClr val="bg1"/>
                </a:solidFill>
              </a:rPr>
              <a:t>RAD NA PROBLEMIMA TERAPIJSKE SURADNJE I GENERALIZIRANJE NA ODNOSE S OSTALIM LJUDIMA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7CCA03B-6BF4-4851-8049-548D4AF44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dirty="0"/>
              <a:t>PACIJENT TREBA POVRATNU INFORMACIJU O SVOM INTERPERSONALOM STILU</a:t>
            </a:r>
          </a:p>
          <a:p>
            <a:r>
              <a:rPr lang="hr-HR" dirty="0"/>
              <a:t>Terapeut tijekom seanse može steći uvid o pacijentovim teškoćama ali i o načinu na koji reagiraju ljudi u njihovoj okolini na njih.</a:t>
            </a:r>
          </a:p>
          <a:p>
            <a:r>
              <a:rPr lang="hr-HR" dirty="0" err="1"/>
              <a:t>Terapet</a:t>
            </a:r>
            <a:r>
              <a:rPr lang="hr-HR" dirty="0"/>
              <a:t> radeći tako na terapijskoj suradnji može naučiti pacijenta važnim interpersonalnim vještinama (komunikacija kad se uznemiri)</a:t>
            </a:r>
          </a:p>
        </p:txBody>
      </p:sp>
    </p:spTree>
    <p:extLst>
      <p:ext uri="{BB962C8B-B14F-4D97-AF65-F5344CB8AC3E}">
        <p14:creationId xmlns:p14="http://schemas.microsoft.com/office/powerpoint/2010/main" val="572451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DD43007-7854-4244-BC5D-1B6F0AE22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endParaRPr lang="hr-HR" sz="320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DFF0E2FD-4B6E-4A2F-9286-84FDF3914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870942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045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2E8848F-B4CF-46D2-97A3-090F92126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ASPEKTI TERAPIJSKE SURADNJE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0EE48C80-9373-47A0-8AA3-C282DB79B9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436721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515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D382A74-334C-408A-A2F0-164760889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hr-HR" sz="2500">
                <a:solidFill>
                  <a:schemeClr val="bg1"/>
                </a:solidFill>
              </a:rPr>
              <a:t>PACIJENTOVA PREDVIĐANJA O TRETMANU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874EA5D-89A5-473E-B5A7-F4020A130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dirty="0"/>
              <a:t>Kod pacijenata s dobrim predviđanjima o tretmanu je relativno lako razviti dobru suradnju, za razliku od pacijenata s različitim negativnim setom predviđanja.</a:t>
            </a:r>
          </a:p>
          <a:p>
            <a:pPr marL="0" indent="0">
              <a:buNone/>
            </a:pPr>
            <a:r>
              <a:rPr lang="hr-HR" dirty="0"/>
              <a:t>Pacijenti s dobrim predviđanjima su optimistični, imaju pozitivne stavove o drugima pa obično i prema svom terapeutu („Moj terapeut će vjerojatno biti pun razumijevanja, brižan, kompetentan.”, ”Zbog terapije ću se osjećati bolje.”)</a:t>
            </a:r>
          </a:p>
          <a:p>
            <a:pPr marL="0" indent="0">
              <a:buNone/>
            </a:pPr>
            <a:r>
              <a:rPr lang="hr-HR" dirty="0"/>
              <a:t>Pacijenti s lošim predviđanjima imaju negativne stavove o terapeutu i tretmanu („Moj će me terapeut kritizirati.”, „Bit ću neuspješan.”) Kod ovih pacijenata treba znatno više vremena provesti gradeći povjerenje. </a:t>
            </a:r>
          </a:p>
          <a:p>
            <a:pPr marL="0" indent="0">
              <a:buNone/>
            </a:pPr>
            <a:r>
              <a:rPr lang="hr-HR" dirty="0"/>
              <a:t>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6840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3030214-227F-42DB-9282-BBA6AF8D9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65429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3136C76-8407-48D5-A9CD-2550F1A90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889" y="1059872"/>
            <a:ext cx="3012216" cy="4851349"/>
          </a:xfrm>
        </p:spPr>
        <p:txBody>
          <a:bodyPr>
            <a:normAutofit/>
          </a:bodyPr>
          <a:lstStyle/>
          <a:p>
            <a:r>
              <a:rPr lang="hr-HR" dirty="0"/>
              <a:t>STRATEGIJE ZA RAZVIJANJE TERAPIJSKE SURADNJE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D7A9289-BAD1-4A78-979F-A655C886D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1149203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80828B-A492-4817-B008-B98A99118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368" y="1059872"/>
            <a:ext cx="6224244" cy="4851350"/>
          </a:xfrm>
        </p:spPr>
        <p:txBody>
          <a:bodyPr>
            <a:normAutofit/>
          </a:bodyPr>
          <a:lstStyle/>
          <a:p>
            <a:r>
              <a:rPr lang="hr-HR" b="1" dirty="0"/>
              <a:t>Aktivno surađuj s pacijentom</a:t>
            </a:r>
          </a:p>
          <a:p>
            <a:pPr marL="0" indent="0">
              <a:buNone/>
            </a:pPr>
            <a:r>
              <a:rPr lang="hr-HR" dirty="0"/>
              <a:t>Terapeut i pacijent trebaju djelovati kao tim, zajednički donositi odluke     o terapiji, terapeut treba objasniti svoje intervencije, zajednički trebaju istražiti valjanost pacijentovih razmišljanja</a:t>
            </a:r>
          </a:p>
          <a:p>
            <a:pPr marL="0" indent="0">
              <a:buNone/>
            </a:pPr>
            <a:r>
              <a:rPr lang="hr-HR" dirty="0" err="1"/>
              <a:t>Terapeutova</a:t>
            </a:r>
            <a:r>
              <a:rPr lang="hr-HR" dirty="0"/>
              <a:t> greška: </a:t>
            </a:r>
            <a:r>
              <a:rPr lang="hr-HR" dirty="0" err="1"/>
              <a:t>preizravan</a:t>
            </a:r>
            <a:r>
              <a:rPr lang="hr-HR" dirty="0"/>
              <a:t>, </a:t>
            </a:r>
            <a:r>
              <a:rPr lang="hr-HR" dirty="0" err="1"/>
              <a:t>prezapovjednički</a:t>
            </a:r>
            <a:r>
              <a:rPr lang="hr-HR" dirty="0"/>
              <a:t>, </a:t>
            </a:r>
            <a:r>
              <a:rPr lang="hr-HR" dirty="0" err="1"/>
              <a:t>suprostavljajući</a:t>
            </a:r>
            <a:r>
              <a:rPr lang="hr-HR" dirty="0"/>
              <a:t>, </a:t>
            </a:r>
            <a:r>
              <a:rPr lang="hr-HR" dirty="0" err="1"/>
              <a:t>prekontrolirajući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b="1" dirty="0"/>
              <a:t>Pokazuj empatiju, brižnost i </a:t>
            </a:r>
            <a:r>
              <a:rPr lang="hr-HR" b="1" dirty="0" err="1"/>
              <a:t>razumjevanje</a:t>
            </a:r>
            <a:endParaRPr lang="hr-HR" b="1" dirty="0"/>
          </a:p>
          <a:p>
            <a:pPr marL="0" indent="0">
              <a:buNone/>
            </a:pPr>
            <a:r>
              <a:rPr lang="hr-HR" dirty="0"/>
              <a:t>Terapeut mora posjedovati sve ključne vještine savjetovanja, tijekom seanse treba ugoditi stupanj pokazivanja tih kvaliteta pacijentima prateći njihovo afektivno iskustvo.</a:t>
            </a:r>
          </a:p>
        </p:txBody>
      </p:sp>
    </p:spTree>
    <p:extLst>
      <p:ext uri="{BB962C8B-B14F-4D97-AF65-F5344CB8AC3E}">
        <p14:creationId xmlns:p14="http://schemas.microsoft.com/office/powerpoint/2010/main" val="1714632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3030214-227F-42DB-9282-BBA6AF8D9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65429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CE053D1-F44E-457F-90A0-658F521CC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889" y="1059872"/>
            <a:ext cx="3012216" cy="4851349"/>
          </a:xfrm>
        </p:spPr>
        <p:txBody>
          <a:bodyPr>
            <a:normAutofit/>
          </a:bodyPr>
          <a:lstStyle/>
          <a:p>
            <a:r>
              <a:rPr lang="pl-PL" dirty="0"/>
              <a:t>STRATEGIJE ZA RAZVIJANJE TERAPIJSKE SURADNJE</a:t>
            </a:r>
            <a:endParaRPr lang="hr-HR" dirty="0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D7A9289-BAD1-4A78-979F-A655C886D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1149203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028CDC3-A04C-4ED9-BA66-B2A37346B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368" y="1059872"/>
            <a:ext cx="6224244" cy="4851350"/>
          </a:xfrm>
        </p:spPr>
        <p:txBody>
          <a:bodyPr>
            <a:normAutofit/>
          </a:bodyPr>
          <a:lstStyle/>
          <a:p>
            <a:r>
              <a:rPr lang="hr-HR" b="1" dirty="0"/>
              <a:t>Prilagodi terapijski stil pacijentu</a:t>
            </a:r>
          </a:p>
          <a:p>
            <a:endParaRPr lang="hr-HR" b="1" dirty="0"/>
          </a:p>
          <a:p>
            <a:r>
              <a:rPr lang="hr-HR" b="1" dirty="0"/>
              <a:t>Ublaži uznemirenost (neugodu)</a:t>
            </a:r>
          </a:p>
          <a:p>
            <a:endParaRPr lang="hr-HR" b="1" dirty="0"/>
          </a:p>
          <a:p>
            <a:r>
              <a:rPr lang="hr-HR" b="1" dirty="0"/>
              <a:t>Traži povratnu informaciju na kraju seanse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03335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63F3A33-4C56-42A3-8081-243A44E11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200">
                <a:solidFill>
                  <a:schemeClr val="bg1"/>
                </a:solidFill>
              </a:rPr>
              <a:t>IDENTIFICIRANJE I RJEŠAVANJE PROBLEMA VEZANIH UZ TERAPIJSKU SURADNJU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F38345-1F54-4292-A2FE-7651B92BF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dirty="0"/>
              <a:t>IDENTIFICIRANJE PROBLEMA</a:t>
            </a:r>
          </a:p>
          <a:p>
            <a:r>
              <a:rPr lang="hr-HR" dirty="0"/>
              <a:t>Problemi terapijske suradnje nekad su teško vidljivi</a:t>
            </a:r>
          </a:p>
          <a:p>
            <a:r>
              <a:rPr lang="hr-HR" dirty="0"/>
              <a:t>Negativne promjene ponekad može otkriti samo ton glasa, facijalna ekspresija, govor tijela pacijenta – moguća automatska misao koja ometa tretman  npr. Moj me terapeut ne sluša.</a:t>
            </a:r>
          </a:p>
          <a:p>
            <a:r>
              <a:rPr lang="hr-HR" dirty="0"/>
              <a:t>Kako bi otkrili pacijentove emocije i automatske misli uputiti standardna pitanja: Kako se sada osjećate?, Što vam je prošlo kroz glavu?</a:t>
            </a:r>
          </a:p>
          <a:p>
            <a:r>
              <a:rPr lang="hr-HR" dirty="0"/>
              <a:t>Promjene u raspoloženju mogu biti i rezultat automatskih misli o sebi, tretmanu ili o svojim teškoćama.</a:t>
            </a:r>
          </a:p>
        </p:txBody>
      </p:sp>
    </p:spTree>
    <p:extLst>
      <p:ext uri="{BB962C8B-B14F-4D97-AF65-F5344CB8AC3E}">
        <p14:creationId xmlns:p14="http://schemas.microsoft.com/office/powerpoint/2010/main" val="1803267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C3153D1-029D-49FA-B9E3-693C36A61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200">
                <a:solidFill>
                  <a:schemeClr val="bg1"/>
                </a:solidFill>
              </a:rPr>
              <a:t>IDENTIFICIRANJE I RJEŠAVANJE PROBLEMA VEZANIH UZ TERAPIJSKU SURADNJU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8B6FE24-885E-4088-9E60-5C2623FFE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KONCEPTUALIZACIJA PROBLEMA I PLANIRANJE STRATEGIJE</a:t>
            </a:r>
          </a:p>
          <a:p>
            <a:r>
              <a:rPr lang="hr-HR" dirty="0"/>
              <a:t>Određivanje širine i hitnosti problema</a:t>
            </a:r>
          </a:p>
          <a:p>
            <a:r>
              <a:rPr lang="hr-HR" dirty="0"/>
              <a:t>Konceptualizacija uzroka problema (</a:t>
            </a:r>
            <a:r>
              <a:rPr lang="hr-HR" dirty="0" err="1"/>
              <a:t>terapeutova</a:t>
            </a:r>
            <a:r>
              <a:rPr lang="hr-HR" dirty="0"/>
              <a:t> greška, pacijentovo disfunkcionalno vjerovanje)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822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3030214-227F-42DB-9282-BBA6AF8D9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65429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D73D980-DA05-41F6-BA73-BB1CB0D17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889" y="1059872"/>
            <a:ext cx="3012216" cy="4851349"/>
          </a:xfrm>
        </p:spPr>
        <p:txBody>
          <a:bodyPr>
            <a:normAutofit/>
          </a:bodyPr>
          <a:lstStyle/>
          <a:p>
            <a:r>
              <a:rPr lang="hr-HR"/>
              <a:t>TERAPIJSKA SURADNJA KAO SREDSTVO POSTIZANJA TERAPIJSKIH CILJEVA</a:t>
            </a:r>
            <a:endParaRPr lang="hr-HR" dirty="0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D7A9289-BAD1-4A78-979F-A655C886D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1149203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22EE80F-56DB-41A0-B71A-836C65B21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368" y="1059872"/>
            <a:ext cx="6224244" cy="4851350"/>
          </a:xfrm>
        </p:spPr>
        <p:txBody>
          <a:bodyPr>
            <a:normAutofit/>
          </a:bodyPr>
          <a:lstStyle/>
          <a:p>
            <a:r>
              <a:rPr lang="hr-HR" dirty="0"/>
              <a:t>OSIGURAVANJE POZITIVNOG TERAPIJSKOG ISKUSTVA</a:t>
            </a:r>
          </a:p>
          <a:p>
            <a:r>
              <a:rPr lang="hr-HR" dirty="0"/>
              <a:t>Korištenje pozitivnog osnaživanja (Drago mi je…, Pohvalno je…)</a:t>
            </a:r>
          </a:p>
          <a:p>
            <a:r>
              <a:rPr lang="hr-HR" dirty="0"/>
              <a:t>Korištenje </a:t>
            </a:r>
            <a:r>
              <a:rPr lang="hr-HR" dirty="0" err="1"/>
              <a:t>samootkrivanja</a:t>
            </a:r>
            <a:endParaRPr lang="hr-HR" dirty="0"/>
          </a:p>
          <a:p>
            <a:r>
              <a:rPr lang="hr-HR" dirty="0"/>
              <a:t>Postizanje ravnoteže u terapijskom odnosu</a:t>
            </a:r>
          </a:p>
          <a:p>
            <a:r>
              <a:rPr lang="hr-HR" dirty="0"/>
              <a:t>Neslaganje s pacijentovim negativnim vjerovanjima</a:t>
            </a:r>
          </a:p>
          <a:p>
            <a:r>
              <a:rPr lang="hr-HR" dirty="0"/>
              <a:t>Stvaranje atmosfere razumijevanja u kombinaciji s realnim optimizmom</a:t>
            </a:r>
          </a:p>
          <a:p>
            <a:r>
              <a:rPr lang="hr-HR" dirty="0"/>
              <a:t>Izražavanje žaljenja zbog terapijskih ograničenja</a:t>
            </a:r>
          </a:p>
          <a:p>
            <a:r>
              <a:rPr lang="hr-HR" dirty="0"/>
              <a:t>Pomaganje pacijentima u prepoznavanju </a:t>
            </a:r>
            <a:r>
              <a:rPr lang="hr-HR" dirty="0" err="1"/>
              <a:t>terapeutova</a:t>
            </a:r>
            <a:r>
              <a:rPr lang="hr-HR" dirty="0"/>
              <a:t> osjećaja povezanosti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35130420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610</Words>
  <Application>Microsoft Office PowerPoint</Application>
  <PresentationFormat>Široki zaslon</PresentationFormat>
  <Paragraphs>67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Pramen</vt:lpstr>
      <vt:lpstr>RAZVIJANJE I KORIŠTENJE TERAPIJSKE SURADNJE</vt:lpstr>
      <vt:lpstr>PowerPoint prezentacija</vt:lpstr>
      <vt:lpstr>ASPEKTI TERAPIJSKE SURADNJE</vt:lpstr>
      <vt:lpstr>PACIJENTOVA PREDVIĐANJA O TRETMANU</vt:lpstr>
      <vt:lpstr>STRATEGIJE ZA RAZVIJANJE TERAPIJSKE SURADNJE</vt:lpstr>
      <vt:lpstr>STRATEGIJE ZA RAZVIJANJE TERAPIJSKE SURADNJE</vt:lpstr>
      <vt:lpstr>IDENTIFICIRANJE I RJEŠAVANJE PROBLEMA VEZANIH UZ TERAPIJSKU SURADNJU</vt:lpstr>
      <vt:lpstr>IDENTIFICIRANJE I RJEŠAVANJE PROBLEMA VEZANIH UZ TERAPIJSKU SURADNJU</vt:lpstr>
      <vt:lpstr>TERAPIJSKA SURADNJA KAO SREDSTVO POSTIZANJA TERAPIJSKIH CILJEVA</vt:lpstr>
      <vt:lpstr>RAD NA PROBLEMIMA TERAPIJSKE SURADNJE I GENERALIZIRANJE NA ODNOSE S OSTALIM LJUDIMA</vt:lpstr>
      <vt:lpstr>RAD NA PROBLEMIMA TERAPIJSKE SURADNJE I GENERALIZIRANJE NA ODNOSE S OSTALIM LJUDIMA</vt:lpstr>
      <vt:lpstr>RAD NA PROBLEMIMA TERAPIJSKE SURADNJE I GENERALIZIRANJE NA ODNOSE S OSTALIM LJUDIMA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RAZVIJANJE I KORIŠTENJE TERAPIJSKE SURADNJE</dc:title>
  <dc:creator>Terra</dc:creator>
  <cp:lastModifiedBy>Terra</cp:lastModifiedBy>
  <cp:revision>2</cp:revision>
  <dcterms:created xsi:type="dcterms:W3CDTF">2019-05-14T21:55:12Z</dcterms:created>
  <dcterms:modified xsi:type="dcterms:W3CDTF">2019-05-14T22:04:39Z</dcterms:modified>
</cp:coreProperties>
</file>