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9" r:id="rId22"/>
    <p:sldId id="280" r:id="rId23"/>
    <p:sldId id="292" r:id="rId24"/>
    <p:sldId id="293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FADE2-C872-4957-B048-79D7A3ADE453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879E4-A09A-4FF5-AF93-66186E959F1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174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OPIS: veliki negativni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događai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svakodnevni problemi su dva tipa stresnih životnih događaja koja utječu jedno na drugo. Npr. gubitak posla može rezultirati s nekoliko svakodnevnih problema za pojedinca (traženje posla, poteškoće s plaćanjem računa itd.).</a:t>
            </a:r>
          </a:p>
          <a:p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 druge strane,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nagomilavnje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svakodnevnih problema može rezultirati velikim negativnim događajem. Obje vrste stresnih životnih događaja imaju direktan negativan utjecaj na dobrobit i indirektan negativan utjecaj preko problem </a:t>
            </a:r>
            <a:r>
              <a:rPr lang="hr-H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solvinga</a:t>
            </a:r>
            <a:r>
              <a:rPr lang="hr-H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879E4-A09A-4FF5-AF93-66186E959F1B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5559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274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56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466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814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528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809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09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939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950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57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970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44A51-DA3B-4728-80E8-AB703D27E58E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B3616D1-F5F1-48B0-BB5C-197B5AFBDD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731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025F7F-5E04-4D0B-B36E-08E8F8C3BB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Problem </a:t>
            </a:r>
            <a:r>
              <a:rPr lang="hr-HR" dirty="0" err="1"/>
              <a:t>solving</a:t>
            </a:r>
            <a:r>
              <a:rPr lang="hr-HR" dirty="0"/>
              <a:t> terapija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F715B58-3114-4CC9-990F-22E31B089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936001"/>
          </a:xfrm>
        </p:spPr>
        <p:txBody>
          <a:bodyPr>
            <a:normAutofit/>
          </a:bodyPr>
          <a:lstStyle/>
          <a:p>
            <a:r>
              <a:rPr lang="hr-HR" dirty="0"/>
              <a:t>Josipa Hardi, </a:t>
            </a:r>
            <a:r>
              <a:rPr lang="hr-HR" dirty="0" err="1"/>
              <a:t>mag.psih</a:t>
            </a:r>
            <a:endParaRPr lang="hr-HR" dirty="0"/>
          </a:p>
          <a:p>
            <a:endParaRPr lang="hr-HR" dirty="0"/>
          </a:p>
          <a:p>
            <a:r>
              <a:rPr lang="hr-HR" dirty="0"/>
              <a:t>Praktikum II</a:t>
            </a:r>
          </a:p>
          <a:p>
            <a:r>
              <a:rPr lang="hr-HR" dirty="0"/>
              <a:t>8. lipnja 2019. Osijek</a:t>
            </a:r>
          </a:p>
        </p:txBody>
      </p:sp>
    </p:spTree>
    <p:extLst>
      <p:ext uri="{BB962C8B-B14F-4D97-AF65-F5344CB8AC3E}">
        <p14:creationId xmlns:p14="http://schemas.microsoft.com/office/powerpoint/2010/main" val="2385342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688ADE-FAB5-4751-9CC4-2C448DAB8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Negativna orijentacija prema problemu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DCA374-659C-4D31-9198-1DB6FF462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disfunkcionalni kognitivno-emocionalni set koji uključuje tendenciju da se problemi vide kao značajna prijetnja psihološkom, socijalnom, bihevioralnom ili zdravstvenom blagostanju/dobrobiti</a:t>
            </a:r>
          </a:p>
          <a:p>
            <a:r>
              <a:rPr lang="hr-HR" dirty="0"/>
              <a:t>sumnja osobe u učinkovito nošenje s problemima te emocionalna uzrujanost prilikom suočavanja s problemima.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36604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7755FB-C92B-4B54-9402-94DE08BA0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Racionalni problem </a:t>
            </a:r>
            <a:r>
              <a:rPr lang="hr-HR" dirty="0" err="1"/>
              <a:t>solving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E32C06-E7E0-44BD-AA90-EEA1380BA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74055"/>
            <a:ext cx="9603275" cy="397517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4 glavne vještine problem </a:t>
            </a:r>
            <a:r>
              <a:rPr lang="hr-HR" dirty="0" err="1"/>
              <a:t>solvinga</a:t>
            </a:r>
            <a:r>
              <a:rPr lang="hr-HR" dirty="0"/>
              <a:t>: 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dirty="0"/>
              <a:t>definicija i formulacija problema, 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dirty="0"/>
              <a:t>osmišljavanje rješenja, 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dirty="0"/>
              <a:t>donošenje odluke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dirty="0"/>
              <a:t>implementacija i verifikacija problema. </a:t>
            </a:r>
          </a:p>
          <a:p>
            <a:r>
              <a:rPr lang="hr-HR" dirty="0"/>
              <a:t>Osobe s ovim stilom prikupljaju činjenice i informacije o problemu pažljivo i sistematično, identificiraju zahtjeve i zapreke, postavljaju realistične ciljeve problem </a:t>
            </a:r>
            <a:r>
              <a:rPr lang="hr-HR" dirty="0" err="1"/>
              <a:t>solvinga</a:t>
            </a:r>
            <a:r>
              <a:rPr lang="hr-HR" dirty="0"/>
              <a:t>, generiraju različita moguća rješenja, predviđaju moguće posljedice, prosuđuju, uspoređuju te izabiru najbolje moguće rješenje, primjenjuju ga i promatraju njegov ishod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23927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38F82B-628B-4D7F-8DF8-6F23D08CA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Impulzivni stil problem </a:t>
            </a:r>
            <a:r>
              <a:rPr lang="hr-HR" dirty="0" err="1"/>
              <a:t>solvinga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F8A0A9-6834-404E-96C6-F12EBC81B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Disfunkcionalni stil problem </a:t>
            </a:r>
            <a:r>
              <a:rPr lang="hr-HR" dirty="0" err="1"/>
              <a:t>solvinga</a:t>
            </a:r>
            <a:r>
              <a:rPr lang="hr-HR" dirty="0"/>
              <a:t> karakteriziran aktivnim pokušajima primjene strategija i tehnika problem </a:t>
            </a:r>
            <a:r>
              <a:rPr lang="hr-HR" dirty="0" err="1"/>
              <a:t>solvinga</a:t>
            </a:r>
            <a:r>
              <a:rPr lang="hr-HR" dirty="0"/>
              <a:t>, ali su ti pokušaji plitki, impulzivni, užurbani, nepotpuni. </a:t>
            </a:r>
          </a:p>
          <a:p>
            <a:r>
              <a:rPr lang="hr-HR" dirty="0"/>
              <a:t>Osobe ovog stila obično razmatraju samo nekoliko alternativnih rješenja i često impulzivno ustraju na prvoj ideji koja im padne na pamet.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87247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2E88BF-FE40-4FC5-9536-A427F7FF1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Izbjegavajući stil problem </a:t>
            </a:r>
            <a:r>
              <a:rPr lang="hr-HR" dirty="0" err="1"/>
              <a:t>solvinga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9031D36-1AC6-442E-8BE4-E77E0AEE3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Disfunkcionalni stil problem </a:t>
            </a:r>
            <a:r>
              <a:rPr lang="hr-HR" dirty="0" err="1"/>
              <a:t>solvinga</a:t>
            </a:r>
            <a:r>
              <a:rPr lang="hr-HR" dirty="0"/>
              <a:t> obilježen odgađanjem, pasivnošću i ovisnošću. </a:t>
            </a:r>
          </a:p>
          <a:p>
            <a:r>
              <a:rPr lang="hr-HR" dirty="0"/>
              <a:t>Osobe ovoga stila češće biraju odgađanje suočavanja s problemom, očekuju da će se problem riješiti sami od sebe i pokušavaju prebaciti odgovornost rješavanja problema na druge ljude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0108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222878-2103-4E16-AF81-7111E0731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RELACIJSKI PROBLEM SOLVING MODEL STRESA I DOBROBITI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D916A10-79EC-4A2C-961F-306476D65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U ovom modelu socijalni problem </a:t>
            </a:r>
            <a:r>
              <a:rPr lang="hr-HR" dirty="0" err="1"/>
              <a:t>solving</a:t>
            </a:r>
            <a:r>
              <a:rPr lang="hr-HR" dirty="0"/>
              <a:t> igra središnju ulogu kao opća strategija suočavanja koja povećava adaptivno funkcioniranje te sprječava negativan utjecaj stresa na dobrobit i prilagodbu.</a:t>
            </a:r>
          </a:p>
          <a:p>
            <a:r>
              <a:rPr lang="hr-HR" dirty="0"/>
              <a:t>Spaja </a:t>
            </a:r>
            <a:r>
              <a:rPr lang="hr-HR" dirty="0" err="1"/>
              <a:t>Lazarusov</a:t>
            </a:r>
            <a:r>
              <a:rPr lang="hr-HR" dirty="0"/>
              <a:t> model stresa i socijalni problem </a:t>
            </a:r>
            <a:r>
              <a:rPr lang="hr-HR" dirty="0" err="1"/>
              <a:t>solving</a:t>
            </a:r>
            <a:endParaRPr lang="hr-HR" dirty="0"/>
          </a:p>
          <a:p>
            <a:r>
              <a:rPr lang="hr-HR" dirty="0"/>
              <a:t>U </a:t>
            </a:r>
            <a:r>
              <a:rPr lang="hr-HR" dirty="0" err="1"/>
              <a:t>Lazarusovom</a:t>
            </a:r>
            <a:r>
              <a:rPr lang="hr-HR" dirty="0"/>
              <a:t> modelu, stres je definiran u odnosu pojedinca i okoline kada zahtjevi okoline premašuju strategije suočavanja pojedinca i prijete dobrobiti osobe. </a:t>
            </a:r>
          </a:p>
          <a:p>
            <a:r>
              <a:rPr lang="hr-HR" dirty="0"/>
              <a:t>Definicija stresa u ovoj teoriji, slična je „problemu“ u socijalnom problem </a:t>
            </a:r>
            <a:r>
              <a:rPr lang="hr-HR" dirty="0" err="1"/>
              <a:t>solvingu</a:t>
            </a:r>
            <a:r>
              <a:rPr lang="hr-HR" dirty="0"/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2335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04258E-3022-4792-9E4C-39799B131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RELACIJSKI PROBLEM SOLVING MODEL STRESA I DOBROBITI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035EFE-C010-447F-972C-F2A363580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 ovom modelu, stres se promatra kao funkcija recipročnih odnosa između 3 glavne varijable: stresni životni događaji, emocionalni stres/dobrobit i problem </a:t>
            </a:r>
            <a:r>
              <a:rPr lang="hr-HR" dirty="0" err="1"/>
              <a:t>solving</a:t>
            </a:r>
            <a:r>
              <a:rPr lang="hr-HR" dirty="0"/>
              <a:t> suočavanje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8009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D86730-86D0-41DC-BE7C-A3ADE059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Stresni događaji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37F164-85D8-4FA8-B03E-CCE5F453E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Životna iskustva koja od pojedinca traže osobnu, socijalnu ili biološku prilagodbu.</a:t>
            </a:r>
          </a:p>
          <a:p>
            <a:r>
              <a:rPr lang="hr-HR" dirty="0"/>
              <a:t>U ovom modelu, dva glavna tipa stresnih životnih događaja su: </a:t>
            </a:r>
          </a:p>
          <a:p>
            <a:pPr marL="457200" indent="-457200">
              <a:buFont typeface="+mj-lt"/>
              <a:buAutoNum type="arabicPeriod"/>
            </a:pPr>
            <a:r>
              <a:rPr lang="hr-HR" i="1" u="sng" dirty="0"/>
              <a:t>Veliki negativni događaji </a:t>
            </a:r>
            <a:r>
              <a:rPr lang="hr-HR" dirty="0"/>
              <a:t>kao što su razvod, smrt bliske osobe, gubitak posla, bolesti itd.</a:t>
            </a:r>
          </a:p>
          <a:p>
            <a:pPr marL="457200" indent="-457200">
              <a:buFont typeface="+mj-lt"/>
              <a:buAutoNum type="arabicPeriod"/>
            </a:pPr>
            <a:r>
              <a:rPr lang="hr-HR" i="1" u="sng" dirty="0"/>
              <a:t>Svakodnevni problemi </a:t>
            </a:r>
            <a:r>
              <a:rPr lang="hr-HR" dirty="0"/>
              <a:t>koji nisu tako duboki te su specifičniji (teškoće s novcem, nošenje sa potrebama djece itd.). </a:t>
            </a:r>
          </a:p>
          <a:p>
            <a:r>
              <a:rPr lang="hr-HR" dirty="0"/>
              <a:t>Iako su različiti, često su uzročno posljedično vezani.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163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7719D3-B1B2-4992-8885-2E77924AD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Emocionalni stres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B99268-3CDE-49FF-BE5F-D0BAEC197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Emocionalne reakcije osobe na stresne životne događaje, a modificirane su ili modulirane kognitivnom prosudbom i procesom suočavanja</a:t>
            </a:r>
          </a:p>
          <a:p>
            <a:r>
              <a:rPr lang="hr-HR" dirty="0"/>
              <a:t>Pozitivan emocionalni stres (npr. viđenje stresnog događaja kao izazova, vjerovanje u vlastite sposobnosti suočavanja itd.) </a:t>
            </a:r>
          </a:p>
          <a:p>
            <a:r>
              <a:rPr lang="hr-HR" dirty="0"/>
              <a:t>Negativan emocionalni stres (viđenje stresnog događaja kao prijetnje ili ugrožavanja dobrobiti, sumnja u vlastite sposobnosti suočavanja itd.)</a:t>
            </a:r>
          </a:p>
          <a:p>
            <a:r>
              <a:rPr lang="hr-HR" dirty="0"/>
              <a:t>Emocionalni stres igra ključnu ulogu u konstruktu „dobrobit“.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11236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F45689-AF29-42B7-AE4B-D162A723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 </a:t>
            </a:r>
            <a:r>
              <a:rPr lang="hr-HR" dirty="0" err="1"/>
              <a:t>solving</a:t>
            </a:r>
            <a:r>
              <a:rPr lang="hr-HR" dirty="0"/>
              <a:t> suočavanje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E2CF159-DED7-41C4-908A-35E189018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434904"/>
            <a:ext cx="9603275" cy="4469771"/>
          </a:xfrm>
        </p:spPr>
        <p:txBody>
          <a:bodyPr>
            <a:normAutofit fontScale="70000" lnSpcReduction="20000"/>
          </a:bodyPr>
          <a:lstStyle/>
          <a:p>
            <a:r>
              <a:rPr lang="hr-HR" sz="2600" dirty="0"/>
              <a:t>Najvažniji koncept relacijskog problem </a:t>
            </a:r>
            <a:r>
              <a:rPr lang="hr-HR" sz="2600" dirty="0" err="1"/>
              <a:t>solving</a:t>
            </a:r>
            <a:r>
              <a:rPr lang="hr-HR" sz="2600" dirty="0"/>
              <a:t> modela</a:t>
            </a:r>
          </a:p>
          <a:p>
            <a:r>
              <a:rPr lang="hr-HR" sz="2600" dirty="0"/>
              <a:t>Proces koji objedinjuje kognitivnu procjenu i kognitivne aktivnosti u generalni problem </a:t>
            </a:r>
            <a:r>
              <a:rPr lang="hr-HR" sz="2600" dirty="0" err="1"/>
              <a:t>solving</a:t>
            </a:r>
            <a:endParaRPr lang="hr-HR" sz="2600" dirty="0"/>
          </a:p>
          <a:p>
            <a:r>
              <a:rPr lang="hr-HR" sz="2600" dirty="0"/>
              <a:t>Osoba koja primjenjuje problem </a:t>
            </a:r>
            <a:r>
              <a:rPr lang="hr-HR" sz="2600" dirty="0" err="1"/>
              <a:t>solving</a:t>
            </a:r>
            <a:r>
              <a:rPr lang="hr-HR" sz="2600" dirty="0"/>
              <a:t> strategije suočavanja: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procjenjuje stresne životne događaje kao izazove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vjeruje da je sposobna uspješno riješiti problem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oprezno definira problem i postavlja realistične ciljeve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prikuplja različita rješenja ili strategije suočavanja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izabire najbolje ili najučinkovitije rješenje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primjenjuje učinkovito rješenje</a:t>
            </a:r>
          </a:p>
          <a:p>
            <a:pPr marL="514350" indent="-514350">
              <a:buFont typeface="+mj-lt"/>
              <a:buAutoNum type="alphaLcParenR"/>
            </a:pPr>
            <a:r>
              <a:rPr lang="hr-HR" sz="2600" dirty="0"/>
              <a:t>pažljivo promatra i procjenjuje ishod. </a:t>
            </a:r>
          </a:p>
          <a:p>
            <a:endParaRPr lang="hr-HR" sz="26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00900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7A4BEE-7BF8-4E29-862A-088178BDB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Odnosi glavnih varijabli u relacijskom problem </a:t>
            </a:r>
            <a:r>
              <a:rPr lang="hr-HR" dirty="0" err="1"/>
              <a:t>solving</a:t>
            </a:r>
            <a:r>
              <a:rPr lang="hr-HR" dirty="0"/>
              <a:t> modelu stresa i dobrobiti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66B4A1-D8E1-4D0E-BADE-3E09722A1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A896F2B2-BC95-4DAF-90A6-82C62C208CBD}"/>
              </a:ext>
            </a:extLst>
          </p:cNvPr>
          <p:cNvSpPr/>
          <p:nvPr/>
        </p:nvSpPr>
        <p:spPr>
          <a:xfrm>
            <a:off x="1941341" y="2672862"/>
            <a:ext cx="2152359" cy="8629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VELIKI NEGATIVNI DOGAĐAJI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0F8F6D1A-BDEB-4E7C-9CE2-B60D2799F992}"/>
              </a:ext>
            </a:extLst>
          </p:cNvPr>
          <p:cNvSpPr/>
          <p:nvPr/>
        </p:nvSpPr>
        <p:spPr>
          <a:xfrm>
            <a:off x="1941342" y="4417110"/>
            <a:ext cx="1997612" cy="7561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SVAKODNEVNI PROBLEMI</a:t>
            </a:r>
          </a:p>
        </p:txBody>
      </p:sp>
      <p:sp>
        <p:nvSpPr>
          <p:cNvPr id="6" name="Elipsa 5">
            <a:extLst>
              <a:ext uri="{FF2B5EF4-FFF2-40B4-BE49-F238E27FC236}">
                <a16:creationId xmlns:a16="http://schemas.microsoft.com/office/drawing/2014/main" id="{D8B9E605-BDFE-4B80-BEF6-A0605B74D0F5}"/>
              </a:ext>
            </a:extLst>
          </p:cNvPr>
          <p:cNvSpPr/>
          <p:nvPr/>
        </p:nvSpPr>
        <p:spPr>
          <a:xfrm>
            <a:off x="4923692" y="3291840"/>
            <a:ext cx="2560320" cy="11252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PROBLEM SOLVING SUOČAVANJE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F2BE10A3-AAE2-457D-92AA-922543454776}"/>
              </a:ext>
            </a:extLst>
          </p:cNvPr>
          <p:cNvSpPr/>
          <p:nvPr/>
        </p:nvSpPr>
        <p:spPr>
          <a:xfrm>
            <a:off x="8253048" y="2883877"/>
            <a:ext cx="2480497" cy="15332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DOBROBIT</a:t>
            </a:r>
          </a:p>
        </p:txBody>
      </p:sp>
      <p:cxnSp>
        <p:nvCxnSpPr>
          <p:cNvPr id="11" name="Ravni poveznik sa strelicom 10">
            <a:extLst>
              <a:ext uri="{FF2B5EF4-FFF2-40B4-BE49-F238E27FC236}">
                <a16:creationId xmlns:a16="http://schemas.microsoft.com/office/drawing/2014/main" id="{46F011F0-2D3E-43CA-9FAF-DDF30EAED3AC}"/>
              </a:ext>
            </a:extLst>
          </p:cNvPr>
          <p:cNvCxnSpPr>
            <a:cxnSpLocks/>
          </p:cNvCxnSpPr>
          <p:nvPr/>
        </p:nvCxnSpPr>
        <p:spPr>
          <a:xfrm>
            <a:off x="2785403" y="3429000"/>
            <a:ext cx="0" cy="98811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sa strelicom 13">
            <a:extLst>
              <a:ext uri="{FF2B5EF4-FFF2-40B4-BE49-F238E27FC236}">
                <a16:creationId xmlns:a16="http://schemas.microsoft.com/office/drawing/2014/main" id="{208BAAD8-A75A-4FB1-B0DA-54049A3FC502}"/>
              </a:ext>
            </a:extLst>
          </p:cNvPr>
          <p:cNvCxnSpPr/>
          <p:nvPr/>
        </p:nvCxnSpPr>
        <p:spPr>
          <a:xfrm>
            <a:off x="4093701" y="2829166"/>
            <a:ext cx="3995225" cy="378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sa strelicom 15">
            <a:extLst>
              <a:ext uri="{FF2B5EF4-FFF2-40B4-BE49-F238E27FC236}">
                <a16:creationId xmlns:a16="http://schemas.microsoft.com/office/drawing/2014/main" id="{CD44E982-1D16-4275-89D8-4A771A091032}"/>
              </a:ext>
            </a:extLst>
          </p:cNvPr>
          <p:cNvCxnSpPr/>
          <p:nvPr/>
        </p:nvCxnSpPr>
        <p:spPr>
          <a:xfrm>
            <a:off x="4098388" y="3291840"/>
            <a:ext cx="825304" cy="358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>
            <a:extLst>
              <a:ext uri="{FF2B5EF4-FFF2-40B4-BE49-F238E27FC236}">
                <a16:creationId xmlns:a16="http://schemas.microsoft.com/office/drawing/2014/main" id="{79EA9645-C567-4E5A-9B3F-98C9C33ED36B}"/>
              </a:ext>
            </a:extLst>
          </p:cNvPr>
          <p:cNvCxnSpPr/>
          <p:nvPr/>
        </p:nvCxnSpPr>
        <p:spPr>
          <a:xfrm>
            <a:off x="7638757" y="3854475"/>
            <a:ext cx="4501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>
            <a:extLst>
              <a:ext uri="{FF2B5EF4-FFF2-40B4-BE49-F238E27FC236}">
                <a16:creationId xmlns:a16="http://schemas.microsoft.com/office/drawing/2014/main" id="{1F01625D-1411-4BF2-8408-CF3F46BA6036}"/>
              </a:ext>
            </a:extLst>
          </p:cNvPr>
          <p:cNvCxnSpPr/>
          <p:nvPr/>
        </p:nvCxnSpPr>
        <p:spPr>
          <a:xfrm flipV="1">
            <a:off x="4093701" y="4262511"/>
            <a:ext cx="3995225" cy="661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>
            <a:extLst>
              <a:ext uri="{FF2B5EF4-FFF2-40B4-BE49-F238E27FC236}">
                <a16:creationId xmlns:a16="http://schemas.microsoft.com/office/drawing/2014/main" id="{6E4E4D82-EFB6-441C-BF14-81DA791421D6}"/>
              </a:ext>
            </a:extLst>
          </p:cNvPr>
          <p:cNvCxnSpPr/>
          <p:nvPr/>
        </p:nvCxnSpPr>
        <p:spPr>
          <a:xfrm flipV="1">
            <a:off x="4093701" y="4125837"/>
            <a:ext cx="829991" cy="3758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sa strelicom 27">
            <a:extLst>
              <a:ext uri="{FF2B5EF4-FFF2-40B4-BE49-F238E27FC236}">
                <a16:creationId xmlns:a16="http://schemas.microsoft.com/office/drawing/2014/main" id="{6DDECEF0-B803-4AE9-AE9F-249A6B6176CD}"/>
              </a:ext>
            </a:extLst>
          </p:cNvPr>
          <p:cNvCxnSpPr/>
          <p:nvPr/>
        </p:nvCxnSpPr>
        <p:spPr>
          <a:xfrm flipH="1">
            <a:off x="3938954" y="4417110"/>
            <a:ext cx="4670474" cy="756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84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B29122-3F3B-4DC5-98F1-7811E0AFE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PST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86E47F-10AA-455E-8752-939C02F17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9" y="1560866"/>
            <a:ext cx="9603275" cy="4343810"/>
          </a:xfrm>
        </p:spPr>
        <p:txBody>
          <a:bodyPr/>
          <a:lstStyle/>
          <a:p>
            <a:r>
              <a:rPr lang="hr-HR" sz="2400" dirty="0"/>
              <a:t>Pozitivan pristup </a:t>
            </a:r>
          </a:p>
          <a:p>
            <a:r>
              <a:rPr lang="hr-HR" sz="2400" dirty="0"/>
              <a:t>Fokusira se na konstruktivne vještine rješavanja problema</a:t>
            </a:r>
          </a:p>
          <a:p>
            <a:r>
              <a:rPr lang="hr-HR" sz="2400" dirty="0"/>
              <a:t>CILJ: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400" dirty="0"/>
              <a:t>Smanjenje psihopatologije i unaprjeđenje psihološkog i bihevioralnog funkcioniranja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400" dirty="0"/>
              <a:t>Izbjegavanje povrata simptoma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2400" dirty="0"/>
              <a:t>Povećanje kvalitete života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206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5629D60-567A-4BAE-9739-AF7366BE3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796" y="1383978"/>
            <a:ext cx="9603275" cy="4032084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Postoji recipročna veza između dnevnih problema i problem </a:t>
            </a:r>
            <a:r>
              <a:rPr lang="hr-HR" dirty="0" err="1"/>
              <a:t>solvinga</a:t>
            </a:r>
            <a:r>
              <a:rPr lang="hr-HR" dirty="0"/>
              <a:t>. Neučinkoviti problem </a:t>
            </a:r>
            <a:r>
              <a:rPr lang="hr-HR" dirty="0" err="1"/>
              <a:t>solving</a:t>
            </a:r>
            <a:r>
              <a:rPr lang="hr-HR" dirty="0"/>
              <a:t> rezultira u povećanim dnevnim problemima. </a:t>
            </a:r>
          </a:p>
          <a:p>
            <a:r>
              <a:rPr lang="hr-HR" dirty="0"/>
              <a:t>Veza između stresnih životnih događaja i dobrobiti je recipročna.</a:t>
            </a:r>
          </a:p>
          <a:p>
            <a:r>
              <a:rPr lang="hr-HR" dirty="0"/>
              <a:t>Npr. posljedice loše prilagodbe (npr. anksioznost, depresija itd.) će vjerojatno rezultirati u povećanju svakodnevnih problema, za razliku od uspješne prilagodbe i njezinih posljedica</a:t>
            </a:r>
          </a:p>
          <a:p>
            <a:r>
              <a:rPr lang="hr-HR" dirty="0"/>
              <a:t>Tijekom terapije, terapeut identificira glavne negativne životne događaje, trenutne svakodnevne probleme, emocionalni odgovor na stres, nedostatke i distorzije u orijentaciji prema problemu, nedostatke stila problem </a:t>
            </a:r>
            <a:r>
              <a:rPr lang="hr-HR" dirty="0" err="1"/>
              <a:t>solvinga</a:t>
            </a:r>
            <a:r>
              <a:rPr lang="hr-HR" dirty="0"/>
              <a:t> i nedostatke vještina primjene rješenja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8168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DDEA83-3DF2-4A7A-8BCC-C591FE5B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EMPIRIJSKA PODLOGA PST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2B451A4-2CD4-4111-BCBA-D5EDE0AA4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Istraživanja su pokazala da je sposobnost problem </a:t>
            </a:r>
            <a:r>
              <a:rPr lang="hr-HR" dirty="0" err="1"/>
              <a:t>solvinga</a:t>
            </a:r>
            <a:r>
              <a:rPr lang="hr-HR" dirty="0"/>
              <a:t> pozitivno povezana sa adaptivnim situacijskim strategijama suočavanja, bihevioralnom kompetencijom i pozitivnim psihološkim funkcioniranjem. </a:t>
            </a:r>
          </a:p>
          <a:p>
            <a:r>
              <a:rPr lang="hr-HR" dirty="0"/>
              <a:t>Istraživanja su našla i potvrdu za hipotezu da je socijalni problem </a:t>
            </a:r>
            <a:r>
              <a:rPr lang="hr-HR" dirty="0" err="1"/>
              <a:t>solving</a:t>
            </a:r>
            <a:r>
              <a:rPr lang="hr-HR" dirty="0"/>
              <a:t> medijator i moderator veze između stresnih životnih događaja i dobrobiti. Odnosno, pokazalo se da sposobnost problem </a:t>
            </a:r>
            <a:r>
              <a:rPr lang="hr-HR" dirty="0" err="1"/>
              <a:t>solvinga</a:t>
            </a:r>
            <a:r>
              <a:rPr lang="hr-HR" dirty="0"/>
              <a:t> moderira vezu </a:t>
            </a:r>
            <a:r>
              <a:rPr lang="hr-HR" dirty="0" err="1"/>
              <a:t>imeđu</a:t>
            </a:r>
            <a:r>
              <a:rPr lang="hr-HR" dirty="0"/>
              <a:t> negativnih životnih događaja i depresije i anksioznosti. </a:t>
            </a:r>
          </a:p>
          <a:p>
            <a:r>
              <a:rPr lang="hr-HR" dirty="0"/>
              <a:t>Rezultati podupiru socijalni problem </a:t>
            </a:r>
            <a:r>
              <a:rPr lang="hr-HR" dirty="0" err="1"/>
              <a:t>solving</a:t>
            </a:r>
            <a:r>
              <a:rPr lang="hr-HR" dirty="0"/>
              <a:t> model i relacijski problem </a:t>
            </a:r>
            <a:r>
              <a:rPr lang="hr-HR" dirty="0" err="1"/>
              <a:t>solving</a:t>
            </a:r>
            <a:r>
              <a:rPr lang="hr-HR" dirty="0"/>
              <a:t> model stresa i dobrobiti što znači da postoji snažna empirijska podloga teorije na kojoj počiva PST.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0547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2AD052-2957-4518-AA23-351E6044A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TRENING MODULI PST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FFFE3B-D0C3-4D1A-8D71-CA97E7D92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PST je učinkovita u različitim slučajevima i pojedincima s različitim problemima</a:t>
            </a:r>
          </a:p>
          <a:p>
            <a:r>
              <a:rPr lang="hr-HR" dirty="0"/>
              <a:t>Ne postoji jedan jedini, standardizirani priručnik koji bi bio jednako učinkovit za sve klijente. </a:t>
            </a:r>
          </a:p>
          <a:p>
            <a:r>
              <a:rPr lang="hr-HR" dirty="0"/>
              <a:t>Opći priručnik je organiziran u set od 14 modula koji se fokusiraju na različite komponente sposobnosti problem </a:t>
            </a:r>
            <a:r>
              <a:rPr lang="hr-HR" dirty="0" err="1"/>
              <a:t>solvinga</a:t>
            </a:r>
            <a:r>
              <a:rPr lang="hr-HR" dirty="0"/>
              <a:t> ili izvedbe. Svaki modul ima različit problem </a:t>
            </a:r>
            <a:r>
              <a:rPr lang="hr-HR" dirty="0" err="1"/>
              <a:t>solving</a:t>
            </a:r>
            <a:r>
              <a:rPr lang="hr-HR" dirty="0"/>
              <a:t> cilj.</a:t>
            </a:r>
          </a:p>
          <a:p>
            <a:r>
              <a:rPr lang="hr-HR" dirty="0"/>
              <a:t>Izbor odgovarajućeg modula temelji se na ciljevima terapije, relevantnoj problemskoj situaciji i na </a:t>
            </a:r>
            <a:r>
              <a:rPr lang="hr-HR" dirty="0" err="1"/>
              <a:t>kllijentovim</a:t>
            </a:r>
            <a:r>
              <a:rPr lang="hr-HR" dirty="0"/>
              <a:t> problem </a:t>
            </a:r>
            <a:r>
              <a:rPr lang="hr-HR" dirty="0" err="1"/>
              <a:t>solving</a:t>
            </a:r>
            <a:r>
              <a:rPr lang="hr-HR" dirty="0"/>
              <a:t> snagama i slabostima</a:t>
            </a:r>
          </a:p>
        </p:txBody>
      </p:sp>
    </p:spTree>
    <p:extLst>
      <p:ext uri="{BB962C8B-B14F-4D97-AF65-F5344CB8AC3E}">
        <p14:creationId xmlns:p14="http://schemas.microsoft.com/office/powerpoint/2010/main" val="1813186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DDB86E-D817-4E5D-B55E-C3974794B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9932" y="1018217"/>
            <a:ext cx="9603275" cy="44259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2400" dirty="0"/>
              <a:t>Inicijalno strukturiranje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Procjena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Prepreke uspješnom rješavanju problema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Orijentacija na problem: poticanje </a:t>
            </a:r>
            <a:r>
              <a:rPr lang="hr-HR" sz="2400" dirty="0" err="1"/>
              <a:t>samoefikasnosti</a:t>
            </a:r>
            <a:r>
              <a:rPr lang="hr-HR" sz="24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Orijentacija na problem: prepoznavanje problema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Orijentacija na problem: promatranje problema kao izazova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Orijentacija na problem: upotreba i kontrola emocija</a:t>
            </a:r>
          </a:p>
          <a:p>
            <a:pPr marL="514350" indent="-514350">
              <a:buFont typeface="+mj-lt"/>
              <a:buAutoNum type="arabicPeriod"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8927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7D8352-7C60-4B6B-BEFD-9B7A5A0E7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526" y="1004150"/>
            <a:ext cx="9603275" cy="449631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8.  </a:t>
            </a:r>
            <a:r>
              <a:rPr lang="hr-HR" dirty="0"/>
              <a:t>Orijentacija na problem: STOP </a:t>
            </a:r>
            <a:r>
              <a:rPr lang="hr-HR" dirty="0" err="1"/>
              <a:t>and</a:t>
            </a:r>
            <a:r>
              <a:rPr lang="hr-HR" dirty="0"/>
              <a:t> THINK</a:t>
            </a:r>
          </a:p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 9.   </a:t>
            </a:r>
            <a:r>
              <a:rPr lang="hr-HR" dirty="0"/>
              <a:t>Definicija i formulacija problema</a:t>
            </a:r>
          </a:p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10.  </a:t>
            </a:r>
            <a:r>
              <a:rPr lang="hr-HR" dirty="0"/>
              <a:t>Generiranje alternativa</a:t>
            </a:r>
          </a:p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11.  </a:t>
            </a:r>
            <a:r>
              <a:rPr lang="hr-HR" dirty="0"/>
              <a:t>Donošenje odluke</a:t>
            </a:r>
          </a:p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12.  </a:t>
            </a:r>
            <a:r>
              <a:rPr lang="hr-HR" dirty="0"/>
              <a:t>Implementacija i verifikacija rješenja</a:t>
            </a:r>
          </a:p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13.  </a:t>
            </a:r>
            <a:r>
              <a:rPr lang="hr-HR" dirty="0"/>
              <a:t>Vođeno uvježbavanje</a:t>
            </a:r>
          </a:p>
          <a:p>
            <a:pPr marL="514350" indent="-514350">
              <a:buNone/>
            </a:pPr>
            <a:r>
              <a:rPr lang="hr-HR" sz="1600" dirty="0">
                <a:solidFill>
                  <a:schemeClr val="tx2">
                    <a:lumMod val="75000"/>
                  </a:schemeClr>
                </a:solidFill>
              </a:rPr>
              <a:t>14.  </a:t>
            </a:r>
            <a:r>
              <a:rPr lang="hr-HR" dirty="0"/>
              <a:t>Brzi PS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8792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A65768-0E1B-4407-82A7-E8528B5B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KORIŠTENJE POMOĆNIH STRATEGIJA TRENINGA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0F17B5-CFB8-425B-A119-AED15FDA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20076"/>
            <a:ext cx="9603275" cy="3732907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PST terapeut treba biti kompetentan u korištenju različitih pomoćnih strategija koje povećavaju vjerojatnost PST primjene kao što su:</a:t>
            </a:r>
          </a:p>
          <a:p>
            <a:r>
              <a:rPr lang="hr-HR" dirty="0"/>
              <a:t>Didaktičke instrukcije (poučavanje specifičnih principa PST)</a:t>
            </a:r>
          </a:p>
          <a:p>
            <a:r>
              <a:rPr lang="hr-HR" dirty="0"/>
              <a:t>Vođenje (verbalno propitkivanje mogućih alternativnih rješenja problema)</a:t>
            </a:r>
          </a:p>
          <a:p>
            <a:r>
              <a:rPr lang="hr-HR" dirty="0"/>
              <a:t>Modeliranje (demonstriranje specifičnih načina u primjeni različitih PST principa)</a:t>
            </a:r>
          </a:p>
          <a:p>
            <a:r>
              <a:rPr lang="hr-HR" dirty="0"/>
              <a:t>Oblikovanje (poučavanje težim/progresivnim koracima)</a:t>
            </a:r>
          </a:p>
          <a:p>
            <a:r>
              <a:rPr lang="hr-HR" dirty="0"/>
              <a:t>Isprobavanje (vježbanje primjene različitih vježbi problem </a:t>
            </a:r>
            <a:r>
              <a:rPr lang="hr-HR" dirty="0" err="1"/>
              <a:t>solvinga</a:t>
            </a:r>
            <a:r>
              <a:rPr lang="hr-HR" dirty="0"/>
              <a:t> na stvarne probleme)</a:t>
            </a:r>
          </a:p>
          <a:p>
            <a:r>
              <a:rPr lang="hr-HR" dirty="0" err="1"/>
              <a:t>Feedback</a:t>
            </a:r>
            <a:endParaRPr lang="hr-HR" dirty="0"/>
          </a:p>
          <a:p>
            <a:r>
              <a:rPr lang="hr-HR" dirty="0"/>
              <a:t>Pohvale  (pohvaljivanje truda klijenta)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32500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AA90DB-B3E1-4A21-8783-8790612E2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„DA” i „NE” lista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0724B8D-7804-404B-B76F-F945524AD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9166" y="1688718"/>
            <a:ext cx="4645152" cy="449571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DA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2C9C6D38-954B-4B67-84CF-05AC23D20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9166" y="2137995"/>
            <a:ext cx="4645152" cy="3766669"/>
          </a:xfrm>
        </p:spPr>
        <p:txBody>
          <a:bodyPr>
            <a:normAutofit fontScale="62500" lnSpcReduction="20000"/>
          </a:bodyPr>
          <a:lstStyle/>
          <a:p>
            <a:r>
              <a:rPr lang="hr-HR" dirty="0"/>
              <a:t>Pokušati graditi pozitivan terapijski odnos</a:t>
            </a:r>
          </a:p>
          <a:p>
            <a:r>
              <a:rPr lang="hr-HR" dirty="0"/>
              <a:t>Biti entuzijastičan i optimističan</a:t>
            </a:r>
          </a:p>
          <a:p>
            <a:r>
              <a:rPr lang="hr-HR" dirty="0"/>
              <a:t>Poticati aktivno sudjelovanje</a:t>
            </a:r>
          </a:p>
          <a:p>
            <a:r>
              <a:rPr lang="hr-HR" dirty="0"/>
              <a:t>Činiti PST visoko povezanu klijentu ili grupi</a:t>
            </a:r>
          </a:p>
          <a:p>
            <a:r>
              <a:rPr lang="hr-HR" dirty="0"/>
              <a:t>Uključiti D.Z.</a:t>
            </a:r>
          </a:p>
          <a:p>
            <a:r>
              <a:rPr lang="hr-HR" dirty="0"/>
              <a:t>Osvrnuti se na D.Z.</a:t>
            </a:r>
          </a:p>
          <a:p>
            <a:r>
              <a:rPr lang="hr-HR" dirty="0"/>
              <a:t>Fokusirati se na primjenu rješenja</a:t>
            </a:r>
          </a:p>
          <a:p>
            <a:r>
              <a:rPr lang="hr-HR" dirty="0"/>
              <a:t>Koristiti ciljeve orijentirane prema problemu i prema emocijama</a:t>
            </a:r>
          </a:p>
          <a:p>
            <a:r>
              <a:rPr lang="hr-HR" dirty="0"/>
              <a:t>Koristiti </a:t>
            </a:r>
            <a:r>
              <a:rPr lang="hr-HR" dirty="0" err="1"/>
              <a:t>handoute</a:t>
            </a:r>
            <a:r>
              <a:rPr lang="hr-HR" dirty="0"/>
              <a:t> kao pomoć u treningu</a:t>
            </a:r>
          </a:p>
          <a:p>
            <a:r>
              <a:rPr lang="hr-HR" dirty="0"/>
              <a:t>Napraviti procjenu slabosti i snaga problem </a:t>
            </a:r>
            <a:r>
              <a:rPr lang="hr-HR" dirty="0" err="1"/>
              <a:t>solvinga</a:t>
            </a:r>
            <a:r>
              <a:rPr lang="hr-HR" dirty="0"/>
              <a:t> pojedinca</a:t>
            </a:r>
          </a:p>
          <a:p>
            <a:endParaRPr lang="hr-HR" dirty="0"/>
          </a:p>
        </p:txBody>
      </p:sp>
      <p:sp>
        <p:nvSpPr>
          <p:cNvPr id="6" name="Rezervirano mjesto teksta 5">
            <a:extLst>
              <a:ext uri="{FF2B5EF4-FFF2-40B4-BE49-F238E27FC236}">
                <a16:creationId xmlns:a16="http://schemas.microsoft.com/office/drawing/2014/main" id="{4304E7D9-92FC-483C-96AA-F3CB146C4F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35812" y="1688424"/>
            <a:ext cx="4645152" cy="449571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NE</a:t>
            </a:r>
          </a:p>
        </p:txBody>
      </p:sp>
      <p:sp>
        <p:nvSpPr>
          <p:cNvPr id="7" name="Rezervirano mjesto sadržaja 6">
            <a:extLst>
              <a:ext uri="{FF2B5EF4-FFF2-40B4-BE49-F238E27FC236}">
                <a16:creationId xmlns:a16="http://schemas.microsoft.com/office/drawing/2014/main" id="{DF078FD2-80F4-4F09-808C-C6CF566EE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337" y="2971670"/>
            <a:ext cx="4645152" cy="2458460"/>
          </a:xfrm>
        </p:spPr>
        <p:txBody>
          <a:bodyPr>
            <a:normAutofit fontScale="62500" lnSpcReduction="20000"/>
          </a:bodyPr>
          <a:lstStyle/>
          <a:p>
            <a:r>
              <a:rPr lang="hr-HR" sz="4400" dirty="0"/>
              <a:t>Prezentirati PST na mehanički način</a:t>
            </a:r>
          </a:p>
          <a:p>
            <a:r>
              <a:rPr lang="hr-HR" sz="4400" dirty="0"/>
              <a:t>Fokusirati se samo na površne probleme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90834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C0A20A5C-F024-4F64-BF19-98791028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Priručnik za klijente</a:t>
            </a:r>
          </a:p>
        </p:txBody>
      </p:sp>
      <p:sp>
        <p:nvSpPr>
          <p:cNvPr id="8" name="Rezervirano mjesto sadržaja 7">
            <a:extLst>
              <a:ext uri="{FF2B5EF4-FFF2-40B4-BE49-F238E27FC236}">
                <a16:creationId xmlns:a16="http://schemas.microsoft.com/office/drawing/2014/main" id="{6F659632-0C6F-4BA7-92F5-80CBF7427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19311"/>
            <a:ext cx="9603275" cy="4557931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Ovaj priručnik koristi akronim ADAPT koji ima sljedeće korake:</a:t>
            </a:r>
          </a:p>
          <a:p>
            <a:r>
              <a:rPr lang="hr-HR" dirty="0"/>
              <a:t>A (</a:t>
            </a:r>
            <a:r>
              <a:rPr lang="hr-HR" dirty="0" err="1"/>
              <a:t>Attitude</a:t>
            </a:r>
            <a:r>
              <a:rPr lang="hr-HR" dirty="0"/>
              <a:t>) Prije pristupanja problem </a:t>
            </a:r>
            <a:r>
              <a:rPr lang="hr-HR" dirty="0" err="1"/>
              <a:t>solvingu</a:t>
            </a:r>
            <a:r>
              <a:rPr lang="hr-HR" dirty="0"/>
              <a:t>, klijent treba usvojiti pozitivan stav prema problemu i vlastitim sposobnostima suočavanja</a:t>
            </a:r>
          </a:p>
          <a:p>
            <a:r>
              <a:rPr lang="hr-HR" dirty="0"/>
              <a:t>D (</a:t>
            </a:r>
            <a:r>
              <a:rPr lang="hr-HR" dirty="0" err="1"/>
              <a:t>Define</a:t>
            </a:r>
            <a:r>
              <a:rPr lang="hr-HR" dirty="0"/>
              <a:t>) Definiranje problema koje uključuje relevantne činjenice, zapreke koje odmažu u postizanju cilja i postavljanje realističnog cilja</a:t>
            </a:r>
          </a:p>
          <a:p>
            <a:r>
              <a:rPr lang="hr-HR" dirty="0"/>
              <a:t>A (</a:t>
            </a:r>
            <a:r>
              <a:rPr lang="hr-HR" dirty="0" err="1"/>
              <a:t>Alternatives</a:t>
            </a:r>
            <a:r>
              <a:rPr lang="hr-HR" dirty="0"/>
              <a:t>) Prikupiti različite načine prevladavanja svake identificirane zapreke i postići cilj.</a:t>
            </a:r>
          </a:p>
          <a:p>
            <a:r>
              <a:rPr lang="hr-HR" dirty="0"/>
              <a:t>P (</a:t>
            </a:r>
            <a:r>
              <a:rPr lang="hr-HR" dirty="0" err="1"/>
              <a:t>Predict</a:t>
            </a:r>
            <a:r>
              <a:rPr lang="hr-HR" dirty="0"/>
              <a:t>) Predvidjeti pozitivne i negativne posljedice svake alternative i izabrati one koje imaju najveću vjerojatnost postizanja cilja problem </a:t>
            </a:r>
            <a:r>
              <a:rPr lang="hr-HR" dirty="0" err="1"/>
              <a:t>solvinga</a:t>
            </a:r>
            <a:r>
              <a:rPr lang="hr-HR" dirty="0"/>
              <a:t>.</a:t>
            </a:r>
          </a:p>
          <a:p>
            <a:r>
              <a:rPr lang="hr-HR" dirty="0"/>
              <a:t>T (</a:t>
            </a:r>
            <a:r>
              <a:rPr lang="hr-HR" dirty="0" err="1"/>
              <a:t>Try</a:t>
            </a:r>
            <a:r>
              <a:rPr lang="hr-HR" dirty="0"/>
              <a:t> </a:t>
            </a:r>
            <a:r>
              <a:rPr lang="hr-HR" dirty="0" err="1"/>
              <a:t>out</a:t>
            </a:r>
            <a:r>
              <a:rPr lang="hr-HR" dirty="0"/>
              <a:t>) Isprobavanje izabranog rješenja u stvarnom životu i praćenje efekta. Ako klijent nije zadovoljan s efektima, upućuje ga se natrag na korak „A“ i pronalaženje učinkovitijeg rješenja.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8916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0D6929-9CE2-40C3-8DD7-CF0EB643F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UČINKOVITOST PST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B58C10-4034-4CE7-AF60-1E1E81715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Istraživanja pokazuju učinkovitost PST na sljedećim problemima i grupama klijenata: suicidalni, socijalna fobija, partnerski problemi, problemi između roditelja i djece, osobe s mentalnom retardacijom, pacijenti s ozljedama glave, korištenje raznih supstanci, artritis…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10142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CBECE6-0172-4178-BB66-384672F96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70671"/>
            <a:ext cx="9603275" cy="4495674"/>
          </a:xfrm>
        </p:spPr>
        <p:txBody>
          <a:bodyPr/>
          <a:lstStyle/>
          <a:p>
            <a:r>
              <a:rPr lang="hr-HR" u="sng" dirty="0"/>
              <a:t>PACIJENTI SA SHIZOFRENIJOM</a:t>
            </a:r>
          </a:p>
          <a:p>
            <a:r>
              <a:rPr lang="hr-HR" dirty="0"/>
              <a:t>shizofreni pacijenti, podvrgnuti PST pokazuju značajno poboljšanje u prikupljanju alternativnih rješenja, donošenju odluka, vještinama igranja uloga i same izvedbe, a ne samo u sposobnosti identificiranja problema kao što je slučaj s pacijentima koji nisu podvrgnuti PST.</a:t>
            </a:r>
          </a:p>
          <a:p>
            <a:r>
              <a:rPr lang="hr-HR" u="sng" dirty="0"/>
              <a:t>DEPRESIJA</a:t>
            </a:r>
          </a:p>
          <a:p>
            <a:r>
              <a:rPr lang="hr-HR" dirty="0"/>
              <a:t>pokazalo se da je PST učinkovitija nego </a:t>
            </a:r>
            <a:r>
              <a:rPr lang="hr-HR" dirty="0" err="1"/>
              <a:t>suportivni</a:t>
            </a:r>
            <a:r>
              <a:rPr lang="hr-HR" dirty="0"/>
              <a:t> pristup pacijentima, u kombinaciji s lijekovima ili bez.</a:t>
            </a:r>
          </a:p>
          <a:p>
            <a:endParaRPr lang="hr-HR" dirty="0"/>
          </a:p>
          <a:p>
            <a:endParaRPr lang="hr-HR" u="sng" dirty="0"/>
          </a:p>
        </p:txBody>
      </p:sp>
    </p:spTree>
    <p:extLst>
      <p:ext uri="{BB962C8B-B14F-4D97-AF65-F5344CB8AC3E}">
        <p14:creationId xmlns:p14="http://schemas.microsoft.com/office/powerpoint/2010/main" val="7752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A749307-DD70-4475-A233-677FD5F6B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999" y="1609061"/>
            <a:ext cx="9603275" cy="3294576"/>
          </a:xfrm>
        </p:spPr>
        <p:txBody>
          <a:bodyPr/>
          <a:lstStyle/>
          <a:p>
            <a:r>
              <a:rPr lang="hr-HR" dirty="0"/>
              <a:t>Njezini osnivači: </a:t>
            </a:r>
            <a:r>
              <a:rPr lang="hr-HR" dirty="0" err="1"/>
              <a:t>D’Zurilla</a:t>
            </a:r>
            <a:r>
              <a:rPr lang="hr-HR" dirty="0"/>
              <a:t> i </a:t>
            </a:r>
            <a:r>
              <a:rPr lang="hr-HR" dirty="0" err="1"/>
              <a:t>Goldfried</a:t>
            </a:r>
            <a:r>
              <a:rPr lang="hr-HR" dirty="0"/>
              <a:t> (1971).</a:t>
            </a:r>
          </a:p>
          <a:p>
            <a:r>
              <a:rPr lang="hr-HR" dirty="0"/>
              <a:t>Primjenjiva na svim dobnim skupinama</a:t>
            </a:r>
          </a:p>
          <a:p>
            <a:r>
              <a:rPr lang="hr-HR" dirty="0"/>
              <a:t>Visoka razina učinkovitosti</a:t>
            </a:r>
          </a:p>
          <a:p>
            <a:r>
              <a:rPr lang="hr-HR" dirty="0"/>
              <a:t>Primjenjiva na kliničkim i ne kliničkim slučajevima</a:t>
            </a:r>
          </a:p>
          <a:p>
            <a:r>
              <a:rPr lang="hr-HR" dirty="0"/>
              <a:t>Primjenjiva na klijentima s depresijom, shizofrenijom, anksioznim i stresnim poremećajima, poremećajima prehrane, ovisnošću, oboljelima od raka itd.</a:t>
            </a:r>
          </a:p>
        </p:txBody>
      </p:sp>
    </p:spTree>
    <p:extLst>
      <p:ext uri="{BB962C8B-B14F-4D97-AF65-F5344CB8AC3E}">
        <p14:creationId xmlns:p14="http://schemas.microsoft.com/office/powerpoint/2010/main" val="2529416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FC2381F-2F9F-4FA5-97D4-8C47384D9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209822"/>
            <a:ext cx="9603275" cy="4670473"/>
          </a:xfrm>
        </p:spPr>
        <p:txBody>
          <a:bodyPr>
            <a:normAutofit fontScale="77500" lnSpcReduction="20000"/>
          </a:bodyPr>
          <a:lstStyle/>
          <a:p>
            <a:r>
              <a:rPr lang="hr-HR" u="sng" dirty="0"/>
              <a:t>GAP</a:t>
            </a:r>
          </a:p>
          <a:p>
            <a:r>
              <a:rPr lang="hr-HR" dirty="0"/>
              <a:t>Rezultati istraživanja pokazuju značajno poboljšanje na svim mjerama (anksioznost, depresija, </a:t>
            </a:r>
            <a:r>
              <a:rPr lang="hr-HR" dirty="0" err="1"/>
              <a:t>samoiskaz</a:t>
            </a:r>
            <a:r>
              <a:rPr lang="hr-HR" dirty="0"/>
              <a:t>, socijalna prilagodba)kod pacijenata podvrgnutih tretmanu problem </a:t>
            </a:r>
            <a:r>
              <a:rPr lang="hr-HR" dirty="0" err="1"/>
              <a:t>solvinga</a:t>
            </a:r>
            <a:r>
              <a:rPr lang="hr-HR" dirty="0"/>
              <a:t>. </a:t>
            </a:r>
          </a:p>
          <a:p>
            <a:r>
              <a:rPr lang="hr-HR" dirty="0"/>
              <a:t> </a:t>
            </a:r>
            <a:r>
              <a:rPr lang="hr-HR" u="sng" dirty="0"/>
              <a:t>NJEGOVATELJI</a:t>
            </a:r>
          </a:p>
          <a:p>
            <a:r>
              <a:rPr lang="hr-HR" dirty="0"/>
              <a:t>Budući da su izloženi velikom svakodnevnom stresu, PST se promatrala kao potencijalno važna intervencijska tehnika kod takvih ljudi. </a:t>
            </a:r>
          </a:p>
          <a:p>
            <a:r>
              <a:rPr lang="hr-HR" dirty="0"/>
              <a:t>Rezultati pokazuju značajno poboljšanje vještina problem </a:t>
            </a:r>
            <a:r>
              <a:rPr lang="hr-HR" dirty="0" err="1"/>
              <a:t>solvinga</a:t>
            </a:r>
            <a:r>
              <a:rPr lang="hr-HR" dirty="0"/>
              <a:t>, manje depresije, bolje socijalno funkcioniranje, mentalno zdravlje itd.</a:t>
            </a:r>
          </a:p>
          <a:p>
            <a:r>
              <a:rPr lang="hr-HR" u="sng" dirty="0"/>
              <a:t>PRETILOST</a:t>
            </a:r>
          </a:p>
          <a:p>
            <a:r>
              <a:rPr lang="hr-HR" dirty="0"/>
              <a:t>Istraživanja pokazuju da bez obzira što nije došlo do značajnog trenutnog gubitka težine kod pacijenata podvrgnutih PST i bihevioralnom pristupu za pretilost, pacijenti podvrgnuti PST imali su veće dugotrajno smanjenje težine te je značajan postotak pacijenata podvrgnutih PST izgubio 10% ili više tjelesne težine nego pacijenti podvrgnuti bihevioralnom tretmanu.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7173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C7EC5F-ACBA-4784-B485-AF83DAB0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12874"/>
            <a:ext cx="9603275" cy="5078437"/>
          </a:xfrm>
        </p:spPr>
        <p:txBody>
          <a:bodyPr>
            <a:normAutofit fontScale="85000" lnSpcReduction="10000"/>
          </a:bodyPr>
          <a:lstStyle/>
          <a:p>
            <a:r>
              <a:rPr lang="hr-HR" u="sng" dirty="0"/>
              <a:t>MIGRENE</a:t>
            </a:r>
          </a:p>
          <a:p>
            <a:r>
              <a:rPr lang="hr-HR" dirty="0"/>
              <a:t>PST u kombinaciji s tehnikama relaksacije dovodi do značajnog smanjenja glavobolja.</a:t>
            </a:r>
          </a:p>
          <a:p>
            <a:r>
              <a:rPr lang="hr-HR" u="sng" dirty="0"/>
              <a:t>RAK</a:t>
            </a:r>
          </a:p>
          <a:p>
            <a:r>
              <a:rPr lang="hr-HR" dirty="0"/>
              <a:t>Pacijenti oboljeli od raka, kao i članovi njihove obitelji doživljavaju značajan psihološki stres</a:t>
            </a:r>
          </a:p>
          <a:p>
            <a:r>
              <a:rPr lang="hr-HR" dirty="0"/>
              <a:t>Istraživanje koje je kombiniralo trening problem </a:t>
            </a:r>
            <a:r>
              <a:rPr lang="hr-HR" dirty="0" err="1"/>
              <a:t>solvinga</a:t>
            </a:r>
            <a:r>
              <a:rPr lang="hr-HR" dirty="0"/>
              <a:t> s kognitivnim restrukturiranjem kako bi se pomoglo muškarcima s dijagnozom raka prostate pokazuje značajno poboljšanje kod pacijenata koji su bili izloženi tretmanu. Značajno poboljšanje se pokazalo u kontroliranju inkontinencije.</a:t>
            </a:r>
          </a:p>
          <a:p>
            <a:r>
              <a:rPr lang="hr-HR" dirty="0"/>
              <a:t>Istraživanje PST kao samostalne tehnike kod žena oboljelih od raka dojke pokazuje značajno poboljšanje raspoloženja i učinkovitije strategije suočavanja sa svakodnevnim problemima.</a:t>
            </a:r>
          </a:p>
          <a:p>
            <a:r>
              <a:rPr lang="hr-HR" dirty="0"/>
              <a:t>Istraživanje majki djece oboljelih od nekog oblika raka pokazuje poboljšanje u problem </a:t>
            </a:r>
            <a:r>
              <a:rPr lang="hr-HR" dirty="0" err="1"/>
              <a:t>solving</a:t>
            </a:r>
            <a:r>
              <a:rPr lang="hr-HR" dirty="0"/>
              <a:t> sposobnostima.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867550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C13F1E-9A08-4304-BA60-5DBB36832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BA9F8A-6FD4-421C-99AE-6E0D09FCA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 obzirom na razna istraživanja u proteklih 30 godina, može se zaključiti da je PST korisna i učinkovita intervencija za različite probleme u kojima stres i neučinkoviti načini suočavanja igraju značajnu ulogu u održavanju simptoma određenog stanja.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2351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0B1051-087D-4A52-B50C-D82479AA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4F9FEE-EF7B-48DD-8916-07EB02A2B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Dobson</a:t>
            </a:r>
            <a:r>
              <a:rPr lang="hr-HR" dirty="0"/>
              <a:t>, K. S. (2010). </a:t>
            </a:r>
            <a:r>
              <a:rPr lang="hr-HR" dirty="0" err="1"/>
              <a:t>Handbook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Cognitive-Bihevioral</a:t>
            </a:r>
            <a:r>
              <a:rPr lang="hr-HR" dirty="0"/>
              <a:t> </a:t>
            </a:r>
            <a:r>
              <a:rPr lang="hr-HR" dirty="0" err="1"/>
              <a:t>Therapies</a:t>
            </a:r>
            <a:r>
              <a:rPr lang="hr-HR" dirty="0"/>
              <a:t>. London: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Guilford</a:t>
            </a:r>
            <a:r>
              <a:rPr lang="hr-HR"/>
              <a:t> Press.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842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FBEE05-1C3A-4B7A-A0D3-69A2E4F4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Teorijska i empirijska podloga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7EBDFC-9DF2-4377-9559-51DE1241E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 ciljeva PST dolazi se pomažući klijentima u efikasnijem suočavanju s problemima</a:t>
            </a:r>
          </a:p>
          <a:p>
            <a:r>
              <a:rPr lang="hr-HR" dirty="0"/>
              <a:t>Efikasnije suočavanje: poboljšanje situacije (npr. rješenje konflikta) i/ili smanjenje emocionalnog stresa</a:t>
            </a:r>
          </a:p>
          <a:p>
            <a:r>
              <a:rPr lang="hr-HR" dirty="0"/>
              <a:t>Teorije na kojima počiva PST:</a:t>
            </a:r>
          </a:p>
          <a:p>
            <a:pPr marL="457200" indent="-457200">
              <a:buFont typeface="+mj-lt"/>
              <a:buAutoNum type="arabicPeriod"/>
            </a:pPr>
            <a:r>
              <a:rPr lang="hr-HR" b="1" u="sng" dirty="0"/>
              <a:t>MODEL SOCIJALNOG PROBLEM SOLVINGA</a:t>
            </a:r>
          </a:p>
          <a:p>
            <a:pPr marL="457200" indent="-457200">
              <a:buFont typeface="+mj-lt"/>
              <a:buAutoNum type="arabicPeriod"/>
            </a:pPr>
            <a:r>
              <a:rPr lang="hr-HR" b="1" u="sng" dirty="0"/>
              <a:t>RELACIJSKI PROBLEM SOLVING MODEL STRESA I DOBROBITI</a:t>
            </a:r>
          </a:p>
        </p:txBody>
      </p:sp>
    </p:spTree>
    <p:extLst>
      <p:ext uri="{BB962C8B-B14F-4D97-AF65-F5344CB8AC3E}">
        <p14:creationId xmlns:p14="http://schemas.microsoft.com/office/powerpoint/2010/main" val="1767330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D7FD07-94C5-4155-A0F5-1DAE41628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MODEL SOCIJALNOG PROBLEM SOLVINGA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1BEC01-E37F-4691-A4BE-50D01D025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61514"/>
            <a:ext cx="9603275" cy="4343162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PS u prirodnom, socijalnom okruženju</a:t>
            </a:r>
          </a:p>
          <a:p>
            <a:r>
              <a:rPr lang="hr-HR" dirty="0"/>
              <a:t>3 glavna koncepta u  teoriji socijalnog PS</a:t>
            </a:r>
          </a:p>
          <a:p>
            <a:pPr marL="0" indent="0">
              <a:buNone/>
            </a:pPr>
            <a:r>
              <a:rPr lang="hr-HR" dirty="0"/>
              <a:t>1. SOCIJALNI PROBLEM SOLVING</a:t>
            </a:r>
          </a:p>
          <a:p>
            <a:pPr marL="0" indent="0">
              <a:buNone/>
            </a:pPr>
            <a:r>
              <a:rPr lang="hr-HR" dirty="0"/>
              <a:t>	definiran kao kognitivno bihevioralni proces kojim se pokušavaju pronaći rješenja za određeni problem u svakodnevnom životu. </a:t>
            </a:r>
            <a:r>
              <a:rPr lang="hr-HR" dirty="0" err="1"/>
              <a:t>Metaproces</a:t>
            </a:r>
            <a:r>
              <a:rPr lang="hr-HR" dirty="0"/>
              <a:t> koji se odnosi na sve životne probleme.</a:t>
            </a:r>
          </a:p>
          <a:p>
            <a:pPr marL="0" indent="0">
              <a:buNone/>
            </a:pPr>
            <a:r>
              <a:rPr lang="hr-HR" dirty="0"/>
              <a:t>2. PROBLEM</a:t>
            </a:r>
          </a:p>
          <a:p>
            <a:pPr marL="457200" lvl="1" indent="0">
              <a:buNone/>
            </a:pPr>
            <a:r>
              <a:rPr lang="hr-HR" dirty="0"/>
              <a:t>	bilo koja životna situacija ili zadatak koja zahtjeva efikasan način suočavanja kako bi se postigao određeni cilj ili riješio konflikt, a osoba trenutno nema učinkovite strategije suočavanja.</a:t>
            </a:r>
          </a:p>
          <a:p>
            <a:pPr marL="0" indent="0">
              <a:buNone/>
            </a:pPr>
            <a:r>
              <a:rPr lang="hr-HR" dirty="0"/>
              <a:t>3. RJEŠENJE</a:t>
            </a:r>
          </a:p>
          <a:p>
            <a:pPr marL="0" indent="0">
              <a:buNone/>
            </a:pPr>
            <a:r>
              <a:rPr lang="hr-HR" dirty="0"/>
              <a:t>	situacijski specifičan način suočavanja u problemskoj situaciji koji je proizašao iz procesa problem </a:t>
            </a:r>
            <a:r>
              <a:rPr lang="hr-HR" dirty="0" err="1"/>
              <a:t>solvinga</a:t>
            </a:r>
            <a:r>
              <a:rPr lang="hr-HR" dirty="0"/>
              <a:t>. Efektivno rješenje je ono koje postiže cilj problem </a:t>
            </a:r>
            <a:r>
              <a:rPr lang="hr-HR" dirty="0" err="1"/>
              <a:t>solvinga</a:t>
            </a:r>
            <a:r>
              <a:rPr lang="hr-HR" dirty="0"/>
              <a:t> i povećava druge pozitivne posljedice, a smanjuje negativne.</a:t>
            </a:r>
          </a:p>
        </p:txBody>
      </p:sp>
    </p:spTree>
    <p:extLst>
      <p:ext uri="{BB962C8B-B14F-4D97-AF65-F5344CB8AC3E}">
        <p14:creationId xmlns:p14="http://schemas.microsoft.com/office/powerpoint/2010/main" val="2870186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45DA09-FCC7-4AD2-8A6D-8DCA22C0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 </a:t>
            </a:r>
            <a:r>
              <a:rPr lang="hr-HR" dirty="0" err="1"/>
              <a:t>solving</a:t>
            </a:r>
            <a:r>
              <a:rPr lang="hr-HR" dirty="0"/>
              <a:t> ≠ primjena rješenja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CD9BB7C-B3EF-4780-8571-26B492DCB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Problem </a:t>
            </a:r>
            <a:r>
              <a:rPr lang="hr-HR" dirty="0" err="1"/>
              <a:t>solving</a:t>
            </a:r>
            <a:r>
              <a:rPr lang="hr-HR" dirty="0"/>
              <a:t> se odnosi na otkrivanje rješenja određenih problema</a:t>
            </a:r>
          </a:p>
          <a:p>
            <a:r>
              <a:rPr lang="hr-HR" dirty="0"/>
              <a:t>Primjena rješenja se odnosi na samu primjenu</a:t>
            </a:r>
            <a:r>
              <a:rPr lang="hr-HR"/>
              <a:t>/implementaciju </a:t>
            </a:r>
            <a:r>
              <a:rPr lang="hr-HR" dirty="0"/>
              <a:t>u određenim situacijama</a:t>
            </a:r>
          </a:p>
        </p:txBody>
      </p:sp>
    </p:spTree>
    <p:extLst>
      <p:ext uri="{BB962C8B-B14F-4D97-AF65-F5344CB8AC3E}">
        <p14:creationId xmlns:p14="http://schemas.microsoft.com/office/powerpoint/2010/main" val="309769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6372BC-8DB9-4B4D-9B38-1B075E3FD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Glavne dimenzije socijalnog problem </a:t>
            </a:r>
            <a:r>
              <a:rPr lang="hr-HR" dirty="0" err="1"/>
              <a:t>solvinga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73C583F-5C00-40F6-93B2-1C95DD747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9"/>
            <a:ext cx="9603275" cy="34637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2200" b="1" dirty="0"/>
              <a:t>1. ORIJENTACIJA PREMA PROBLEMU</a:t>
            </a:r>
            <a:r>
              <a:rPr lang="hr-HR" dirty="0"/>
              <a:t>-</a:t>
            </a:r>
            <a:r>
              <a:rPr lang="hr-HR" dirty="0" err="1"/>
              <a:t>metakognitivni</a:t>
            </a:r>
            <a:r>
              <a:rPr lang="hr-HR" dirty="0"/>
              <a:t> proces koji ima motivacijsku funkciju u socijalnom problem </a:t>
            </a:r>
            <a:r>
              <a:rPr lang="hr-HR" dirty="0" err="1"/>
              <a:t>solvingu</a:t>
            </a:r>
            <a:r>
              <a:rPr lang="hr-HR" dirty="0"/>
              <a:t>.</a:t>
            </a:r>
          </a:p>
          <a:p>
            <a:r>
              <a:rPr lang="hr-HR" dirty="0"/>
              <a:t>Svjesnost osobe o problemima kao i o vlastitoj sposobnosti problem </a:t>
            </a:r>
            <a:r>
              <a:rPr lang="hr-HR" dirty="0" err="1"/>
              <a:t>solvinga</a:t>
            </a:r>
            <a:endParaRPr lang="hr-HR" dirty="0"/>
          </a:p>
          <a:p>
            <a:pPr marL="0" indent="0">
              <a:buNone/>
            </a:pPr>
            <a:r>
              <a:rPr lang="hr-HR" sz="2200" b="1" dirty="0"/>
              <a:t>2. VJEŠTINE PROBLEM SOLVINGA</a:t>
            </a:r>
          </a:p>
          <a:p>
            <a:r>
              <a:rPr lang="hr-HR" dirty="0"/>
              <a:t>definicija i formulacija problema</a:t>
            </a:r>
          </a:p>
          <a:p>
            <a:r>
              <a:rPr lang="hr-HR" dirty="0"/>
              <a:t>osmišljavanje rješenja</a:t>
            </a:r>
          </a:p>
          <a:p>
            <a:r>
              <a:rPr lang="hr-HR" dirty="0"/>
              <a:t>donošenje odluke</a:t>
            </a:r>
          </a:p>
          <a:p>
            <a:r>
              <a:rPr lang="hr-HR" dirty="0"/>
              <a:t>implementacija i verifikacija problema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1251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22C84943-8A98-48DB-9611-BED58557D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875" y="1341438"/>
            <a:ext cx="9602788" cy="4243436"/>
          </a:xfrm>
        </p:spPr>
        <p:txBody>
          <a:bodyPr>
            <a:normAutofit fontScale="85000" lnSpcReduction="10000"/>
          </a:bodyPr>
          <a:lstStyle/>
          <a:p>
            <a:r>
              <a:rPr lang="hr-HR" sz="2800" dirty="0"/>
              <a:t>Na temelju originalnog modela problem </a:t>
            </a:r>
            <a:r>
              <a:rPr lang="hr-HR" sz="2800" dirty="0" err="1"/>
              <a:t>solvinga</a:t>
            </a:r>
            <a:r>
              <a:rPr lang="hr-HR" sz="2800" dirty="0"/>
              <a:t>, </a:t>
            </a:r>
            <a:r>
              <a:rPr lang="hr-HR" sz="2800" dirty="0" err="1"/>
              <a:t>D'Zurilla</a:t>
            </a:r>
            <a:r>
              <a:rPr lang="hr-HR" sz="2800" dirty="0"/>
              <a:t> i suradnici su razvili revidirani, </a:t>
            </a:r>
            <a:r>
              <a:rPr lang="hr-HR" sz="2800" dirty="0" err="1"/>
              <a:t>peterodimenzionalni</a:t>
            </a:r>
            <a:r>
              <a:rPr lang="hr-HR" sz="2800" dirty="0"/>
              <a:t> socijalni problem </a:t>
            </a:r>
            <a:r>
              <a:rPr lang="hr-HR" sz="2800" dirty="0" err="1"/>
              <a:t>solving</a:t>
            </a:r>
            <a:r>
              <a:rPr lang="hr-HR" sz="2800" dirty="0"/>
              <a:t> model koji sadrži:</a:t>
            </a:r>
          </a:p>
          <a:p>
            <a:r>
              <a:rPr lang="hr-HR" sz="2800" dirty="0"/>
              <a:t> </a:t>
            </a:r>
            <a:r>
              <a:rPr lang="hr-HR" sz="2800" b="1" dirty="0"/>
              <a:t>dvije dimenzije orijentacije prema problemu </a:t>
            </a:r>
            <a:r>
              <a:rPr lang="hr-HR" sz="2800" dirty="0"/>
              <a:t>(pozitivna i negativna)</a:t>
            </a:r>
          </a:p>
          <a:p>
            <a:r>
              <a:rPr lang="hr-HR" sz="2800" dirty="0"/>
              <a:t> </a:t>
            </a:r>
            <a:r>
              <a:rPr lang="hr-HR" sz="2800" b="1" dirty="0"/>
              <a:t>tri stila problem </a:t>
            </a:r>
            <a:r>
              <a:rPr lang="hr-HR" sz="2800" b="1" dirty="0" err="1"/>
              <a:t>solvinga</a:t>
            </a:r>
            <a:r>
              <a:rPr lang="hr-HR" sz="2800" b="1" dirty="0"/>
              <a:t> </a:t>
            </a:r>
            <a:r>
              <a:rPr lang="hr-HR" sz="2800" dirty="0"/>
              <a:t>(racionalni, impulzivni i izbjegavajući)</a:t>
            </a:r>
          </a:p>
          <a:p>
            <a:r>
              <a:rPr lang="hr-HR" dirty="0"/>
              <a:t>Pozitivna orijentacija prema problemu i konstruktivni stil problem </a:t>
            </a:r>
            <a:r>
              <a:rPr lang="hr-HR" dirty="0" err="1"/>
              <a:t>solvinga</a:t>
            </a:r>
            <a:r>
              <a:rPr lang="hr-HR" dirty="0"/>
              <a:t> su dimenzije s najvećom vjerojatnošću pozitivnih ishoda, za razliku od negativne orijentacije i impulzivnog i izbjegavajućeg stila problem </a:t>
            </a:r>
            <a:r>
              <a:rPr lang="hr-HR" dirty="0" err="1"/>
              <a:t>solvinga</a:t>
            </a:r>
            <a:endParaRPr lang="hr-HR" sz="28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7711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E8ADE6-A671-4BB3-A5E0-491F3CF5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Pozitivna orijentacija prema problemu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C6AFB49-FD47-41C6-9519-DE4A681C6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Promatranje problema kao izazova, vjerovanje da su problemi rješivi, vjerovanje u vlastitu mogućnost rješavanja problema, vjerovanje da uspješno rješavanje problema zahtjeva trud i vrijeme kao i suočavanje s problemom, a ne izbjegavanje istog.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910447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erija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727</TotalTime>
  <Words>1912</Words>
  <Application>Microsoft Office PowerPoint</Application>
  <PresentationFormat>Široki zaslon</PresentationFormat>
  <Paragraphs>187</Paragraphs>
  <Slides>33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33</vt:i4>
      </vt:variant>
    </vt:vector>
  </HeadingPairs>
  <TitlesOfParts>
    <vt:vector size="38" baseType="lpstr">
      <vt:lpstr>Arial</vt:lpstr>
      <vt:lpstr>Calibri</vt:lpstr>
      <vt:lpstr>Century Gothic</vt:lpstr>
      <vt:lpstr>Wingdings</vt:lpstr>
      <vt:lpstr>Galerija</vt:lpstr>
      <vt:lpstr>Problem solving terapija</vt:lpstr>
      <vt:lpstr>ŠTO JE PST</vt:lpstr>
      <vt:lpstr>PowerPoint prezentacija</vt:lpstr>
      <vt:lpstr>Teorijska i empirijska podloga</vt:lpstr>
      <vt:lpstr>MODEL SOCIJALNOG PROBLEM SOLVINGA</vt:lpstr>
      <vt:lpstr>Problem solving ≠ primjena rješenja</vt:lpstr>
      <vt:lpstr>Glavne dimenzije socijalnog problem solvinga</vt:lpstr>
      <vt:lpstr>PowerPoint prezentacija</vt:lpstr>
      <vt:lpstr>Pozitivna orijentacija prema problemu</vt:lpstr>
      <vt:lpstr>Negativna orijentacija prema problemu</vt:lpstr>
      <vt:lpstr>Racionalni problem solving</vt:lpstr>
      <vt:lpstr>Impulzivni stil problem solvinga</vt:lpstr>
      <vt:lpstr>Izbjegavajući stil problem solvinga</vt:lpstr>
      <vt:lpstr>RELACIJSKI PROBLEM SOLVING MODEL STRESA I DOBROBITI</vt:lpstr>
      <vt:lpstr>RELACIJSKI PROBLEM SOLVING MODEL STRESA I DOBROBITI</vt:lpstr>
      <vt:lpstr>Stresni događaji</vt:lpstr>
      <vt:lpstr>Emocionalni stres</vt:lpstr>
      <vt:lpstr>Problem solving suočavanje</vt:lpstr>
      <vt:lpstr>Odnosi glavnih varijabli u relacijskom problem solving modelu stresa i dobrobiti</vt:lpstr>
      <vt:lpstr>PowerPoint prezentacija</vt:lpstr>
      <vt:lpstr>EMPIRIJSKA PODLOGA PST</vt:lpstr>
      <vt:lpstr>TRENING MODULI PST</vt:lpstr>
      <vt:lpstr>PowerPoint prezentacija</vt:lpstr>
      <vt:lpstr>PowerPoint prezentacija</vt:lpstr>
      <vt:lpstr>KORIŠTENJE POMOĆNIH STRATEGIJA TRENINGA </vt:lpstr>
      <vt:lpstr>„DA” i „NE” lista</vt:lpstr>
      <vt:lpstr>Priručnik za klijente</vt:lpstr>
      <vt:lpstr>UČINKOVITOST PST</vt:lpstr>
      <vt:lpstr>PowerPoint prezentacija</vt:lpstr>
      <vt:lpstr>PowerPoint prezentacija</vt:lpstr>
      <vt:lpstr>PowerPoint prezentacija</vt:lpstr>
      <vt:lpstr>ZAKLJUČAK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terapija</dc:title>
  <dc:creator> </dc:creator>
  <cp:lastModifiedBy> </cp:lastModifiedBy>
  <cp:revision>21</cp:revision>
  <dcterms:created xsi:type="dcterms:W3CDTF">2019-05-20T18:54:19Z</dcterms:created>
  <dcterms:modified xsi:type="dcterms:W3CDTF">2019-06-04T19:10:27Z</dcterms:modified>
</cp:coreProperties>
</file>