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7" r:id="rId12"/>
    <p:sldId id="265" r:id="rId13"/>
    <p:sldId id="266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7EF8A4-04D1-498F-A440-DF7FD098BB49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67FC5D-94C0-4D46-974C-6D820DEE1DB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-NF_XrGit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Završetak </a:t>
            </a:r>
            <a:r>
              <a:rPr lang="hr-HR" dirty="0" smtClean="0"/>
              <a:t>terapije i prevencija povrata simptoma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algn="r"/>
            <a:r>
              <a:rPr lang="hr-HR" dirty="0" smtClean="0"/>
              <a:t>Tena Mesić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938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4. SAMOTERAPIJSKA SEANSA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dirty="0"/>
              <a:t>Korisno razgovarati o samoterapijskom planu – iako mnogi ne nastavljaju s formalnim samoterapijskim </a:t>
            </a:r>
            <a:r>
              <a:rPr lang="hr-HR" dirty="0" smtClean="0"/>
              <a:t>seansama</a:t>
            </a:r>
          </a:p>
          <a:p>
            <a:endParaRPr lang="hr-HR" dirty="0"/>
          </a:p>
          <a:p>
            <a:r>
              <a:rPr lang="hr-HR" dirty="0"/>
              <a:t>Mogu se provoditi u razdoblju prorjeđivanja seansi – tako se još uvijek </a:t>
            </a:r>
            <a:r>
              <a:rPr lang="hr-HR" dirty="0" smtClean="0"/>
              <a:t>može konzultirati </a:t>
            </a:r>
            <a:r>
              <a:rPr lang="hr-HR" dirty="0"/>
              <a:t>s terapeutom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6157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101" y="1284509"/>
            <a:ext cx="673166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4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 smtClean="0"/>
              <a:t>5. PRIPREMA ZA MOGUĆA POGORŠANJA NAKON ZAVRŠETKA TERAPIJE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Priprema za pogoršanje još u ranoj fazi terapije</a:t>
            </a:r>
          </a:p>
          <a:p>
            <a:endParaRPr lang="hr-HR" dirty="0" smtClean="0"/>
          </a:p>
          <a:p>
            <a:r>
              <a:rPr lang="hr-HR" dirty="0" smtClean="0"/>
              <a:t>Pred kraj terapije – poticanje klijenta na sastavljanje kartice za suočavanje – što raditi u slučaju pogoršanja nakon terapije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5307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DODATNE SEANSE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Planiranje dodatnih seansi </a:t>
            </a:r>
          </a:p>
          <a:p>
            <a:pPr lvl="1"/>
            <a:r>
              <a:rPr lang="hr-HR" dirty="0"/>
              <a:t>U</a:t>
            </a:r>
            <a:r>
              <a:rPr lang="hr-HR" dirty="0" smtClean="0"/>
              <a:t> slučaju da se pojavi teškoća – razgovor o tome kako se nosio i je li to mogao napraviti na bolji način</a:t>
            </a:r>
          </a:p>
          <a:p>
            <a:pPr lvl="1"/>
            <a:r>
              <a:rPr lang="hr-HR" dirty="0" smtClean="0"/>
              <a:t>Zajedno predviđanje budućih teškoća koje bi se mogle pojaviti i kako se nositi s njima</a:t>
            </a:r>
          </a:p>
          <a:p>
            <a:pPr lvl="1"/>
            <a:r>
              <a:rPr lang="hr-HR" dirty="0" smtClean="0"/>
              <a:t>Provjera je li promijenjeno disfunkcionalno vjerovanje ponovno aktivno</a:t>
            </a:r>
          </a:p>
          <a:p>
            <a:pPr lvl="1"/>
            <a:r>
              <a:rPr lang="hr-HR" dirty="0" smtClean="0"/>
              <a:t>Mogućnost provjere ponovnog pojavljivanja disfunkcionalnih strategija</a:t>
            </a:r>
          </a:p>
          <a:p>
            <a:pPr lvl="1"/>
            <a:r>
              <a:rPr lang="hr-HR" dirty="0" smtClean="0"/>
              <a:t>Rad na novim ili starim neispunjenim ciljevima</a:t>
            </a:r>
          </a:p>
          <a:p>
            <a:pPr lvl="1"/>
            <a:r>
              <a:rPr lang="hr-HR" dirty="0" smtClean="0"/>
              <a:t>Evaluacija programa samoterapije</a:t>
            </a:r>
          </a:p>
          <a:p>
            <a:pPr lvl="1"/>
            <a:r>
              <a:rPr lang="hr-HR" dirty="0" smtClean="0"/>
              <a:t>Umiruje pacijentovu anksioznost glede samostalnog održavanja napretka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7465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4659" y="-380362"/>
            <a:ext cx="4608511" cy="747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91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72386" cy="5616720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https://www.youtube.com/watch?v=_-NF_XrGitk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0776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4400" b="1" smtClean="0">
                <a:solidFill>
                  <a:schemeClr val="accent1">
                    <a:lumMod val="75000"/>
                  </a:schemeClr>
                </a:solidFill>
              </a:rPr>
              <a:t>HVALA </a:t>
            </a:r>
            <a:r>
              <a:rPr lang="hr-HR" sz="4400" b="1" dirty="0" smtClean="0">
                <a:solidFill>
                  <a:schemeClr val="accent1">
                    <a:lumMod val="75000"/>
                  </a:schemeClr>
                </a:solidFill>
              </a:rPr>
              <a:t>NA PAŽNJI!</a:t>
            </a:r>
            <a:endParaRPr lang="hr-H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0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r>
              <a:rPr lang="hr-HR" dirty="0" smtClean="0"/>
              <a:t>Cilj kognitivne terapije – ubrzanje slabljenja simptoma, poduka pacijenta da bude sam svoj trapeut</a:t>
            </a:r>
          </a:p>
          <a:p>
            <a:endParaRPr lang="hr-HR" dirty="0" smtClean="0"/>
          </a:p>
          <a:p>
            <a:r>
              <a:rPr lang="hr-HR" dirty="0" smtClean="0"/>
              <a:t>U početku – seanse planirane jednom tjedno</a:t>
            </a:r>
          </a:p>
          <a:p>
            <a:pPr marL="0" indent="0">
              <a:buNone/>
            </a:pPr>
            <a:r>
              <a:rPr lang="hr-HR" dirty="0" smtClean="0"/>
              <a:t>   tri puta mjesečno         dva puta mjesečno             </a:t>
            </a:r>
          </a:p>
          <a:p>
            <a:pPr marL="0" indent="0">
              <a:buNone/>
            </a:pPr>
            <a:r>
              <a:rPr lang="hr-HR" dirty="0" smtClean="0"/>
              <a:t>   jednom u tri do četiri mjeseca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Ohrabrivanje na planiranje dodatnih seansi – tri, šest i dvanaest mjeseci nakon završetka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>
            <a:off x="7236296" y="256490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Right Arrow 4"/>
          <p:cNvSpPr/>
          <p:nvPr/>
        </p:nvSpPr>
        <p:spPr>
          <a:xfrm>
            <a:off x="3357554" y="3000372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Right Arrow 5"/>
          <p:cNvSpPr/>
          <p:nvPr/>
        </p:nvSpPr>
        <p:spPr>
          <a:xfrm>
            <a:off x="6858016" y="300037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940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AKTIVNOSTI U PRVOJ SEANSI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Od prve seanse – priprema za završetak terapije i moguć povrat simptoma</a:t>
            </a:r>
          </a:p>
          <a:p>
            <a:r>
              <a:rPr lang="hr-HR" dirty="0" smtClean="0"/>
              <a:t>Identifikacija pacijentovih očekivanja</a:t>
            </a:r>
          </a:p>
          <a:p>
            <a:r>
              <a:rPr lang="hr-HR" dirty="0" smtClean="0"/>
              <a:t>Vrlo korisna vizualna demonstracija crte napretka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</a:t>
            </a:r>
          </a:p>
          <a:p>
            <a:pPr marL="0" indent="0">
              <a:buNone/>
            </a:pPr>
            <a:r>
              <a:rPr lang="hr-HR" sz="1200" dirty="0" smtClean="0"/>
              <a:t>                       Napredak</a:t>
            </a:r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endParaRPr lang="hr-HR" sz="1200" dirty="0" smtClean="0"/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endParaRPr lang="hr-HR" sz="1200" dirty="0" smtClean="0"/>
          </a:p>
          <a:p>
            <a:pPr marL="0" indent="0" algn="ctr">
              <a:buNone/>
            </a:pPr>
            <a:r>
              <a:rPr lang="hr-HR" sz="1200" dirty="0" smtClean="0"/>
              <a:t>Vrijeme</a:t>
            </a:r>
            <a:endParaRPr lang="hr-HR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39752" y="3717032"/>
            <a:ext cx="0" cy="208823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339752" y="5797296"/>
            <a:ext cx="3960440" cy="796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468880" y="4270248"/>
            <a:ext cx="3566160" cy="1527048"/>
          </a:xfrm>
          <a:custGeom>
            <a:avLst/>
            <a:gdLst>
              <a:gd name="connsiteX0" fmla="*/ 0 w 3566160"/>
              <a:gd name="connsiteY0" fmla="*/ 813816 h 1527048"/>
              <a:gd name="connsiteX1" fmla="*/ 45720 w 3566160"/>
              <a:gd name="connsiteY1" fmla="*/ 786384 h 1527048"/>
              <a:gd name="connsiteX2" fmla="*/ 155448 w 3566160"/>
              <a:gd name="connsiteY2" fmla="*/ 786384 h 1527048"/>
              <a:gd name="connsiteX3" fmla="*/ 237744 w 3566160"/>
              <a:gd name="connsiteY3" fmla="*/ 841248 h 1527048"/>
              <a:gd name="connsiteX4" fmla="*/ 265176 w 3566160"/>
              <a:gd name="connsiteY4" fmla="*/ 868680 h 1527048"/>
              <a:gd name="connsiteX5" fmla="*/ 256032 w 3566160"/>
              <a:gd name="connsiteY5" fmla="*/ 896112 h 1527048"/>
              <a:gd name="connsiteX6" fmla="*/ 228600 w 3566160"/>
              <a:gd name="connsiteY6" fmla="*/ 923544 h 1527048"/>
              <a:gd name="connsiteX7" fmla="*/ 237744 w 3566160"/>
              <a:gd name="connsiteY7" fmla="*/ 1005840 h 1527048"/>
              <a:gd name="connsiteX8" fmla="*/ 246888 w 3566160"/>
              <a:gd name="connsiteY8" fmla="*/ 1033272 h 1527048"/>
              <a:gd name="connsiteX9" fmla="*/ 274320 w 3566160"/>
              <a:gd name="connsiteY9" fmla="*/ 1051560 h 1527048"/>
              <a:gd name="connsiteX10" fmla="*/ 301752 w 3566160"/>
              <a:gd name="connsiteY10" fmla="*/ 1042416 h 1527048"/>
              <a:gd name="connsiteX11" fmla="*/ 310896 w 3566160"/>
              <a:gd name="connsiteY11" fmla="*/ 1014984 h 1527048"/>
              <a:gd name="connsiteX12" fmla="*/ 365760 w 3566160"/>
              <a:gd name="connsiteY12" fmla="*/ 1024128 h 1527048"/>
              <a:gd name="connsiteX13" fmla="*/ 411480 w 3566160"/>
              <a:gd name="connsiteY13" fmla="*/ 1069848 h 1527048"/>
              <a:gd name="connsiteX14" fmla="*/ 438912 w 3566160"/>
              <a:gd name="connsiteY14" fmla="*/ 1088136 h 1527048"/>
              <a:gd name="connsiteX15" fmla="*/ 475488 w 3566160"/>
              <a:gd name="connsiteY15" fmla="*/ 1133856 h 1527048"/>
              <a:gd name="connsiteX16" fmla="*/ 502920 w 3566160"/>
              <a:gd name="connsiteY16" fmla="*/ 1188720 h 1527048"/>
              <a:gd name="connsiteX17" fmla="*/ 530352 w 3566160"/>
              <a:gd name="connsiteY17" fmla="*/ 1216152 h 1527048"/>
              <a:gd name="connsiteX18" fmla="*/ 566928 w 3566160"/>
              <a:gd name="connsiteY18" fmla="*/ 1261872 h 1527048"/>
              <a:gd name="connsiteX19" fmla="*/ 603504 w 3566160"/>
              <a:gd name="connsiteY19" fmla="*/ 1316736 h 1527048"/>
              <a:gd name="connsiteX20" fmla="*/ 621792 w 3566160"/>
              <a:gd name="connsiteY20" fmla="*/ 1344168 h 1527048"/>
              <a:gd name="connsiteX21" fmla="*/ 649224 w 3566160"/>
              <a:gd name="connsiteY21" fmla="*/ 1426464 h 1527048"/>
              <a:gd name="connsiteX22" fmla="*/ 658368 w 3566160"/>
              <a:gd name="connsiteY22" fmla="*/ 1481328 h 1527048"/>
              <a:gd name="connsiteX23" fmla="*/ 713232 w 3566160"/>
              <a:gd name="connsiteY23" fmla="*/ 1527048 h 1527048"/>
              <a:gd name="connsiteX24" fmla="*/ 850392 w 3566160"/>
              <a:gd name="connsiteY24" fmla="*/ 1517904 h 1527048"/>
              <a:gd name="connsiteX25" fmla="*/ 877824 w 3566160"/>
              <a:gd name="connsiteY25" fmla="*/ 1508760 h 1527048"/>
              <a:gd name="connsiteX26" fmla="*/ 905256 w 3566160"/>
              <a:gd name="connsiteY26" fmla="*/ 1481328 h 1527048"/>
              <a:gd name="connsiteX27" fmla="*/ 960120 w 3566160"/>
              <a:gd name="connsiteY27" fmla="*/ 1444752 h 1527048"/>
              <a:gd name="connsiteX28" fmla="*/ 987552 w 3566160"/>
              <a:gd name="connsiteY28" fmla="*/ 1389888 h 1527048"/>
              <a:gd name="connsiteX29" fmla="*/ 1005840 w 3566160"/>
              <a:gd name="connsiteY29" fmla="*/ 1316736 h 1527048"/>
              <a:gd name="connsiteX30" fmla="*/ 1014984 w 3566160"/>
              <a:gd name="connsiteY30" fmla="*/ 1289304 h 1527048"/>
              <a:gd name="connsiteX31" fmla="*/ 1033272 w 3566160"/>
              <a:gd name="connsiteY31" fmla="*/ 1261872 h 1527048"/>
              <a:gd name="connsiteX32" fmla="*/ 1060704 w 3566160"/>
              <a:gd name="connsiteY32" fmla="*/ 1243584 h 1527048"/>
              <a:gd name="connsiteX33" fmla="*/ 1069848 w 3566160"/>
              <a:gd name="connsiteY33" fmla="*/ 1216152 h 1527048"/>
              <a:gd name="connsiteX34" fmla="*/ 1124712 w 3566160"/>
              <a:gd name="connsiteY34" fmla="*/ 1179576 h 1527048"/>
              <a:gd name="connsiteX35" fmla="*/ 1179576 w 3566160"/>
              <a:gd name="connsiteY35" fmla="*/ 1152144 h 1527048"/>
              <a:gd name="connsiteX36" fmla="*/ 1289304 w 3566160"/>
              <a:gd name="connsiteY36" fmla="*/ 1179576 h 1527048"/>
              <a:gd name="connsiteX37" fmla="*/ 1316736 w 3566160"/>
              <a:gd name="connsiteY37" fmla="*/ 1188720 h 1527048"/>
              <a:gd name="connsiteX38" fmla="*/ 1444752 w 3566160"/>
              <a:gd name="connsiteY38" fmla="*/ 1170432 h 1527048"/>
              <a:gd name="connsiteX39" fmla="*/ 1499616 w 3566160"/>
              <a:gd name="connsiteY39" fmla="*/ 1152144 h 1527048"/>
              <a:gd name="connsiteX40" fmla="*/ 1581912 w 3566160"/>
              <a:gd name="connsiteY40" fmla="*/ 1106424 h 1527048"/>
              <a:gd name="connsiteX41" fmla="*/ 1636776 w 3566160"/>
              <a:gd name="connsiteY41" fmla="*/ 996696 h 1527048"/>
              <a:gd name="connsiteX42" fmla="*/ 1664208 w 3566160"/>
              <a:gd name="connsiteY42" fmla="*/ 978408 h 1527048"/>
              <a:gd name="connsiteX43" fmla="*/ 1728216 w 3566160"/>
              <a:gd name="connsiteY43" fmla="*/ 960120 h 1527048"/>
              <a:gd name="connsiteX44" fmla="*/ 1755648 w 3566160"/>
              <a:gd name="connsiteY44" fmla="*/ 950976 h 1527048"/>
              <a:gd name="connsiteX45" fmla="*/ 1801368 w 3566160"/>
              <a:gd name="connsiteY45" fmla="*/ 941832 h 1527048"/>
              <a:gd name="connsiteX46" fmla="*/ 1874520 w 3566160"/>
              <a:gd name="connsiteY46" fmla="*/ 923544 h 1527048"/>
              <a:gd name="connsiteX47" fmla="*/ 1947672 w 3566160"/>
              <a:gd name="connsiteY47" fmla="*/ 905256 h 1527048"/>
              <a:gd name="connsiteX48" fmla="*/ 2011680 w 3566160"/>
              <a:gd name="connsiteY48" fmla="*/ 896112 h 1527048"/>
              <a:gd name="connsiteX49" fmla="*/ 2121408 w 3566160"/>
              <a:gd name="connsiteY49" fmla="*/ 841248 h 1527048"/>
              <a:gd name="connsiteX50" fmla="*/ 2148840 w 3566160"/>
              <a:gd name="connsiteY50" fmla="*/ 822960 h 1527048"/>
              <a:gd name="connsiteX51" fmla="*/ 2176272 w 3566160"/>
              <a:gd name="connsiteY51" fmla="*/ 804672 h 1527048"/>
              <a:gd name="connsiteX52" fmla="*/ 2203704 w 3566160"/>
              <a:gd name="connsiteY52" fmla="*/ 832104 h 1527048"/>
              <a:gd name="connsiteX53" fmla="*/ 2231136 w 3566160"/>
              <a:gd name="connsiteY53" fmla="*/ 923544 h 1527048"/>
              <a:gd name="connsiteX54" fmla="*/ 2258568 w 3566160"/>
              <a:gd name="connsiteY54" fmla="*/ 978408 h 1527048"/>
              <a:gd name="connsiteX55" fmla="*/ 2286000 w 3566160"/>
              <a:gd name="connsiteY55" fmla="*/ 987552 h 1527048"/>
              <a:gd name="connsiteX56" fmla="*/ 2322576 w 3566160"/>
              <a:gd name="connsiteY56" fmla="*/ 1069848 h 1527048"/>
              <a:gd name="connsiteX57" fmla="*/ 2331720 w 3566160"/>
              <a:gd name="connsiteY57" fmla="*/ 1097280 h 1527048"/>
              <a:gd name="connsiteX58" fmla="*/ 2350008 w 3566160"/>
              <a:gd name="connsiteY58" fmla="*/ 1124712 h 1527048"/>
              <a:gd name="connsiteX59" fmla="*/ 2359152 w 3566160"/>
              <a:gd name="connsiteY59" fmla="*/ 1152144 h 1527048"/>
              <a:gd name="connsiteX60" fmla="*/ 2404872 w 3566160"/>
              <a:gd name="connsiteY60" fmla="*/ 1207008 h 1527048"/>
              <a:gd name="connsiteX61" fmla="*/ 2432304 w 3566160"/>
              <a:gd name="connsiteY61" fmla="*/ 1261872 h 1527048"/>
              <a:gd name="connsiteX62" fmla="*/ 2496312 w 3566160"/>
              <a:gd name="connsiteY62" fmla="*/ 1216152 h 1527048"/>
              <a:gd name="connsiteX63" fmla="*/ 2514600 w 3566160"/>
              <a:gd name="connsiteY63" fmla="*/ 1143000 h 1527048"/>
              <a:gd name="connsiteX64" fmla="*/ 2487168 w 3566160"/>
              <a:gd name="connsiteY64" fmla="*/ 1014984 h 1527048"/>
              <a:gd name="connsiteX65" fmla="*/ 2478024 w 3566160"/>
              <a:gd name="connsiteY65" fmla="*/ 987552 h 1527048"/>
              <a:gd name="connsiteX66" fmla="*/ 2487168 w 3566160"/>
              <a:gd name="connsiteY66" fmla="*/ 905256 h 1527048"/>
              <a:gd name="connsiteX67" fmla="*/ 2514600 w 3566160"/>
              <a:gd name="connsiteY67" fmla="*/ 896112 h 1527048"/>
              <a:gd name="connsiteX68" fmla="*/ 2569464 w 3566160"/>
              <a:gd name="connsiteY68" fmla="*/ 868680 h 1527048"/>
              <a:gd name="connsiteX69" fmla="*/ 2596896 w 3566160"/>
              <a:gd name="connsiteY69" fmla="*/ 850392 h 1527048"/>
              <a:gd name="connsiteX70" fmla="*/ 2651760 w 3566160"/>
              <a:gd name="connsiteY70" fmla="*/ 832104 h 1527048"/>
              <a:gd name="connsiteX71" fmla="*/ 2734056 w 3566160"/>
              <a:gd name="connsiteY71" fmla="*/ 777240 h 1527048"/>
              <a:gd name="connsiteX72" fmla="*/ 2761488 w 3566160"/>
              <a:gd name="connsiteY72" fmla="*/ 758952 h 1527048"/>
              <a:gd name="connsiteX73" fmla="*/ 2770632 w 3566160"/>
              <a:gd name="connsiteY73" fmla="*/ 731520 h 1527048"/>
              <a:gd name="connsiteX74" fmla="*/ 2798064 w 3566160"/>
              <a:gd name="connsiteY74" fmla="*/ 713232 h 1527048"/>
              <a:gd name="connsiteX75" fmla="*/ 2825496 w 3566160"/>
              <a:gd name="connsiteY75" fmla="*/ 685800 h 1527048"/>
              <a:gd name="connsiteX76" fmla="*/ 2862072 w 3566160"/>
              <a:gd name="connsiteY76" fmla="*/ 630936 h 1527048"/>
              <a:gd name="connsiteX77" fmla="*/ 2898648 w 3566160"/>
              <a:gd name="connsiteY77" fmla="*/ 576072 h 1527048"/>
              <a:gd name="connsiteX78" fmla="*/ 2916936 w 3566160"/>
              <a:gd name="connsiteY78" fmla="*/ 548640 h 1527048"/>
              <a:gd name="connsiteX79" fmla="*/ 2935224 w 3566160"/>
              <a:gd name="connsiteY79" fmla="*/ 521208 h 1527048"/>
              <a:gd name="connsiteX80" fmla="*/ 2962656 w 3566160"/>
              <a:gd name="connsiteY80" fmla="*/ 493776 h 1527048"/>
              <a:gd name="connsiteX81" fmla="*/ 3026664 w 3566160"/>
              <a:gd name="connsiteY81" fmla="*/ 420624 h 1527048"/>
              <a:gd name="connsiteX82" fmla="*/ 3054096 w 3566160"/>
              <a:gd name="connsiteY82" fmla="*/ 338328 h 1527048"/>
              <a:gd name="connsiteX83" fmla="*/ 3072384 w 3566160"/>
              <a:gd name="connsiteY83" fmla="*/ 310896 h 1527048"/>
              <a:gd name="connsiteX84" fmla="*/ 3127248 w 3566160"/>
              <a:gd name="connsiteY84" fmla="*/ 201168 h 1527048"/>
              <a:gd name="connsiteX85" fmla="*/ 3154680 w 3566160"/>
              <a:gd name="connsiteY85" fmla="*/ 182880 h 1527048"/>
              <a:gd name="connsiteX86" fmla="*/ 3236976 w 3566160"/>
              <a:gd name="connsiteY86" fmla="*/ 137160 h 1527048"/>
              <a:gd name="connsiteX87" fmla="*/ 3273552 w 3566160"/>
              <a:gd name="connsiteY87" fmla="*/ 118872 h 1527048"/>
              <a:gd name="connsiteX88" fmla="*/ 3310128 w 3566160"/>
              <a:gd name="connsiteY88" fmla="*/ 109728 h 1527048"/>
              <a:gd name="connsiteX89" fmla="*/ 3374136 w 3566160"/>
              <a:gd name="connsiteY89" fmla="*/ 91440 h 1527048"/>
              <a:gd name="connsiteX90" fmla="*/ 3438144 w 3566160"/>
              <a:gd name="connsiteY90" fmla="*/ 82296 h 1527048"/>
              <a:gd name="connsiteX91" fmla="*/ 3520440 w 3566160"/>
              <a:gd name="connsiteY91" fmla="*/ 18288 h 1527048"/>
              <a:gd name="connsiteX92" fmla="*/ 3547872 w 3566160"/>
              <a:gd name="connsiteY92" fmla="*/ 9144 h 1527048"/>
              <a:gd name="connsiteX93" fmla="*/ 3566160 w 3566160"/>
              <a:gd name="connsiteY93" fmla="*/ 0 h 152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566160" h="1527048">
                <a:moveTo>
                  <a:pt x="0" y="813816"/>
                </a:moveTo>
                <a:cubicBezTo>
                  <a:pt x="15240" y="804672"/>
                  <a:pt x="29479" y="793602"/>
                  <a:pt x="45720" y="786384"/>
                </a:cubicBezTo>
                <a:cubicBezTo>
                  <a:pt x="85506" y="768701"/>
                  <a:pt x="110165" y="780724"/>
                  <a:pt x="155448" y="786384"/>
                </a:cubicBezTo>
                <a:lnTo>
                  <a:pt x="237744" y="841248"/>
                </a:lnTo>
                <a:cubicBezTo>
                  <a:pt x="248504" y="848421"/>
                  <a:pt x="256032" y="859536"/>
                  <a:pt x="265176" y="868680"/>
                </a:cubicBezTo>
                <a:cubicBezTo>
                  <a:pt x="262128" y="877824"/>
                  <a:pt x="261379" y="888092"/>
                  <a:pt x="256032" y="896112"/>
                </a:cubicBezTo>
                <a:cubicBezTo>
                  <a:pt x="248859" y="906872"/>
                  <a:pt x="230726" y="910788"/>
                  <a:pt x="228600" y="923544"/>
                </a:cubicBezTo>
                <a:cubicBezTo>
                  <a:pt x="224062" y="950769"/>
                  <a:pt x="233206" y="978615"/>
                  <a:pt x="237744" y="1005840"/>
                </a:cubicBezTo>
                <a:cubicBezTo>
                  <a:pt x="239329" y="1015347"/>
                  <a:pt x="240867" y="1025746"/>
                  <a:pt x="246888" y="1033272"/>
                </a:cubicBezTo>
                <a:cubicBezTo>
                  <a:pt x="253753" y="1041854"/>
                  <a:pt x="265176" y="1045464"/>
                  <a:pt x="274320" y="1051560"/>
                </a:cubicBezTo>
                <a:cubicBezTo>
                  <a:pt x="283464" y="1048512"/>
                  <a:pt x="294936" y="1049232"/>
                  <a:pt x="301752" y="1042416"/>
                </a:cubicBezTo>
                <a:cubicBezTo>
                  <a:pt x="308568" y="1035600"/>
                  <a:pt x="301628" y="1017632"/>
                  <a:pt x="310896" y="1014984"/>
                </a:cubicBezTo>
                <a:cubicBezTo>
                  <a:pt x="328723" y="1009891"/>
                  <a:pt x="347472" y="1021080"/>
                  <a:pt x="365760" y="1024128"/>
                </a:cubicBezTo>
                <a:cubicBezTo>
                  <a:pt x="438912" y="1072896"/>
                  <a:pt x="350520" y="1008888"/>
                  <a:pt x="411480" y="1069848"/>
                </a:cubicBezTo>
                <a:cubicBezTo>
                  <a:pt x="419251" y="1077619"/>
                  <a:pt x="429768" y="1082040"/>
                  <a:pt x="438912" y="1088136"/>
                </a:cubicBezTo>
                <a:cubicBezTo>
                  <a:pt x="456713" y="1141540"/>
                  <a:pt x="434128" y="1092496"/>
                  <a:pt x="475488" y="1133856"/>
                </a:cubicBezTo>
                <a:cubicBezTo>
                  <a:pt x="518652" y="1177020"/>
                  <a:pt x="473172" y="1144098"/>
                  <a:pt x="502920" y="1188720"/>
                </a:cubicBezTo>
                <a:cubicBezTo>
                  <a:pt x="510093" y="1199480"/>
                  <a:pt x="521208" y="1207008"/>
                  <a:pt x="530352" y="1216152"/>
                </a:cubicBezTo>
                <a:cubicBezTo>
                  <a:pt x="550944" y="1277928"/>
                  <a:pt x="522386" y="1210967"/>
                  <a:pt x="566928" y="1261872"/>
                </a:cubicBezTo>
                <a:cubicBezTo>
                  <a:pt x="581402" y="1278413"/>
                  <a:pt x="591312" y="1298448"/>
                  <a:pt x="603504" y="1316736"/>
                </a:cubicBezTo>
                <a:cubicBezTo>
                  <a:pt x="609600" y="1325880"/>
                  <a:pt x="618317" y="1333742"/>
                  <a:pt x="621792" y="1344168"/>
                </a:cubicBezTo>
                <a:lnTo>
                  <a:pt x="649224" y="1426464"/>
                </a:lnTo>
                <a:cubicBezTo>
                  <a:pt x="655087" y="1444053"/>
                  <a:pt x="650838" y="1464386"/>
                  <a:pt x="658368" y="1481328"/>
                </a:cubicBezTo>
                <a:cubicBezTo>
                  <a:pt x="665779" y="1498003"/>
                  <a:pt x="698659" y="1517332"/>
                  <a:pt x="713232" y="1527048"/>
                </a:cubicBezTo>
                <a:cubicBezTo>
                  <a:pt x="758952" y="1524000"/>
                  <a:pt x="804851" y="1522964"/>
                  <a:pt x="850392" y="1517904"/>
                </a:cubicBezTo>
                <a:cubicBezTo>
                  <a:pt x="859972" y="1516840"/>
                  <a:pt x="869804" y="1514107"/>
                  <a:pt x="877824" y="1508760"/>
                </a:cubicBezTo>
                <a:cubicBezTo>
                  <a:pt x="888584" y="1501587"/>
                  <a:pt x="895048" y="1489267"/>
                  <a:pt x="905256" y="1481328"/>
                </a:cubicBezTo>
                <a:cubicBezTo>
                  <a:pt x="922606" y="1467834"/>
                  <a:pt x="960120" y="1444752"/>
                  <a:pt x="960120" y="1444752"/>
                </a:cubicBezTo>
                <a:cubicBezTo>
                  <a:pt x="979327" y="1415941"/>
                  <a:pt x="978816" y="1421921"/>
                  <a:pt x="987552" y="1389888"/>
                </a:cubicBezTo>
                <a:cubicBezTo>
                  <a:pt x="994165" y="1365639"/>
                  <a:pt x="999744" y="1341120"/>
                  <a:pt x="1005840" y="1316736"/>
                </a:cubicBezTo>
                <a:cubicBezTo>
                  <a:pt x="1008178" y="1307385"/>
                  <a:pt x="1010673" y="1297925"/>
                  <a:pt x="1014984" y="1289304"/>
                </a:cubicBezTo>
                <a:cubicBezTo>
                  <a:pt x="1019899" y="1279474"/>
                  <a:pt x="1025501" y="1269643"/>
                  <a:pt x="1033272" y="1261872"/>
                </a:cubicBezTo>
                <a:cubicBezTo>
                  <a:pt x="1041043" y="1254101"/>
                  <a:pt x="1051560" y="1249680"/>
                  <a:pt x="1060704" y="1243584"/>
                </a:cubicBezTo>
                <a:cubicBezTo>
                  <a:pt x="1063752" y="1234440"/>
                  <a:pt x="1063032" y="1222968"/>
                  <a:pt x="1069848" y="1216152"/>
                </a:cubicBezTo>
                <a:cubicBezTo>
                  <a:pt x="1085390" y="1200610"/>
                  <a:pt x="1106424" y="1191768"/>
                  <a:pt x="1124712" y="1179576"/>
                </a:cubicBezTo>
                <a:cubicBezTo>
                  <a:pt x="1160164" y="1155941"/>
                  <a:pt x="1141718" y="1164763"/>
                  <a:pt x="1179576" y="1152144"/>
                </a:cubicBezTo>
                <a:cubicBezTo>
                  <a:pt x="1253455" y="1164457"/>
                  <a:pt x="1216851" y="1155425"/>
                  <a:pt x="1289304" y="1179576"/>
                </a:cubicBezTo>
                <a:lnTo>
                  <a:pt x="1316736" y="1188720"/>
                </a:lnTo>
                <a:cubicBezTo>
                  <a:pt x="1356312" y="1184323"/>
                  <a:pt x="1404720" y="1181350"/>
                  <a:pt x="1444752" y="1170432"/>
                </a:cubicBezTo>
                <a:cubicBezTo>
                  <a:pt x="1463350" y="1165360"/>
                  <a:pt x="1499616" y="1152144"/>
                  <a:pt x="1499616" y="1152144"/>
                </a:cubicBezTo>
                <a:cubicBezTo>
                  <a:pt x="1562500" y="1110221"/>
                  <a:pt x="1533628" y="1122519"/>
                  <a:pt x="1581912" y="1106424"/>
                </a:cubicBezTo>
                <a:cubicBezTo>
                  <a:pt x="1629181" y="1035520"/>
                  <a:pt x="1611537" y="1072412"/>
                  <a:pt x="1636776" y="996696"/>
                </a:cubicBezTo>
                <a:cubicBezTo>
                  <a:pt x="1640251" y="986270"/>
                  <a:pt x="1654378" y="983323"/>
                  <a:pt x="1664208" y="978408"/>
                </a:cubicBezTo>
                <a:cubicBezTo>
                  <a:pt x="1678824" y="971100"/>
                  <a:pt x="1714544" y="964026"/>
                  <a:pt x="1728216" y="960120"/>
                </a:cubicBezTo>
                <a:cubicBezTo>
                  <a:pt x="1737484" y="957472"/>
                  <a:pt x="1746297" y="953314"/>
                  <a:pt x="1755648" y="950976"/>
                </a:cubicBezTo>
                <a:cubicBezTo>
                  <a:pt x="1770726" y="947207"/>
                  <a:pt x="1786224" y="945327"/>
                  <a:pt x="1801368" y="941832"/>
                </a:cubicBezTo>
                <a:cubicBezTo>
                  <a:pt x="1825859" y="936180"/>
                  <a:pt x="1850136" y="929640"/>
                  <a:pt x="1874520" y="923544"/>
                </a:cubicBezTo>
                <a:lnTo>
                  <a:pt x="1947672" y="905256"/>
                </a:lnTo>
                <a:cubicBezTo>
                  <a:pt x="1968581" y="900029"/>
                  <a:pt x="1990344" y="899160"/>
                  <a:pt x="2011680" y="896112"/>
                </a:cubicBezTo>
                <a:cubicBezTo>
                  <a:pt x="2087396" y="870873"/>
                  <a:pt x="2050504" y="888517"/>
                  <a:pt x="2121408" y="841248"/>
                </a:cubicBezTo>
                <a:lnTo>
                  <a:pt x="2148840" y="822960"/>
                </a:lnTo>
                <a:lnTo>
                  <a:pt x="2176272" y="804672"/>
                </a:lnTo>
                <a:cubicBezTo>
                  <a:pt x="2185416" y="813816"/>
                  <a:pt x="2197424" y="820800"/>
                  <a:pt x="2203704" y="832104"/>
                </a:cubicBezTo>
                <a:cubicBezTo>
                  <a:pt x="2216486" y="855112"/>
                  <a:pt x="2223497" y="896806"/>
                  <a:pt x="2231136" y="923544"/>
                </a:cubicBezTo>
                <a:cubicBezTo>
                  <a:pt x="2236044" y="940723"/>
                  <a:pt x="2243725" y="966534"/>
                  <a:pt x="2258568" y="978408"/>
                </a:cubicBezTo>
                <a:cubicBezTo>
                  <a:pt x="2266094" y="984429"/>
                  <a:pt x="2276856" y="984504"/>
                  <a:pt x="2286000" y="987552"/>
                </a:cubicBezTo>
                <a:cubicBezTo>
                  <a:pt x="2314981" y="1031024"/>
                  <a:pt x="2300813" y="1004558"/>
                  <a:pt x="2322576" y="1069848"/>
                </a:cubicBezTo>
                <a:cubicBezTo>
                  <a:pt x="2325624" y="1078992"/>
                  <a:pt x="2326373" y="1089260"/>
                  <a:pt x="2331720" y="1097280"/>
                </a:cubicBezTo>
                <a:cubicBezTo>
                  <a:pt x="2337816" y="1106424"/>
                  <a:pt x="2345093" y="1114882"/>
                  <a:pt x="2350008" y="1124712"/>
                </a:cubicBezTo>
                <a:cubicBezTo>
                  <a:pt x="2354319" y="1133333"/>
                  <a:pt x="2353805" y="1144124"/>
                  <a:pt x="2359152" y="1152144"/>
                </a:cubicBezTo>
                <a:cubicBezTo>
                  <a:pt x="2399598" y="1212813"/>
                  <a:pt x="2374955" y="1147175"/>
                  <a:pt x="2404872" y="1207008"/>
                </a:cubicBezTo>
                <a:cubicBezTo>
                  <a:pt x="2442730" y="1282724"/>
                  <a:pt x="2379893" y="1183256"/>
                  <a:pt x="2432304" y="1261872"/>
                </a:cubicBezTo>
                <a:cubicBezTo>
                  <a:pt x="2481113" y="1252110"/>
                  <a:pt x="2480087" y="1264826"/>
                  <a:pt x="2496312" y="1216152"/>
                </a:cubicBezTo>
                <a:cubicBezTo>
                  <a:pt x="2504260" y="1192307"/>
                  <a:pt x="2514600" y="1143000"/>
                  <a:pt x="2514600" y="1143000"/>
                </a:cubicBezTo>
                <a:cubicBezTo>
                  <a:pt x="2503065" y="1050720"/>
                  <a:pt x="2513227" y="1093161"/>
                  <a:pt x="2487168" y="1014984"/>
                </a:cubicBezTo>
                <a:lnTo>
                  <a:pt x="2478024" y="987552"/>
                </a:lnTo>
                <a:cubicBezTo>
                  <a:pt x="2481072" y="960120"/>
                  <a:pt x="2476917" y="930883"/>
                  <a:pt x="2487168" y="905256"/>
                </a:cubicBezTo>
                <a:cubicBezTo>
                  <a:pt x="2490748" y="896307"/>
                  <a:pt x="2505979" y="900423"/>
                  <a:pt x="2514600" y="896112"/>
                </a:cubicBezTo>
                <a:cubicBezTo>
                  <a:pt x="2585504" y="860660"/>
                  <a:pt x="2500513" y="891664"/>
                  <a:pt x="2569464" y="868680"/>
                </a:cubicBezTo>
                <a:cubicBezTo>
                  <a:pt x="2578608" y="862584"/>
                  <a:pt x="2586853" y="854855"/>
                  <a:pt x="2596896" y="850392"/>
                </a:cubicBezTo>
                <a:cubicBezTo>
                  <a:pt x="2614512" y="842563"/>
                  <a:pt x="2651760" y="832104"/>
                  <a:pt x="2651760" y="832104"/>
                </a:cubicBezTo>
                <a:lnTo>
                  <a:pt x="2734056" y="777240"/>
                </a:lnTo>
                <a:lnTo>
                  <a:pt x="2761488" y="758952"/>
                </a:lnTo>
                <a:cubicBezTo>
                  <a:pt x="2764536" y="749808"/>
                  <a:pt x="2764611" y="739046"/>
                  <a:pt x="2770632" y="731520"/>
                </a:cubicBezTo>
                <a:cubicBezTo>
                  <a:pt x="2777497" y="722938"/>
                  <a:pt x="2789621" y="720267"/>
                  <a:pt x="2798064" y="713232"/>
                </a:cubicBezTo>
                <a:cubicBezTo>
                  <a:pt x="2807998" y="704953"/>
                  <a:pt x="2817557" y="696008"/>
                  <a:pt x="2825496" y="685800"/>
                </a:cubicBezTo>
                <a:cubicBezTo>
                  <a:pt x="2838990" y="668450"/>
                  <a:pt x="2849880" y="649224"/>
                  <a:pt x="2862072" y="630936"/>
                </a:cubicBezTo>
                <a:lnTo>
                  <a:pt x="2898648" y="576072"/>
                </a:lnTo>
                <a:lnTo>
                  <a:pt x="2916936" y="548640"/>
                </a:lnTo>
                <a:cubicBezTo>
                  <a:pt x="2923032" y="539496"/>
                  <a:pt x="2927453" y="528979"/>
                  <a:pt x="2935224" y="521208"/>
                </a:cubicBezTo>
                <a:cubicBezTo>
                  <a:pt x="2944368" y="512064"/>
                  <a:pt x="2954717" y="503984"/>
                  <a:pt x="2962656" y="493776"/>
                </a:cubicBezTo>
                <a:cubicBezTo>
                  <a:pt x="3020099" y="419921"/>
                  <a:pt x="2973558" y="456028"/>
                  <a:pt x="3026664" y="420624"/>
                </a:cubicBezTo>
                <a:lnTo>
                  <a:pt x="3054096" y="338328"/>
                </a:lnTo>
                <a:cubicBezTo>
                  <a:pt x="3057571" y="327902"/>
                  <a:pt x="3067921" y="320939"/>
                  <a:pt x="3072384" y="310896"/>
                </a:cubicBezTo>
                <a:cubicBezTo>
                  <a:pt x="3122861" y="197323"/>
                  <a:pt x="3051203" y="315236"/>
                  <a:pt x="3127248" y="201168"/>
                </a:cubicBezTo>
                <a:cubicBezTo>
                  <a:pt x="3133344" y="192024"/>
                  <a:pt x="3146237" y="189915"/>
                  <a:pt x="3154680" y="182880"/>
                </a:cubicBezTo>
                <a:cubicBezTo>
                  <a:pt x="3209431" y="137254"/>
                  <a:pt x="3149440" y="166339"/>
                  <a:pt x="3236976" y="137160"/>
                </a:cubicBezTo>
                <a:cubicBezTo>
                  <a:pt x="3249908" y="132849"/>
                  <a:pt x="3260789" y="123658"/>
                  <a:pt x="3273552" y="118872"/>
                </a:cubicBezTo>
                <a:cubicBezTo>
                  <a:pt x="3285319" y="114459"/>
                  <a:pt x="3298044" y="113180"/>
                  <a:pt x="3310128" y="109728"/>
                </a:cubicBezTo>
                <a:cubicBezTo>
                  <a:pt x="3344404" y="99935"/>
                  <a:pt x="3334831" y="98586"/>
                  <a:pt x="3374136" y="91440"/>
                </a:cubicBezTo>
                <a:cubicBezTo>
                  <a:pt x="3395341" y="87585"/>
                  <a:pt x="3416808" y="85344"/>
                  <a:pt x="3438144" y="82296"/>
                </a:cubicBezTo>
                <a:cubicBezTo>
                  <a:pt x="3481118" y="39322"/>
                  <a:pt x="3454816" y="62037"/>
                  <a:pt x="3520440" y="18288"/>
                </a:cubicBezTo>
                <a:cubicBezTo>
                  <a:pt x="3528460" y="12941"/>
                  <a:pt x="3538923" y="12724"/>
                  <a:pt x="3547872" y="9144"/>
                </a:cubicBezTo>
                <a:cubicBezTo>
                  <a:pt x="3554200" y="6613"/>
                  <a:pt x="3560064" y="3048"/>
                  <a:pt x="356616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616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AKTIVNOSTI U TIJEKU TERAPIJE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487375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r-HR" sz="2000" b="1" dirty="0" smtClean="0"/>
              <a:t>PRIDAVANJE ZASLUGA ZA NAPREDAK PACIJENTU</a:t>
            </a:r>
          </a:p>
          <a:p>
            <a:pPr marL="457200" indent="-457200">
              <a:buAutoNum type="arabicPeriod"/>
            </a:pPr>
            <a:endParaRPr lang="hr-HR" sz="2000" b="1" dirty="0" smtClean="0"/>
          </a:p>
          <a:p>
            <a:r>
              <a:rPr lang="hr-HR" dirty="0" smtClean="0"/>
              <a:t>Terapeut – uvijek pripravan pohvaliti za napredak</a:t>
            </a:r>
          </a:p>
          <a:p>
            <a:endParaRPr lang="hr-HR" dirty="0" smtClean="0"/>
          </a:p>
          <a:p>
            <a:r>
              <a:rPr lang="hr-HR" dirty="0" smtClean="0"/>
              <a:t>Na pozitivnu promijenu u raspoloženju – naglasiti pacijenovu zaslugu i trud koji je doveo do promijene u mišljenju, raspoloženju i/ili ponašanju</a:t>
            </a:r>
          </a:p>
          <a:p>
            <a:endParaRPr lang="hr-HR" dirty="0" smtClean="0"/>
          </a:p>
          <a:p>
            <a:r>
              <a:rPr lang="hr-HR" dirty="0" smtClean="0"/>
              <a:t>Alternativni stav – </a:t>
            </a:r>
            <a:r>
              <a:rPr lang="hr-HR" i="1" dirty="0" smtClean="0"/>
              <a:t>pacijent je odgovoran za pozitivne promijene</a:t>
            </a:r>
            <a:r>
              <a:rPr lang="hr-HR" dirty="0" smtClean="0"/>
              <a:t> – povećava vjeru u samoefikasnost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8531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/>
              <a:t>2. UČENJE I KORIŠTENJE VJEŠTINA/TEHNIKA NAUČENIH NA TERAPIJI</a:t>
            </a:r>
          </a:p>
          <a:p>
            <a:r>
              <a:rPr lang="hr-HR" sz="2000" dirty="0" smtClean="0"/>
              <a:t>Naučene vještine i tehnike se mogu koristiti u brojnim situacijama i kod raznih vrsta poremećaja</a:t>
            </a:r>
          </a:p>
          <a:p>
            <a:r>
              <a:rPr lang="hr-HR" sz="2000" dirty="0" smtClean="0"/>
              <a:t>Uobičajene tehnike i vještine koje se koriste za vrijeme i nakon završetka terapije: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Rastavljanje većeg problema na jednostavnije komponente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Stvaranje alternativnih odgovora na problem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Identificiranje, testiranje i odgovaranje na AM i vjerovanja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Korištenje ZDM-a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Praćenje, bilježenje i planiranje aktivnosti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Izvođenje vježbi relaksacije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Korištenje tehnike skretanja pažnje i refokusiranja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Pisanje pozitivnih izjava o sebi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/>
              <a:t>Identificiranje prednosti i nedostataka</a:t>
            </a:r>
          </a:p>
          <a:p>
            <a:pPr marL="457200" indent="-457200">
              <a:buFont typeface="+mj-lt"/>
              <a:buAutoNum type="arabicPeriod"/>
            </a:pP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18043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 smtClean="0"/>
              <a:t>3. PRIPREMA ZA MOGUĆA POGORŠANJA TIJEKOM TERAPIJE</a:t>
            </a:r>
          </a:p>
          <a:p>
            <a:endParaRPr lang="hr-HR" sz="2000" dirty="0"/>
          </a:p>
          <a:p>
            <a:r>
              <a:rPr lang="hr-HR" dirty="0" smtClean="0"/>
              <a:t>Čim se pacijent počne osjećati bolje         priprema na moguća pogoršanja          zamišljanje što će mu prolaziti gavom ako se počne osjećati gore</a:t>
            </a:r>
          </a:p>
          <a:p>
            <a:endParaRPr lang="hr-HR" dirty="0" smtClean="0"/>
          </a:p>
          <a:p>
            <a:r>
              <a:rPr lang="hr-HR" dirty="0" smtClean="0"/>
              <a:t>Terapeut pomaže odgovoriti na te misli i predodžbe – napisati karticu za suočavanje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>
            <a:off x="5940152" y="185170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ight Arrow 4"/>
          <p:cNvSpPr/>
          <p:nvPr/>
        </p:nvSpPr>
        <p:spPr>
          <a:xfrm>
            <a:off x="4067944" y="220486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492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AKTIVNOSTI NEPOSEDNO PRED ZAVRŠETAK TERAPIJE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/>
              <a:t>1. ODGOVARANJE NA ZABRINUTOST GLEDE SMANJIVANJA SEANSI</a:t>
            </a:r>
          </a:p>
          <a:p>
            <a:pPr marL="0" indent="0">
              <a:buNone/>
            </a:pPr>
            <a:endParaRPr lang="hr-HR" sz="2000" b="1" dirty="0" smtClean="0"/>
          </a:p>
          <a:p>
            <a:r>
              <a:rPr lang="hr-HR" sz="2000" dirty="0" smtClean="0"/>
              <a:t>Nekoliko tjedana prije završetka – razgovor o prorjeđivanju seansi s jednom tjedno na jednom u dva tjedna</a:t>
            </a:r>
          </a:p>
          <a:p>
            <a:endParaRPr lang="hr-HR" sz="2000" dirty="0" smtClean="0"/>
          </a:p>
          <a:p>
            <a:r>
              <a:rPr lang="hr-HR" sz="2000" dirty="0" smtClean="0"/>
              <a:t>Kod onih koji postanu anksiozni – verbalno izlistavanje ili zapisivanje prednosti smanjivanja</a:t>
            </a:r>
          </a:p>
          <a:p>
            <a:endParaRPr lang="hr-HR" sz="2000" dirty="0" smtClean="0"/>
          </a:p>
          <a:p>
            <a:r>
              <a:rPr lang="hr-HR" sz="2000" dirty="0" smtClean="0"/>
              <a:t>Sokratovski dijalog – ukoliko pacijent nije u stanju uviditi prednosti</a:t>
            </a:r>
          </a:p>
          <a:p>
            <a:endParaRPr lang="hr-HR" sz="2000" dirty="0" smtClean="0"/>
          </a:p>
          <a:p>
            <a:r>
              <a:rPr lang="hr-HR" sz="2000" dirty="0" smtClean="0"/>
              <a:t>Razgovor o nedostacima i njihovo preoblikovanje</a:t>
            </a: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5933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 smtClean="0"/>
              <a:t>2. ODGOVARANJE NA ZABRINUTOST GLEDE ZAVRŠETKA TERAPIJE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Kada se pacijent dobro snalazi na dvotjednim seansama – predlaganje jednomjesečnih sastanaka kao priprema za završetak</a:t>
            </a:r>
          </a:p>
          <a:p>
            <a:r>
              <a:rPr lang="hr-HR" dirty="0" smtClean="0"/>
              <a:t>Na svakoj slijedećoj seansi zajedno odlučuju hoće li nastaviti prorijeđivati ili se vratiti na učestalije</a:t>
            </a:r>
          </a:p>
          <a:p>
            <a:r>
              <a:rPr lang="hr-HR" dirty="0" smtClean="0"/>
              <a:t>Zadatak terapeuta – saznati pacijentove osjećaje i pomoći mu u odgovaranju na distorzije</a:t>
            </a:r>
          </a:p>
          <a:p>
            <a:r>
              <a:rPr lang="hr-HR" dirty="0" smtClean="0"/>
              <a:t>Važno izraziti i vlastite iskrene osjećaje – žaljenje zbog završetka ali i ponos zbog pacijentovog postignuća i spremnosti da samostalno krene dalje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4594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901014" cy="5545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3. PREGLED NAUČENOG U TIJEKU TERAPIJE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dirty="0" smtClean="0"/>
              <a:t>Terapeut – potiče u čitanju i spremanju svih terapijskih zabilješki kako bi se pacijentu bilo lakše osloniti na njih u budućnosti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Za DZ – pregled svih važnih činjenica i vještina - prorada toga s terapeutom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22692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</TotalTime>
  <Words>591</Words>
  <Application>Microsoft Office PowerPoint</Application>
  <PresentationFormat>Prikaz na zaslonu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Oriel</vt:lpstr>
      <vt:lpstr>Završetak terapije i prevencija povrata simptoma</vt:lpstr>
      <vt:lpstr>Slajd 2</vt:lpstr>
      <vt:lpstr>AKTIVNOSTI U PRVOJ SEANSI</vt:lpstr>
      <vt:lpstr>AKTIVNOSTI U TIJEKU TERAPIJE</vt:lpstr>
      <vt:lpstr>Slajd 5</vt:lpstr>
      <vt:lpstr>Slajd 6</vt:lpstr>
      <vt:lpstr>AKTIVNOSTI NEPOSEDNO PRED ZAVRŠETAK TERAPIJE</vt:lpstr>
      <vt:lpstr>Slajd 8</vt:lpstr>
      <vt:lpstr>Slajd 9</vt:lpstr>
      <vt:lpstr>Slajd 10</vt:lpstr>
      <vt:lpstr>Slajd 11</vt:lpstr>
      <vt:lpstr>Slajd 12</vt:lpstr>
      <vt:lpstr>DODATNE SEANSE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Završetal terapije i prevencija povrata simptoma</dc:title>
  <dc:creator>MES</dc:creator>
  <cp:lastModifiedBy>SR01</cp:lastModifiedBy>
  <cp:revision>15</cp:revision>
  <dcterms:created xsi:type="dcterms:W3CDTF">2019-05-20T19:44:33Z</dcterms:created>
  <dcterms:modified xsi:type="dcterms:W3CDTF">2019-05-30T06:52:25Z</dcterms:modified>
</cp:coreProperties>
</file>