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71" r:id="rId5"/>
    <p:sldId id="272" r:id="rId6"/>
    <p:sldId id="264" r:id="rId7"/>
    <p:sldId id="266" r:id="rId8"/>
    <p:sldId id="267" r:id="rId9"/>
    <p:sldId id="268" r:id="rId10"/>
    <p:sldId id="269" r:id="rId11"/>
    <p:sldId id="265" r:id="rId12"/>
    <p:sldId id="270" r:id="rId13"/>
    <p:sldId id="257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DFB1EE-5F1B-4EEA-9E81-7D9835F823A5}" type="doc">
      <dgm:prSet loTypeId="urn:microsoft.com/office/officeart/2005/8/layout/chevron2" loCatId="list" qsTypeId="urn:microsoft.com/office/officeart/2005/8/quickstyle/simple2" qsCatId="simple" csTypeId="urn:microsoft.com/office/officeart/2005/8/colors/accent3_1" csCatId="accent3" phldr="1"/>
      <dgm:spPr/>
      <dgm:t>
        <a:bodyPr/>
        <a:lstStyle/>
        <a:p>
          <a:endParaRPr lang="hr-HR"/>
        </a:p>
      </dgm:t>
    </dgm:pt>
    <dgm:pt modelId="{8BAAF5CB-F690-41C1-85CA-C61E36158302}">
      <dgm:prSet phldrT="[Text]" custT="1"/>
      <dgm:spPr/>
      <dgm:t>
        <a:bodyPr/>
        <a:lstStyle/>
        <a:p>
          <a:r>
            <a:rPr lang="hr-HR" sz="1600" dirty="0" smtClean="0"/>
            <a:t>često se koristi za identificiranje posredujućih vjerovanja</a:t>
          </a:r>
          <a:endParaRPr lang="hr-HR" sz="1600" dirty="0"/>
        </a:p>
      </dgm:t>
    </dgm:pt>
    <dgm:pt modelId="{79DF71B8-36B1-4015-B969-A63786D2D4B1}" type="parTrans" cxnId="{8C8C68A4-2142-48B7-ABEC-D486BC58F4D8}">
      <dgm:prSet/>
      <dgm:spPr/>
      <dgm:t>
        <a:bodyPr/>
        <a:lstStyle/>
        <a:p>
          <a:endParaRPr lang="hr-HR"/>
        </a:p>
      </dgm:t>
    </dgm:pt>
    <dgm:pt modelId="{BBD52863-1633-4579-96D9-299D483F5B3B}" type="sibTrans" cxnId="{8C8C68A4-2142-48B7-ABEC-D486BC58F4D8}">
      <dgm:prSet/>
      <dgm:spPr/>
      <dgm:t>
        <a:bodyPr/>
        <a:lstStyle/>
        <a:p>
          <a:endParaRPr lang="hr-HR"/>
        </a:p>
      </dgm:t>
    </dgm:pt>
    <dgm:pt modelId="{478F9510-79CD-4505-A823-D02CCCDBA05C}">
      <dgm:prSet phldrT="[Text]" phldr="1"/>
      <dgm:spPr/>
      <dgm:t>
        <a:bodyPr/>
        <a:lstStyle/>
        <a:p>
          <a:endParaRPr lang="hr-HR" dirty="0"/>
        </a:p>
      </dgm:t>
    </dgm:pt>
    <dgm:pt modelId="{2939CFDA-1C7E-4D7C-A0AE-1A4D422F530A}" type="parTrans" cxnId="{4F461C6B-5D31-4E48-963D-8B46AFACA12D}">
      <dgm:prSet/>
      <dgm:spPr/>
      <dgm:t>
        <a:bodyPr/>
        <a:lstStyle/>
        <a:p>
          <a:endParaRPr lang="hr-HR"/>
        </a:p>
      </dgm:t>
    </dgm:pt>
    <dgm:pt modelId="{2796DECC-A7D1-41E5-99AA-25D282A1B3B5}" type="sibTrans" cxnId="{4F461C6B-5D31-4E48-963D-8B46AFACA12D}">
      <dgm:prSet/>
      <dgm:spPr/>
      <dgm:t>
        <a:bodyPr/>
        <a:lstStyle/>
        <a:p>
          <a:endParaRPr lang="hr-HR"/>
        </a:p>
      </dgm:t>
    </dgm:pt>
    <dgm:pt modelId="{4C701DB6-91D7-47A7-95C3-26BD9A10595A}">
      <dgm:prSet phldrT="[Text]" custT="1"/>
      <dgm:spPr/>
      <dgm:t>
        <a:bodyPr/>
        <a:lstStyle/>
        <a:p>
          <a:r>
            <a:rPr lang="hr-HR" sz="1600" dirty="0" smtClean="0"/>
            <a:t>identificiranje AM koja bi mogla izravno potjecati od disfukncionalnog vjerovanja</a:t>
          </a:r>
          <a:endParaRPr lang="hr-HR" sz="1600" dirty="0"/>
        </a:p>
      </dgm:t>
    </dgm:pt>
    <dgm:pt modelId="{89C7758B-FD1C-4C9E-8BF4-07B9ABB78E46}" type="parTrans" cxnId="{230B223F-D942-44C7-8AA4-0D5D79C093C9}">
      <dgm:prSet/>
      <dgm:spPr/>
      <dgm:t>
        <a:bodyPr/>
        <a:lstStyle/>
        <a:p>
          <a:endParaRPr lang="hr-HR"/>
        </a:p>
      </dgm:t>
    </dgm:pt>
    <dgm:pt modelId="{E06F80D5-FC88-4225-842B-D54810953956}" type="sibTrans" cxnId="{230B223F-D942-44C7-8AA4-0D5D79C093C9}">
      <dgm:prSet/>
      <dgm:spPr/>
      <dgm:t>
        <a:bodyPr/>
        <a:lstStyle/>
        <a:p>
          <a:endParaRPr lang="hr-HR"/>
        </a:p>
      </dgm:t>
    </dgm:pt>
    <dgm:pt modelId="{84F9A2BD-2CED-4087-A2DA-8F29A1CFC16D}">
      <dgm:prSet phldrT="[Text]" phldr="1"/>
      <dgm:spPr/>
      <dgm:t>
        <a:bodyPr/>
        <a:lstStyle/>
        <a:p>
          <a:endParaRPr lang="hr-HR" dirty="0"/>
        </a:p>
      </dgm:t>
    </dgm:pt>
    <dgm:pt modelId="{4DA73486-A66B-4B50-8AAB-890B1D43FFF0}" type="parTrans" cxnId="{D49792BD-0EF4-49C0-8404-0A85520367DE}">
      <dgm:prSet/>
      <dgm:spPr/>
      <dgm:t>
        <a:bodyPr/>
        <a:lstStyle/>
        <a:p>
          <a:endParaRPr lang="hr-HR"/>
        </a:p>
      </dgm:t>
    </dgm:pt>
    <dgm:pt modelId="{BBAE2281-AAE6-49EA-B55D-CB5BC3B80407}" type="sibTrans" cxnId="{D49792BD-0EF4-49C0-8404-0A85520367DE}">
      <dgm:prSet/>
      <dgm:spPr/>
      <dgm:t>
        <a:bodyPr/>
        <a:lstStyle/>
        <a:p>
          <a:endParaRPr lang="hr-HR"/>
        </a:p>
      </dgm:t>
    </dgm:pt>
    <dgm:pt modelId="{2C9A6F71-D655-46E0-92A1-02AA818308DB}">
      <dgm:prSet phldrT="[Text]" custT="1"/>
      <dgm:spPr/>
      <dgm:t>
        <a:bodyPr/>
        <a:lstStyle/>
        <a:p>
          <a:r>
            <a:rPr lang="hr-HR" sz="1600" dirty="0" smtClean="0"/>
            <a:t>pitanjem što AM znači pacijentu dođe se do posredujućeg vjerovanja</a:t>
          </a:r>
          <a:endParaRPr lang="hr-HR" sz="1600" dirty="0"/>
        </a:p>
      </dgm:t>
    </dgm:pt>
    <dgm:pt modelId="{46AFB8CD-29D8-4F04-A5EB-14F2EBFD2A3A}" type="parTrans" cxnId="{93DFCC7C-B1AD-455A-A27A-0F38BA4681B9}">
      <dgm:prSet/>
      <dgm:spPr/>
      <dgm:t>
        <a:bodyPr/>
        <a:lstStyle/>
        <a:p>
          <a:endParaRPr lang="hr-HR"/>
        </a:p>
      </dgm:t>
    </dgm:pt>
    <dgm:pt modelId="{2766C10B-A8E8-4919-BA71-5E2D3B81691E}" type="sibTrans" cxnId="{93DFCC7C-B1AD-455A-A27A-0F38BA4681B9}">
      <dgm:prSet/>
      <dgm:spPr/>
      <dgm:t>
        <a:bodyPr/>
        <a:lstStyle/>
        <a:p>
          <a:endParaRPr lang="hr-HR"/>
        </a:p>
      </dgm:t>
    </dgm:pt>
    <dgm:pt modelId="{38A5D091-F9A2-48DA-9286-868A048E0792}">
      <dgm:prSet custT="1"/>
      <dgm:spPr/>
      <dgm:t>
        <a:bodyPr/>
        <a:lstStyle/>
        <a:p>
          <a:r>
            <a:rPr lang="hr-HR" sz="1600" dirty="0" smtClean="0"/>
            <a:t>traženje značenja te ideje za pacijenta, pretpostavljajući da je AM bila točna</a:t>
          </a:r>
          <a:endParaRPr lang="hr-HR" sz="1600" dirty="0" smtClean="0"/>
        </a:p>
      </dgm:t>
    </dgm:pt>
    <dgm:pt modelId="{07BD2F68-08B3-4582-9C54-283E1F36811A}" type="parTrans" cxnId="{A7EC4092-13F9-4BCC-A284-1B5FB798CCDE}">
      <dgm:prSet/>
      <dgm:spPr/>
      <dgm:t>
        <a:bodyPr/>
        <a:lstStyle/>
        <a:p>
          <a:endParaRPr lang="hr-HR"/>
        </a:p>
      </dgm:t>
    </dgm:pt>
    <dgm:pt modelId="{757F25BF-850D-41B4-8469-EAEACB695823}" type="sibTrans" cxnId="{A7EC4092-13F9-4BCC-A284-1B5FB798CCDE}">
      <dgm:prSet/>
      <dgm:spPr/>
      <dgm:t>
        <a:bodyPr/>
        <a:lstStyle/>
        <a:p>
          <a:endParaRPr lang="hr-HR"/>
        </a:p>
      </dgm:t>
    </dgm:pt>
    <dgm:pt modelId="{1791AE3C-3AD7-4075-B1A7-F9131F6391E1}">
      <dgm:prSet custT="1"/>
      <dgm:spPr/>
      <dgm:t>
        <a:bodyPr/>
        <a:lstStyle/>
        <a:p>
          <a:r>
            <a:rPr lang="hr-HR" sz="1600" dirty="0" smtClean="0"/>
            <a:t>nastavlja tako raditi sve dok ne otkrije jedno ili više važnih vjerovanja</a:t>
          </a:r>
          <a:endParaRPr lang="hr-HR" sz="1600" dirty="0"/>
        </a:p>
      </dgm:t>
    </dgm:pt>
    <dgm:pt modelId="{AD7FDC0E-9800-46B0-9F9C-3421834CD499}" type="parTrans" cxnId="{2A4DFF67-6366-43D9-8DC6-B9C0D003B157}">
      <dgm:prSet/>
      <dgm:spPr/>
      <dgm:t>
        <a:bodyPr/>
        <a:lstStyle/>
        <a:p>
          <a:endParaRPr lang="hr-HR"/>
        </a:p>
      </dgm:t>
    </dgm:pt>
    <dgm:pt modelId="{3426D69C-2D2F-4999-BEB5-5D267E86F5E0}" type="sibTrans" cxnId="{2A4DFF67-6366-43D9-8DC6-B9C0D003B157}">
      <dgm:prSet/>
      <dgm:spPr/>
      <dgm:t>
        <a:bodyPr/>
        <a:lstStyle/>
        <a:p>
          <a:endParaRPr lang="hr-HR"/>
        </a:p>
      </dgm:t>
    </dgm:pt>
    <dgm:pt modelId="{438831E5-1A70-4679-B4B2-AC70ED280F2F}">
      <dgm:prSet phldrT="[Text]" phldr="1"/>
      <dgm:spPr/>
      <dgm:t>
        <a:bodyPr/>
        <a:lstStyle/>
        <a:p>
          <a:endParaRPr lang="hr-HR" dirty="0"/>
        </a:p>
      </dgm:t>
    </dgm:pt>
    <dgm:pt modelId="{A9F4BDDD-C10A-4F6B-9211-BD2431240A49}" type="sibTrans" cxnId="{AF8FDB18-BC2F-4E5B-86AA-CC6548A35D49}">
      <dgm:prSet/>
      <dgm:spPr/>
      <dgm:t>
        <a:bodyPr/>
        <a:lstStyle/>
        <a:p>
          <a:endParaRPr lang="hr-HR"/>
        </a:p>
      </dgm:t>
    </dgm:pt>
    <dgm:pt modelId="{31AD105E-8FAA-4B7C-B480-5026EED347CB}" type="parTrans" cxnId="{AF8FDB18-BC2F-4E5B-86AA-CC6548A35D49}">
      <dgm:prSet/>
      <dgm:spPr/>
      <dgm:t>
        <a:bodyPr/>
        <a:lstStyle/>
        <a:p>
          <a:endParaRPr lang="hr-HR"/>
        </a:p>
      </dgm:t>
    </dgm:pt>
    <dgm:pt modelId="{E5FDDB47-370C-440F-BB76-F4DD84B2E1D9}">
      <dgm:prSet phldrT="[Text]" custT="1"/>
      <dgm:spPr/>
      <dgm:t>
        <a:bodyPr/>
        <a:lstStyle/>
        <a:p>
          <a:r>
            <a:rPr lang="hr-HR" sz="1600" dirty="0" smtClean="0"/>
            <a:t>“Ako je istina da niste napravili dobar posao na predavanju, što bi to značilo?”</a:t>
          </a:r>
          <a:endParaRPr lang="hr-HR" sz="1600" dirty="0"/>
        </a:p>
      </dgm:t>
    </dgm:pt>
    <dgm:pt modelId="{32111017-0BAD-4126-9381-31AE6D40CE71}" type="parTrans" cxnId="{6A17EB77-E02D-4D52-9E2E-36E4FF54BB01}">
      <dgm:prSet/>
      <dgm:spPr/>
      <dgm:t>
        <a:bodyPr/>
        <a:lstStyle/>
        <a:p>
          <a:endParaRPr lang="hr-HR"/>
        </a:p>
      </dgm:t>
    </dgm:pt>
    <dgm:pt modelId="{210C8F1B-EE52-4BCC-8B2E-3C2C5B39796D}" type="sibTrans" cxnId="{6A17EB77-E02D-4D52-9E2E-36E4FF54BB01}">
      <dgm:prSet/>
      <dgm:spPr/>
      <dgm:t>
        <a:bodyPr/>
        <a:lstStyle/>
        <a:p>
          <a:endParaRPr lang="hr-HR"/>
        </a:p>
      </dgm:t>
    </dgm:pt>
    <dgm:pt modelId="{9662FBC3-11F5-4ADC-B7A5-546E37EAC284}">
      <dgm:prSet/>
      <dgm:spPr/>
      <dgm:t>
        <a:bodyPr/>
        <a:lstStyle/>
        <a:p>
          <a:endParaRPr lang="hr-HR"/>
        </a:p>
      </dgm:t>
    </dgm:pt>
    <dgm:pt modelId="{6014D507-E675-437C-8986-ED0B433B52A5}" type="parTrans" cxnId="{8CBDD314-89E4-4471-9B17-729C1DCD8E47}">
      <dgm:prSet/>
      <dgm:spPr/>
      <dgm:t>
        <a:bodyPr/>
        <a:lstStyle/>
        <a:p>
          <a:endParaRPr lang="hr-HR"/>
        </a:p>
      </dgm:t>
    </dgm:pt>
    <dgm:pt modelId="{D54FB2FD-946E-4E2D-83C5-B7C7B090015B}" type="sibTrans" cxnId="{8CBDD314-89E4-4471-9B17-729C1DCD8E47}">
      <dgm:prSet/>
      <dgm:spPr/>
      <dgm:t>
        <a:bodyPr/>
        <a:lstStyle/>
        <a:p>
          <a:endParaRPr lang="hr-HR"/>
        </a:p>
      </dgm:t>
    </dgm:pt>
    <dgm:pt modelId="{2FD432C4-D724-49A8-A3FD-D54A24D0A851}">
      <dgm:prSet custT="1"/>
      <dgm:spPr/>
      <dgm:t>
        <a:bodyPr/>
        <a:lstStyle/>
        <a:p>
          <a:r>
            <a:rPr lang="hr-HR" sz="1600" dirty="0" smtClean="0"/>
            <a:t>upotreba različitih pitanja:“Što ako je to i istina?”</a:t>
          </a:r>
          <a:endParaRPr lang="hr-HR" sz="1600" dirty="0"/>
        </a:p>
      </dgm:t>
    </dgm:pt>
    <dgm:pt modelId="{6A044461-74B7-4688-8BA3-C792B1735619}" type="parTrans" cxnId="{5B8DF85D-7AC4-4AA5-B34C-DA84A0179CCA}">
      <dgm:prSet/>
      <dgm:spPr/>
      <dgm:t>
        <a:bodyPr/>
        <a:lstStyle/>
        <a:p>
          <a:endParaRPr lang="hr-HR"/>
        </a:p>
      </dgm:t>
    </dgm:pt>
    <dgm:pt modelId="{5108D616-9156-49EB-850F-D2C9FEC09657}" type="sibTrans" cxnId="{5B8DF85D-7AC4-4AA5-B34C-DA84A0179CCA}">
      <dgm:prSet/>
      <dgm:spPr/>
      <dgm:t>
        <a:bodyPr/>
        <a:lstStyle/>
        <a:p>
          <a:endParaRPr lang="hr-HR"/>
        </a:p>
      </dgm:t>
    </dgm:pt>
    <dgm:pt modelId="{58648A40-3475-421E-A434-3E2F92BB4FBA}">
      <dgm:prSet custT="1"/>
      <dgm:spPr/>
      <dgm:t>
        <a:bodyPr/>
        <a:lstStyle/>
        <a:p>
          <a:r>
            <a:rPr lang="hr-HR" sz="1600" dirty="0" smtClean="0"/>
            <a:t>“Što je u tome loše?”</a:t>
          </a:r>
          <a:endParaRPr lang="hr-HR" sz="1600" dirty="0" smtClean="0"/>
        </a:p>
      </dgm:t>
    </dgm:pt>
    <dgm:pt modelId="{2A26EF46-9773-44F8-B5C4-2A75AB3942EC}" type="parTrans" cxnId="{BDC6CCC6-5F47-4143-B38B-548C34175F61}">
      <dgm:prSet/>
      <dgm:spPr/>
      <dgm:t>
        <a:bodyPr/>
        <a:lstStyle/>
        <a:p>
          <a:endParaRPr lang="hr-HR"/>
        </a:p>
      </dgm:t>
    </dgm:pt>
    <dgm:pt modelId="{13BD2ED8-9A14-4B1D-95D4-968D050A6346}" type="sibTrans" cxnId="{BDC6CCC6-5F47-4143-B38B-548C34175F61}">
      <dgm:prSet/>
      <dgm:spPr/>
      <dgm:t>
        <a:bodyPr/>
        <a:lstStyle/>
        <a:p>
          <a:endParaRPr lang="hr-HR"/>
        </a:p>
      </dgm:t>
    </dgm:pt>
    <dgm:pt modelId="{3AB1AFFA-3C4A-4F0B-A044-F83DD93E4B04}">
      <dgm:prSet custT="1"/>
      <dgm:spPr/>
      <dgm:t>
        <a:bodyPr/>
        <a:lstStyle/>
        <a:p>
          <a:r>
            <a:rPr lang="hr-HR" sz="1600" dirty="0" smtClean="0"/>
            <a:t>“Koji je najgori dio u ...?”</a:t>
          </a:r>
          <a:endParaRPr lang="hr-HR" sz="1600" dirty="0" smtClean="0"/>
        </a:p>
      </dgm:t>
    </dgm:pt>
    <dgm:pt modelId="{65BE0ED8-12E5-44F8-87D0-46CF5D4F464E}" type="parTrans" cxnId="{EF281E71-1AF3-45ED-99EB-10E1414FA899}">
      <dgm:prSet/>
      <dgm:spPr/>
      <dgm:t>
        <a:bodyPr/>
        <a:lstStyle/>
        <a:p>
          <a:endParaRPr lang="hr-HR"/>
        </a:p>
      </dgm:t>
    </dgm:pt>
    <dgm:pt modelId="{F9087216-4DD4-44A3-B747-ECF2ECD346EF}" type="sibTrans" cxnId="{EF281E71-1AF3-45ED-99EB-10E1414FA899}">
      <dgm:prSet/>
      <dgm:spPr/>
      <dgm:t>
        <a:bodyPr/>
        <a:lstStyle/>
        <a:p>
          <a:endParaRPr lang="hr-HR"/>
        </a:p>
      </dgm:t>
    </dgm:pt>
    <dgm:pt modelId="{68E2B4D8-471A-4681-B758-86382220855E}">
      <dgm:prSet custT="1"/>
      <dgm:spPr/>
      <dgm:t>
        <a:bodyPr/>
        <a:lstStyle/>
        <a:p>
          <a:r>
            <a:rPr lang="hr-HR" sz="1600" dirty="0" smtClean="0"/>
            <a:t>“Što to govori o vama?”</a:t>
          </a:r>
          <a:endParaRPr lang="hr-HR" sz="1600" dirty="0"/>
        </a:p>
      </dgm:t>
    </dgm:pt>
    <dgm:pt modelId="{9A640138-89E6-4A07-A2ED-27EFBEDDA780}" type="parTrans" cxnId="{F7B15300-E185-443D-A85B-CB1D1B3066A1}">
      <dgm:prSet/>
      <dgm:spPr/>
      <dgm:t>
        <a:bodyPr/>
        <a:lstStyle/>
        <a:p>
          <a:endParaRPr lang="hr-HR"/>
        </a:p>
      </dgm:t>
    </dgm:pt>
    <dgm:pt modelId="{37334A01-5FE4-42B0-A890-A722E0E76EB1}" type="sibTrans" cxnId="{F7B15300-E185-443D-A85B-CB1D1B3066A1}">
      <dgm:prSet/>
      <dgm:spPr/>
      <dgm:t>
        <a:bodyPr/>
        <a:lstStyle/>
        <a:p>
          <a:endParaRPr lang="hr-HR"/>
        </a:p>
      </dgm:t>
    </dgm:pt>
    <dgm:pt modelId="{23EAAD3F-7BF9-48D0-B332-1B169CA70C73}" type="pres">
      <dgm:prSet presAssocID="{75DFB1EE-5F1B-4EEA-9E81-7D9835F823A5}" presName="linearFlow" presStyleCnt="0">
        <dgm:presLayoutVars>
          <dgm:dir/>
          <dgm:animLvl val="lvl"/>
          <dgm:resizeHandles val="exact"/>
        </dgm:presLayoutVars>
      </dgm:prSet>
      <dgm:spPr/>
    </dgm:pt>
    <dgm:pt modelId="{2B1718C3-A671-4601-9564-F127C3F397F9}" type="pres">
      <dgm:prSet presAssocID="{438831E5-1A70-4679-B4B2-AC70ED280F2F}" presName="composite" presStyleCnt="0"/>
      <dgm:spPr/>
    </dgm:pt>
    <dgm:pt modelId="{8A546199-4ECA-4CCA-A8F8-A0EF94E5DA1F}" type="pres">
      <dgm:prSet presAssocID="{438831E5-1A70-4679-B4B2-AC70ED280F2F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9BD62C1-2C32-40DC-838B-FA842F1D2F54}" type="pres">
      <dgm:prSet presAssocID="{438831E5-1A70-4679-B4B2-AC70ED280F2F}" presName="descendantText" presStyleLbl="alignAcc1" presStyleIdx="0" presStyleCnt="4" custScaleY="10307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D568108-DD11-4538-94D1-C72F97A67ADE}" type="pres">
      <dgm:prSet presAssocID="{A9F4BDDD-C10A-4F6B-9211-BD2431240A49}" presName="sp" presStyleCnt="0"/>
      <dgm:spPr/>
    </dgm:pt>
    <dgm:pt modelId="{822C1F4C-A576-4ECB-80BC-960CD8383132}" type="pres">
      <dgm:prSet presAssocID="{478F9510-79CD-4505-A823-D02CCCDBA05C}" presName="composite" presStyleCnt="0"/>
      <dgm:spPr/>
    </dgm:pt>
    <dgm:pt modelId="{B2098031-31F1-44A9-BC21-4B98B110EBA4}" type="pres">
      <dgm:prSet presAssocID="{478F9510-79CD-4505-A823-D02CCCDBA05C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E9684567-8E8A-4ED4-9C29-A08DD3C8ABB3}" type="pres">
      <dgm:prSet presAssocID="{478F9510-79CD-4505-A823-D02CCCDBA05C}" presName="descendantText" presStyleLbl="alignAcc1" presStyleIdx="1" presStyleCnt="4" custScaleY="12008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8397FFB-986E-42FC-BA44-C392CD8EAA2C}" type="pres">
      <dgm:prSet presAssocID="{2796DECC-A7D1-41E5-99AA-25D282A1B3B5}" presName="sp" presStyleCnt="0"/>
      <dgm:spPr/>
    </dgm:pt>
    <dgm:pt modelId="{DB68B1DE-7BC1-4A29-BBAA-C45CC1A713B6}" type="pres">
      <dgm:prSet presAssocID="{9662FBC3-11F5-4ADC-B7A5-546E37EAC284}" presName="composite" presStyleCnt="0"/>
      <dgm:spPr/>
    </dgm:pt>
    <dgm:pt modelId="{F236E206-AB39-4AFC-90AE-CC6C4E26BB33}" type="pres">
      <dgm:prSet presAssocID="{9662FBC3-11F5-4ADC-B7A5-546E37EAC284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059EB2A8-B6B0-47CF-B1E5-0E5A15E90BE4}" type="pres">
      <dgm:prSet presAssocID="{9662FBC3-11F5-4ADC-B7A5-546E37EAC284}" presName="descendantText" presStyleLbl="alignAcc1" presStyleIdx="2" presStyleCnt="4" custScaleY="122945" custLinFactY="82604" custLinFactNeighborX="27" custLinFactNeighborY="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82B9B78-AE3D-4853-8785-DEDC72686796}" type="pres">
      <dgm:prSet presAssocID="{D54FB2FD-946E-4E2D-83C5-B7C7B090015B}" presName="sp" presStyleCnt="0"/>
      <dgm:spPr/>
    </dgm:pt>
    <dgm:pt modelId="{D2F21B35-BE59-42FF-84F2-10D9D95D645A}" type="pres">
      <dgm:prSet presAssocID="{84F9A2BD-2CED-4087-A2DA-8F29A1CFC16D}" presName="composite" presStyleCnt="0"/>
      <dgm:spPr/>
    </dgm:pt>
    <dgm:pt modelId="{F3B20937-700C-4F42-9353-CE3AB80C8AA4}" type="pres">
      <dgm:prSet presAssocID="{84F9A2BD-2CED-4087-A2DA-8F29A1CFC16D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C874938F-154C-4EF8-B508-3326EC64F94F}" type="pres">
      <dgm:prSet presAssocID="{84F9A2BD-2CED-4087-A2DA-8F29A1CFC16D}" presName="descendantText" presStyleLbl="alignAcc1" presStyleIdx="3" presStyleCnt="4" custScaleY="152527" custLinFactY="-41804" custLinFactNeighborX="27" custLinFactNeighborY="-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40DCAD3-EC03-43D3-875F-F0639CACDA23}" type="presOf" srcId="{68E2B4D8-471A-4681-B758-86382220855E}" destId="{059EB2A8-B6B0-47CF-B1E5-0E5A15E90BE4}" srcOrd="0" destOrd="3" presId="urn:microsoft.com/office/officeart/2005/8/layout/chevron2"/>
    <dgm:cxn modelId="{8CBDD314-89E4-4471-9B17-729C1DCD8E47}" srcId="{75DFB1EE-5F1B-4EEA-9E81-7D9835F823A5}" destId="{9662FBC3-11F5-4ADC-B7A5-546E37EAC284}" srcOrd="2" destOrd="0" parTransId="{6014D507-E675-437C-8986-ED0B433B52A5}" sibTransId="{D54FB2FD-946E-4E2D-83C5-B7C7B090015B}"/>
    <dgm:cxn modelId="{D88E4405-25DC-4854-982C-99D1833FC897}" type="presOf" srcId="{2C9A6F71-D655-46E0-92A1-02AA818308DB}" destId="{C874938F-154C-4EF8-B508-3326EC64F94F}" srcOrd="0" destOrd="0" presId="urn:microsoft.com/office/officeart/2005/8/layout/chevron2"/>
    <dgm:cxn modelId="{7716E21E-F486-4DDF-AC6B-DCC19ECFEB1E}" type="presOf" srcId="{E5FDDB47-370C-440F-BB76-F4DD84B2E1D9}" destId="{C874938F-154C-4EF8-B508-3326EC64F94F}" srcOrd="0" destOrd="1" presId="urn:microsoft.com/office/officeart/2005/8/layout/chevron2"/>
    <dgm:cxn modelId="{D49792BD-0EF4-49C0-8404-0A85520367DE}" srcId="{75DFB1EE-5F1B-4EEA-9E81-7D9835F823A5}" destId="{84F9A2BD-2CED-4087-A2DA-8F29A1CFC16D}" srcOrd="3" destOrd="0" parTransId="{4DA73486-A66B-4B50-8AAB-890B1D43FFF0}" sibTransId="{BBAE2281-AAE6-49EA-B55D-CB5BC3B80407}"/>
    <dgm:cxn modelId="{93E283E4-5911-4B40-B172-90C9804B360B}" type="presOf" srcId="{1791AE3C-3AD7-4075-B1A7-F9131F6391E1}" destId="{E9684567-8E8A-4ED4-9C29-A08DD3C8ABB3}" srcOrd="0" destOrd="2" presId="urn:microsoft.com/office/officeart/2005/8/layout/chevron2"/>
    <dgm:cxn modelId="{A7EC4092-13F9-4BCC-A284-1B5FB798CCDE}" srcId="{478F9510-79CD-4505-A823-D02CCCDBA05C}" destId="{38A5D091-F9A2-48DA-9286-868A048E0792}" srcOrd="1" destOrd="0" parTransId="{07BD2F68-08B3-4582-9C54-283E1F36811A}" sibTransId="{757F25BF-850D-41B4-8469-EAEACB695823}"/>
    <dgm:cxn modelId="{230B223F-D942-44C7-8AA4-0D5D79C093C9}" srcId="{478F9510-79CD-4505-A823-D02CCCDBA05C}" destId="{4C701DB6-91D7-47A7-95C3-26BD9A10595A}" srcOrd="0" destOrd="0" parTransId="{89C7758B-FD1C-4C9E-8BF4-07B9ABB78E46}" sibTransId="{E06F80D5-FC88-4225-842B-D54810953956}"/>
    <dgm:cxn modelId="{BDC6CCC6-5F47-4143-B38B-548C34175F61}" srcId="{9662FBC3-11F5-4ADC-B7A5-546E37EAC284}" destId="{58648A40-3475-421E-A434-3E2F92BB4FBA}" srcOrd="1" destOrd="0" parTransId="{2A26EF46-9773-44F8-B5C4-2A75AB3942EC}" sibTransId="{13BD2ED8-9A14-4B1D-95D4-968D050A6346}"/>
    <dgm:cxn modelId="{6A8BB22E-922F-4A2D-BF42-94418416E0C8}" type="presOf" srcId="{2FD432C4-D724-49A8-A3FD-D54A24D0A851}" destId="{059EB2A8-B6B0-47CF-B1E5-0E5A15E90BE4}" srcOrd="0" destOrd="0" presId="urn:microsoft.com/office/officeart/2005/8/layout/chevron2"/>
    <dgm:cxn modelId="{98F6E1EE-A3F1-43D1-923F-AF3492F3ED64}" type="presOf" srcId="{9662FBC3-11F5-4ADC-B7A5-546E37EAC284}" destId="{F236E206-AB39-4AFC-90AE-CC6C4E26BB33}" srcOrd="0" destOrd="0" presId="urn:microsoft.com/office/officeart/2005/8/layout/chevron2"/>
    <dgm:cxn modelId="{EF281E71-1AF3-45ED-99EB-10E1414FA899}" srcId="{9662FBC3-11F5-4ADC-B7A5-546E37EAC284}" destId="{3AB1AFFA-3C4A-4F0B-A044-F83DD93E4B04}" srcOrd="2" destOrd="0" parTransId="{65BE0ED8-12E5-44F8-87D0-46CF5D4F464E}" sibTransId="{F9087216-4DD4-44A3-B747-ECF2ECD346EF}"/>
    <dgm:cxn modelId="{9EA3DEEA-1AB9-4939-B0FF-CA2C8473ED11}" type="presOf" srcId="{58648A40-3475-421E-A434-3E2F92BB4FBA}" destId="{059EB2A8-B6B0-47CF-B1E5-0E5A15E90BE4}" srcOrd="0" destOrd="1" presId="urn:microsoft.com/office/officeart/2005/8/layout/chevron2"/>
    <dgm:cxn modelId="{6C1B26FF-6A5B-4BD2-B533-D657E51A9813}" type="presOf" srcId="{4C701DB6-91D7-47A7-95C3-26BD9A10595A}" destId="{E9684567-8E8A-4ED4-9C29-A08DD3C8ABB3}" srcOrd="0" destOrd="0" presId="urn:microsoft.com/office/officeart/2005/8/layout/chevron2"/>
    <dgm:cxn modelId="{5D519556-331E-4D3A-8DC5-E171FF46445A}" type="presOf" srcId="{438831E5-1A70-4679-B4B2-AC70ED280F2F}" destId="{8A546199-4ECA-4CCA-A8F8-A0EF94E5DA1F}" srcOrd="0" destOrd="0" presId="urn:microsoft.com/office/officeart/2005/8/layout/chevron2"/>
    <dgm:cxn modelId="{F7B15300-E185-443D-A85B-CB1D1B3066A1}" srcId="{9662FBC3-11F5-4ADC-B7A5-546E37EAC284}" destId="{68E2B4D8-471A-4681-B758-86382220855E}" srcOrd="3" destOrd="0" parTransId="{9A640138-89E6-4A07-A2ED-27EFBEDDA780}" sibTransId="{37334A01-5FE4-42B0-A890-A722E0E76EB1}"/>
    <dgm:cxn modelId="{2A4DFF67-6366-43D9-8DC6-B9C0D003B157}" srcId="{478F9510-79CD-4505-A823-D02CCCDBA05C}" destId="{1791AE3C-3AD7-4075-B1A7-F9131F6391E1}" srcOrd="2" destOrd="0" parTransId="{AD7FDC0E-9800-46B0-9F9C-3421834CD499}" sibTransId="{3426D69C-2D2F-4999-BEB5-5D267E86F5E0}"/>
    <dgm:cxn modelId="{94F0E064-631B-43B5-8674-F18D0CCF68B6}" type="presOf" srcId="{3AB1AFFA-3C4A-4F0B-A044-F83DD93E4B04}" destId="{059EB2A8-B6B0-47CF-B1E5-0E5A15E90BE4}" srcOrd="0" destOrd="2" presId="urn:microsoft.com/office/officeart/2005/8/layout/chevron2"/>
    <dgm:cxn modelId="{5490A997-250F-4152-B27A-21CC3643A80A}" type="presOf" srcId="{8BAAF5CB-F690-41C1-85CA-C61E36158302}" destId="{29BD62C1-2C32-40DC-838B-FA842F1D2F54}" srcOrd="0" destOrd="0" presId="urn:microsoft.com/office/officeart/2005/8/layout/chevron2"/>
    <dgm:cxn modelId="{93DFCC7C-B1AD-455A-A27A-0F38BA4681B9}" srcId="{84F9A2BD-2CED-4087-A2DA-8F29A1CFC16D}" destId="{2C9A6F71-D655-46E0-92A1-02AA818308DB}" srcOrd="0" destOrd="0" parTransId="{46AFB8CD-29D8-4F04-A5EB-14F2EBFD2A3A}" sibTransId="{2766C10B-A8E8-4919-BA71-5E2D3B81691E}"/>
    <dgm:cxn modelId="{FBC8B4B2-139D-45B6-93D6-AB634B8C9E68}" type="presOf" srcId="{478F9510-79CD-4505-A823-D02CCCDBA05C}" destId="{B2098031-31F1-44A9-BC21-4B98B110EBA4}" srcOrd="0" destOrd="0" presId="urn:microsoft.com/office/officeart/2005/8/layout/chevron2"/>
    <dgm:cxn modelId="{8C8C68A4-2142-48B7-ABEC-D486BC58F4D8}" srcId="{438831E5-1A70-4679-B4B2-AC70ED280F2F}" destId="{8BAAF5CB-F690-41C1-85CA-C61E36158302}" srcOrd="0" destOrd="0" parTransId="{79DF71B8-36B1-4015-B969-A63786D2D4B1}" sibTransId="{BBD52863-1633-4579-96D9-299D483F5B3B}"/>
    <dgm:cxn modelId="{2C60D1A6-BC70-483D-9D9C-BBC879B306F6}" type="presOf" srcId="{84F9A2BD-2CED-4087-A2DA-8F29A1CFC16D}" destId="{F3B20937-700C-4F42-9353-CE3AB80C8AA4}" srcOrd="0" destOrd="0" presId="urn:microsoft.com/office/officeart/2005/8/layout/chevron2"/>
    <dgm:cxn modelId="{AF8FDB18-BC2F-4E5B-86AA-CC6548A35D49}" srcId="{75DFB1EE-5F1B-4EEA-9E81-7D9835F823A5}" destId="{438831E5-1A70-4679-B4B2-AC70ED280F2F}" srcOrd="0" destOrd="0" parTransId="{31AD105E-8FAA-4B7C-B480-5026EED347CB}" sibTransId="{A9F4BDDD-C10A-4F6B-9211-BD2431240A49}"/>
    <dgm:cxn modelId="{38C7ECD6-E01D-44D7-A0B3-3FB3B5FCAB9C}" type="presOf" srcId="{38A5D091-F9A2-48DA-9286-868A048E0792}" destId="{E9684567-8E8A-4ED4-9C29-A08DD3C8ABB3}" srcOrd="0" destOrd="1" presId="urn:microsoft.com/office/officeart/2005/8/layout/chevron2"/>
    <dgm:cxn modelId="{0E03E8C8-BE62-4C8B-8876-9EED01A946DC}" type="presOf" srcId="{75DFB1EE-5F1B-4EEA-9E81-7D9835F823A5}" destId="{23EAAD3F-7BF9-48D0-B332-1B169CA70C73}" srcOrd="0" destOrd="0" presId="urn:microsoft.com/office/officeart/2005/8/layout/chevron2"/>
    <dgm:cxn modelId="{5B8DF85D-7AC4-4AA5-B34C-DA84A0179CCA}" srcId="{9662FBC3-11F5-4ADC-B7A5-546E37EAC284}" destId="{2FD432C4-D724-49A8-A3FD-D54A24D0A851}" srcOrd="0" destOrd="0" parTransId="{6A044461-74B7-4688-8BA3-C792B1735619}" sibTransId="{5108D616-9156-49EB-850F-D2C9FEC09657}"/>
    <dgm:cxn modelId="{6A17EB77-E02D-4D52-9E2E-36E4FF54BB01}" srcId="{84F9A2BD-2CED-4087-A2DA-8F29A1CFC16D}" destId="{E5FDDB47-370C-440F-BB76-F4DD84B2E1D9}" srcOrd="1" destOrd="0" parTransId="{32111017-0BAD-4126-9381-31AE6D40CE71}" sibTransId="{210C8F1B-EE52-4BCC-8B2E-3C2C5B39796D}"/>
    <dgm:cxn modelId="{4F461C6B-5D31-4E48-963D-8B46AFACA12D}" srcId="{75DFB1EE-5F1B-4EEA-9E81-7D9835F823A5}" destId="{478F9510-79CD-4505-A823-D02CCCDBA05C}" srcOrd="1" destOrd="0" parTransId="{2939CFDA-1C7E-4D7C-A0AE-1A4D422F530A}" sibTransId="{2796DECC-A7D1-41E5-99AA-25D282A1B3B5}"/>
    <dgm:cxn modelId="{5A5387A1-641E-4BFA-ACB3-6482C9A79F0E}" type="presParOf" srcId="{23EAAD3F-7BF9-48D0-B332-1B169CA70C73}" destId="{2B1718C3-A671-4601-9564-F127C3F397F9}" srcOrd="0" destOrd="0" presId="urn:microsoft.com/office/officeart/2005/8/layout/chevron2"/>
    <dgm:cxn modelId="{6400A5D7-CC62-44AA-8B1E-E69D5CE24DF7}" type="presParOf" srcId="{2B1718C3-A671-4601-9564-F127C3F397F9}" destId="{8A546199-4ECA-4CCA-A8F8-A0EF94E5DA1F}" srcOrd="0" destOrd="0" presId="urn:microsoft.com/office/officeart/2005/8/layout/chevron2"/>
    <dgm:cxn modelId="{145DDFB8-C9CF-48EF-8758-2ED285D55D38}" type="presParOf" srcId="{2B1718C3-A671-4601-9564-F127C3F397F9}" destId="{29BD62C1-2C32-40DC-838B-FA842F1D2F54}" srcOrd="1" destOrd="0" presId="urn:microsoft.com/office/officeart/2005/8/layout/chevron2"/>
    <dgm:cxn modelId="{EC8DF11C-518C-4BD7-AC65-2C3772D1AD75}" type="presParOf" srcId="{23EAAD3F-7BF9-48D0-B332-1B169CA70C73}" destId="{2D568108-DD11-4538-94D1-C72F97A67ADE}" srcOrd="1" destOrd="0" presId="urn:microsoft.com/office/officeart/2005/8/layout/chevron2"/>
    <dgm:cxn modelId="{51338695-CEF6-4C2B-9007-249885A2C641}" type="presParOf" srcId="{23EAAD3F-7BF9-48D0-B332-1B169CA70C73}" destId="{822C1F4C-A576-4ECB-80BC-960CD8383132}" srcOrd="2" destOrd="0" presId="urn:microsoft.com/office/officeart/2005/8/layout/chevron2"/>
    <dgm:cxn modelId="{EE4BA178-34FD-4079-A622-F50FA8F69852}" type="presParOf" srcId="{822C1F4C-A576-4ECB-80BC-960CD8383132}" destId="{B2098031-31F1-44A9-BC21-4B98B110EBA4}" srcOrd="0" destOrd="0" presId="urn:microsoft.com/office/officeart/2005/8/layout/chevron2"/>
    <dgm:cxn modelId="{82359B31-9B92-46D6-A5F0-16F55817C094}" type="presParOf" srcId="{822C1F4C-A576-4ECB-80BC-960CD8383132}" destId="{E9684567-8E8A-4ED4-9C29-A08DD3C8ABB3}" srcOrd="1" destOrd="0" presId="urn:microsoft.com/office/officeart/2005/8/layout/chevron2"/>
    <dgm:cxn modelId="{A236C687-FCCB-4271-B572-F5BDEB670F22}" type="presParOf" srcId="{23EAAD3F-7BF9-48D0-B332-1B169CA70C73}" destId="{A8397FFB-986E-42FC-BA44-C392CD8EAA2C}" srcOrd="3" destOrd="0" presId="urn:microsoft.com/office/officeart/2005/8/layout/chevron2"/>
    <dgm:cxn modelId="{6D9F226B-3BCA-4C18-8EAE-394E263997AF}" type="presParOf" srcId="{23EAAD3F-7BF9-48D0-B332-1B169CA70C73}" destId="{DB68B1DE-7BC1-4A29-BBAA-C45CC1A713B6}" srcOrd="4" destOrd="0" presId="urn:microsoft.com/office/officeart/2005/8/layout/chevron2"/>
    <dgm:cxn modelId="{780C36FD-9F26-47B9-94D5-89554697B71F}" type="presParOf" srcId="{DB68B1DE-7BC1-4A29-BBAA-C45CC1A713B6}" destId="{F236E206-AB39-4AFC-90AE-CC6C4E26BB33}" srcOrd="0" destOrd="0" presId="urn:microsoft.com/office/officeart/2005/8/layout/chevron2"/>
    <dgm:cxn modelId="{DB93524D-730F-44D7-AE7C-FDAF9BD014A0}" type="presParOf" srcId="{DB68B1DE-7BC1-4A29-BBAA-C45CC1A713B6}" destId="{059EB2A8-B6B0-47CF-B1E5-0E5A15E90BE4}" srcOrd="1" destOrd="0" presId="urn:microsoft.com/office/officeart/2005/8/layout/chevron2"/>
    <dgm:cxn modelId="{9E255A81-5504-4BEE-AB82-43F87B35A313}" type="presParOf" srcId="{23EAAD3F-7BF9-48D0-B332-1B169CA70C73}" destId="{282B9B78-AE3D-4853-8785-DEDC72686796}" srcOrd="5" destOrd="0" presId="urn:microsoft.com/office/officeart/2005/8/layout/chevron2"/>
    <dgm:cxn modelId="{8AE9643A-DC17-4460-93B0-CABF4FC17852}" type="presParOf" srcId="{23EAAD3F-7BF9-48D0-B332-1B169CA70C73}" destId="{D2F21B35-BE59-42FF-84F2-10D9D95D645A}" srcOrd="6" destOrd="0" presId="urn:microsoft.com/office/officeart/2005/8/layout/chevron2"/>
    <dgm:cxn modelId="{E3FD55CF-5647-43FD-95BF-80F3E2BA5C06}" type="presParOf" srcId="{D2F21B35-BE59-42FF-84F2-10D9D95D645A}" destId="{F3B20937-700C-4F42-9353-CE3AB80C8AA4}" srcOrd="0" destOrd="0" presId="urn:microsoft.com/office/officeart/2005/8/layout/chevron2"/>
    <dgm:cxn modelId="{CF146071-E66A-4623-A5D0-EBA71748D8F2}" type="presParOf" srcId="{D2F21B35-BE59-42FF-84F2-10D9D95D645A}" destId="{C874938F-154C-4EF8-B508-3326EC64F94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546199-4ECA-4CCA-A8F8-A0EF94E5DA1F}">
      <dsp:nvSpPr>
        <dsp:cNvPr id="0" name=""/>
        <dsp:cNvSpPr/>
      </dsp:nvSpPr>
      <dsp:spPr>
        <a:xfrm rot="5400000">
          <a:off x="-200151" y="229768"/>
          <a:ext cx="1334342" cy="93403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600" kern="1200" dirty="0"/>
        </a:p>
      </dsp:txBody>
      <dsp:txXfrm rot="5400000">
        <a:off x="-200151" y="229768"/>
        <a:ext cx="1334342" cy="934039"/>
      </dsp:txXfrm>
    </dsp:sp>
    <dsp:sp modelId="{29BD62C1-2C32-40DC-838B-FA842F1D2F54}">
      <dsp:nvSpPr>
        <dsp:cNvPr id="0" name=""/>
        <dsp:cNvSpPr/>
      </dsp:nvSpPr>
      <dsp:spPr>
        <a:xfrm rot="5400000">
          <a:off x="4268495" y="-3318174"/>
          <a:ext cx="893992" cy="7562904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/>
            <a:t>često se koristi za identificiranje posredujućih vjerovanja</a:t>
          </a:r>
          <a:endParaRPr lang="hr-HR" sz="1600" kern="1200" dirty="0"/>
        </a:p>
      </dsp:txBody>
      <dsp:txXfrm rot="5400000">
        <a:off x="4268495" y="-3318174"/>
        <a:ext cx="893992" cy="7562904"/>
      </dsp:txXfrm>
    </dsp:sp>
    <dsp:sp modelId="{B2098031-31F1-44A9-BC21-4B98B110EBA4}">
      <dsp:nvSpPr>
        <dsp:cNvPr id="0" name=""/>
        <dsp:cNvSpPr/>
      </dsp:nvSpPr>
      <dsp:spPr>
        <a:xfrm rot="5400000">
          <a:off x="-200151" y="1518854"/>
          <a:ext cx="1334342" cy="93403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600" kern="1200" dirty="0"/>
        </a:p>
      </dsp:txBody>
      <dsp:txXfrm rot="5400000">
        <a:off x="-200151" y="1518854"/>
        <a:ext cx="1334342" cy="934039"/>
      </dsp:txXfrm>
    </dsp:sp>
    <dsp:sp modelId="{E9684567-8E8A-4ED4-9C29-A08DD3C8ABB3}">
      <dsp:nvSpPr>
        <dsp:cNvPr id="0" name=""/>
        <dsp:cNvSpPr/>
      </dsp:nvSpPr>
      <dsp:spPr>
        <a:xfrm rot="5400000">
          <a:off x="4194734" y="-2029087"/>
          <a:ext cx="1041515" cy="7562904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/>
            <a:t>identificiranje AM koja bi mogla izravno potjecati od disfukncionalnog vjerovanja</a:t>
          </a:r>
          <a:endParaRPr lang="hr-H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/>
            <a:t>traženje značenja te ideje za pacijenta, pretpostavljajući da je AM bila točna</a:t>
          </a:r>
          <a:endParaRPr lang="hr-HR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/>
            <a:t>nastavlja tako raditi sve dok ne otkrije jedno ili više važnih vjerovanja</a:t>
          </a:r>
          <a:endParaRPr lang="hr-HR" sz="1600" kern="1200" dirty="0"/>
        </a:p>
      </dsp:txBody>
      <dsp:txXfrm rot="5400000">
        <a:off x="4194734" y="-2029087"/>
        <a:ext cx="1041515" cy="7562904"/>
      </dsp:txXfrm>
    </dsp:sp>
    <dsp:sp modelId="{F236E206-AB39-4AFC-90AE-CC6C4E26BB33}">
      <dsp:nvSpPr>
        <dsp:cNvPr id="0" name=""/>
        <dsp:cNvSpPr/>
      </dsp:nvSpPr>
      <dsp:spPr>
        <a:xfrm rot="5400000">
          <a:off x="-200151" y="2820348"/>
          <a:ext cx="1334342" cy="93403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600" kern="1200"/>
        </a:p>
      </dsp:txBody>
      <dsp:txXfrm rot="5400000">
        <a:off x="-200151" y="2820348"/>
        <a:ext cx="1334342" cy="934039"/>
      </dsp:txXfrm>
    </dsp:sp>
    <dsp:sp modelId="{059EB2A8-B6B0-47CF-B1E5-0E5A15E90BE4}">
      <dsp:nvSpPr>
        <dsp:cNvPr id="0" name=""/>
        <dsp:cNvSpPr/>
      </dsp:nvSpPr>
      <dsp:spPr>
        <a:xfrm rot="5400000">
          <a:off x="4182326" y="856171"/>
          <a:ext cx="1066329" cy="7562904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/>
            <a:t>upotreba različitih pitanja:“Što ako je to i istina?”</a:t>
          </a:r>
          <a:endParaRPr lang="hr-H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/>
            <a:t>“Što je u tome loše?”</a:t>
          </a:r>
          <a:endParaRPr lang="hr-HR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/>
            <a:t>“Koji je najgori dio u ...?”</a:t>
          </a:r>
          <a:endParaRPr lang="hr-HR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/>
            <a:t>“Što to govori o vama?”</a:t>
          </a:r>
          <a:endParaRPr lang="hr-HR" sz="1600" kern="1200" dirty="0"/>
        </a:p>
      </dsp:txBody>
      <dsp:txXfrm rot="5400000">
        <a:off x="4182326" y="856171"/>
        <a:ext cx="1066329" cy="7562904"/>
      </dsp:txXfrm>
    </dsp:sp>
    <dsp:sp modelId="{F3B20937-700C-4F42-9353-CE3AB80C8AA4}">
      <dsp:nvSpPr>
        <dsp:cNvPr id="0" name=""/>
        <dsp:cNvSpPr/>
      </dsp:nvSpPr>
      <dsp:spPr>
        <a:xfrm rot="5400000">
          <a:off x="-200151" y="4250127"/>
          <a:ext cx="1334342" cy="93403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600" kern="1200" dirty="0"/>
        </a:p>
      </dsp:txBody>
      <dsp:txXfrm rot="5400000">
        <a:off x="-200151" y="4250127"/>
        <a:ext cx="1334342" cy="934039"/>
      </dsp:txXfrm>
    </dsp:sp>
    <dsp:sp modelId="{C874938F-154C-4EF8-B508-3326EC64F94F}">
      <dsp:nvSpPr>
        <dsp:cNvPr id="0" name=""/>
        <dsp:cNvSpPr/>
      </dsp:nvSpPr>
      <dsp:spPr>
        <a:xfrm rot="5400000">
          <a:off x="4054041" y="-527712"/>
          <a:ext cx="1322900" cy="7562904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/>
            <a:t>pitanjem što AM znači pacijentu dođe se do posredujućeg vjerovanja</a:t>
          </a:r>
          <a:endParaRPr lang="hr-H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/>
            <a:t>“Ako je istina da niste napravili dobar posao na predavanju, što bi to značilo?”</a:t>
          </a:r>
          <a:endParaRPr lang="hr-HR" sz="1600" kern="1200" dirty="0"/>
        </a:p>
      </dsp:txBody>
      <dsp:txXfrm rot="5400000">
        <a:off x="4054041" y="-527712"/>
        <a:ext cx="1322900" cy="75629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6F96-06FB-4C7B-9A24-DBD84BD34D70}" type="datetimeFigureOut">
              <a:rPr lang="hr-HR" smtClean="0"/>
              <a:t>13.6.2019.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D6D4-0613-4F9E-9BA1-2EBF2180E0D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6F96-06FB-4C7B-9A24-DBD84BD34D70}" type="datetimeFigureOut">
              <a:rPr lang="hr-HR" smtClean="0"/>
              <a:t>13.6.2019.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D6D4-0613-4F9E-9BA1-2EBF2180E0D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6F96-06FB-4C7B-9A24-DBD84BD34D70}" type="datetimeFigureOut">
              <a:rPr lang="hr-HR" smtClean="0"/>
              <a:t>13.6.2019.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D6D4-0613-4F9E-9BA1-2EBF2180E0D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6F96-06FB-4C7B-9A24-DBD84BD34D70}" type="datetimeFigureOut">
              <a:rPr lang="hr-HR" smtClean="0"/>
              <a:t>13.6.2019.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D6D4-0613-4F9E-9BA1-2EBF2180E0D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6F96-06FB-4C7B-9A24-DBD84BD34D70}" type="datetimeFigureOut">
              <a:rPr lang="hr-HR" smtClean="0"/>
              <a:t>13.6.2019.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D6D4-0613-4F9E-9BA1-2EBF2180E0D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6F96-06FB-4C7B-9A24-DBD84BD34D70}" type="datetimeFigureOut">
              <a:rPr lang="hr-HR" smtClean="0"/>
              <a:t>13.6.2019.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D6D4-0613-4F9E-9BA1-2EBF2180E0D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6F96-06FB-4C7B-9A24-DBD84BD34D70}" type="datetimeFigureOut">
              <a:rPr lang="hr-HR" smtClean="0"/>
              <a:t>13.6.2019.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D6D4-0613-4F9E-9BA1-2EBF2180E0D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6F96-06FB-4C7B-9A24-DBD84BD34D70}" type="datetimeFigureOut">
              <a:rPr lang="hr-HR" smtClean="0"/>
              <a:t>13.6.2019.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D6D4-0613-4F9E-9BA1-2EBF2180E0D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6F96-06FB-4C7B-9A24-DBD84BD34D70}" type="datetimeFigureOut">
              <a:rPr lang="hr-HR" smtClean="0"/>
              <a:t>13.6.2019.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D6D4-0613-4F9E-9BA1-2EBF2180E0D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6F96-06FB-4C7B-9A24-DBD84BD34D70}" type="datetimeFigureOut">
              <a:rPr lang="hr-HR" smtClean="0"/>
              <a:t>13.6.2019.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D6D4-0613-4F9E-9BA1-2EBF2180E0D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6F96-06FB-4C7B-9A24-DBD84BD34D70}" type="datetimeFigureOut">
              <a:rPr lang="hr-HR" smtClean="0"/>
              <a:t>13.6.2019.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D6D4-0613-4F9E-9BA1-2EBF2180E0D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E6F96-06FB-4C7B-9A24-DBD84BD34D70}" type="datetimeFigureOut">
              <a:rPr lang="hr-HR" smtClean="0"/>
              <a:t>13.6.2019.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8D6D4-0613-4F9E-9BA1-2EBF2180E0D7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hr-HR" sz="5000" dirty="0" smtClean="0"/>
              <a:t/>
            </a:r>
            <a:br>
              <a:rPr lang="hr-HR" sz="5000" dirty="0" smtClean="0"/>
            </a:br>
            <a:r>
              <a:rPr lang="hr-HR" sz="5000" dirty="0" smtClean="0"/>
              <a:t/>
            </a:r>
            <a:br>
              <a:rPr lang="hr-HR" sz="5000" dirty="0" smtClean="0"/>
            </a:br>
            <a:r>
              <a:rPr lang="hr-HR" sz="5000" dirty="0"/>
              <a:t/>
            </a:r>
            <a:br>
              <a:rPr lang="hr-HR" sz="5000" dirty="0"/>
            </a:br>
            <a:r>
              <a:rPr lang="hr-HR" sz="5000" dirty="0" smtClean="0"/>
              <a:t/>
            </a:r>
            <a:br>
              <a:rPr lang="hr-HR" sz="5000" dirty="0" smtClean="0"/>
            </a:br>
            <a:r>
              <a:rPr lang="hr-HR" sz="5000" dirty="0"/>
              <a:t/>
            </a:r>
            <a:br>
              <a:rPr lang="hr-HR" sz="5000" dirty="0"/>
            </a:br>
            <a:r>
              <a:rPr lang="hr-HR" sz="5000" dirty="0" smtClean="0"/>
              <a:t>Posredujuća vjerovanja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sz="3300" dirty="0" smtClean="0"/>
              <a:t>Barbara Osmec, mag.psych.</a:t>
            </a:r>
            <a:br>
              <a:rPr lang="hr-HR" sz="3300" dirty="0" smtClean="0"/>
            </a:br>
            <a:r>
              <a:rPr lang="hr-HR" sz="2800" dirty="0" smtClean="0"/>
              <a:t>Zagreb, 29.6.2019.</a:t>
            </a:r>
            <a:endParaRPr lang="hr-HR" sz="2800" dirty="0"/>
          </a:p>
        </p:txBody>
      </p:sp>
      <p:sp>
        <p:nvSpPr>
          <p:cNvPr id="8" name="Minus 7"/>
          <p:cNvSpPr/>
          <p:nvPr/>
        </p:nvSpPr>
        <p:spPr>
          <a:xfrm>
            <a:off x="-684584" y="3068960"/>
            <a:ext cx="10620672" cy="648072"/>
          </a:xfrm>
          <a:prstGeom prst="mathMinus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9512" y="260648"/>
          <a:ext cx="8208912" cy="461587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04456"/>
                <a:gridCol w="4104456"/>
              </a:tblGrid>
              <a:tr h="567679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STRATEGIJA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OPIS</a:t>
                      </a:r>
                      <a:endParaRPr lang="hr-HR" dirty="0"/>
                    </a:p>
                  </a:txBody>
                  <a:tcPr/>
                </a:tc>
              </a:tr>
              <a:tr h="1808583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PONAŠANJE</a:t>
                      </a:r>
                      <a:r>
                        <a:rPr lang="hr-HR" b="1" baseline="0" dirty="0" smtClean="0"/>
                        <a:t> “KAO DA”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hr-HR" baseline="0" dirty="0" smtClean="0"/>
                        <a:t> ponašanje              vjerovanje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hr-HR" baseline="0" dirty="0" smtClean="0"/>
                        <a:t>kad pacijent počne mijenjati svoje ponašanje, vjerovanje će samo po sebi oslabiti</a:t>
                      </a:r>
                      <a:endParaRPr lang="hr-HR" dirty="0"/>
                    </a:p>
                  </a:txBody>
                  <a:tcPr/>
                </a:tc>
              </a:tr>
              <a:tr h="2239612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KORIŠTENJE</a:t>
                      </a:r>
                      <a:r>
                        <a:rPr lang="hr-HR" b="1" baseline="0" dirty="0" smtClean="0"/>
                        <a:t> SAMOOTKRIVANJA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hr-HR" baseline="0" dirty="0" smtClean="0"/>
                        <a:t>terapeut otkriva vlastita ograničavajuća vjerovanja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hr-HR" baseline="0" dirty="0" smtClean="0"/>
                        <a:t>važno da bude relevantno i istinito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Left-Right Arrow 4"/>
          <p:cNvSpPr/>
          <p:nvPr/>
        </p:nvSpPr>
        <p:spPr>
          <a:xfrm>
            <a:off x="5724128" y="980728"/>
            <a:ext cx="576064" cy="144016"/>
          </a:xfrm>
          <a:prstGeom prst="left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3076" name="Picture 4" descr="Just a little counseling humor to make you laugh!  #counselinghumor #humor #therapyhum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212977"/>
            <a:ext cx="4104456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500" dirty="0" smtClean="0"/>
              <a:t>Modificiranje vjerovanja</a:t>
            </a:r>
            <a:endParaRPr lang="hr-HR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60848"/>
          </a:xfrm>
        </p:spPr>
        <p:txBody>
          <a:bodyPr>
            <a:normAutofit/>
          </a:bodyPr>
          <a:lstStyle/>
          <a:p>
            <a:r>
              <a:rPr lang="hr-HR" sz="2500" dirty="0"/>
              <a:t>t</a:t>
            </a:r>
            <a:r>
              <a:rPr lang="hr-HR" sz="2500" dirty="0" smtClean="0"/>
              <a:t>erapeut stalno traži od pacijenta procjenu koliko trenutno vjeruje u određeno vjerovanje (0-100%) kako bi odredio je li potreban daljnji rad</a:t>
            </a:r>
          </a:p>
        </p:txBody>
      </p:sp>
      <p:sp>
        <p:nvSpPr>
          <p:cNvPr id="4" name="Rectangle 3"/>
          <p:cNvSpPr/>
          <p:nvPr/>
        </p:nvSpPr>
        <p:spPr>
          <a:xfrm>
            <a:off x="611560" y="3068960"/>
            <a:ext cx="7488832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vjerovanje je oslabljeno kada je:</a:t>
            </a:r>
          </a:p>
          <a:p>
            <a:pPr algn="ctr"/>
            <a:endParaRPr lang="hr-HR" b="1" dirty="0" smtClean="0">
              <a:solidFill>
                <a:schemeClr val="tx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stupanj uvjerenja manji za oko 30%</a:t>
            </a:r>
          </a:p>
          <a:p>
            <a:pPr algn="ctr">
              <a:buFont typeface="Arial" pitchFamily="34" charset="0"/>
              <a:buChar char="•"/>
            </a:pPr>
            <a:endParaRPr lang="hr-HR" b="1" dirty="0" smtClean="0">
              <a:solidFill>
                <a:schemeClr val="tx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kada je pacijent voljan nastaviti mijenjati svoje disfunkcionalno ponašanje usprkos zadržavanju ostatka vjerovanja</a:t>
            </a:r>
            <a:endParaRPr lang="hr-H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pažnji!</a:t>
            </a:r>
            <a:endParaRPr lang="hr-HR" dirty="0"/>
          </a:p>
        </p:txBody>
      </p:sp>
      <p:pic>
        <p:nvPicPr>
          <p:cNvPr id="1026" name="Picture 2" descr="Freud quotes.  Counselling funny.  Psychodynamic psychotherapy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556792"/>
            <a:ext cx="4286250" cy="4972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Beck, J. (2011). </a:t>
            </a:r>
            <a:r>
              <a:rPr lang="hr-HR" i="1" dirty="0" smtClean="0"/>
              <a:t>Kognitivna terapija: osnove, educiranje i uvježbavanje</a:t>
            </a:r>
            <a:r>
              <a:rPr lang="hr-HR" dirty="0" smtClean="0"/>
              <a:t>. Jastrebarsko: Naklada Slap. – 10. poglavlje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hr-HR" sz="3500" dirty="0" smtClean="0"/>
              <a:t>Što su posredujuća vjerovanja?</a:t>
            </a:r>
            <a:endParaRPr lang="hr-HR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2476872"/>
          </a:xfrm>
        </p:spPr>
        <p:txBody>
          <a:bodyPr>
            <a:normAutofit/>
          </a:bodyPr>
          <a:lstStyle/>
          <a:p>
            <a:r>
              <a:rPr lang="hr-HR" sz="2500" dirty="0" smtClean="0"/>
              <a:t>pravila, stavovi i pretpostavke </a:t>
            </a:r>
            <a:r>
              <a:rPr lang="hr-HR" sz="2500" dirty="0" smtClean="0"/>
              <a:t>koje pacijent ima o sebi, drugima i svom osobnom svijetu</a:t>
            </a:r>
          </a:p>
          <a:p>
            <a:r>
              <a:rPr lang="hr-HR" sz="2500" dirty="0" smtClean="0"/>
              <a:t>nije ih toliko lako mijenjati kao AM, ali još uvijek lakše nego bazična vjerovanja</a:t>
            </a:r>
            <a:endParaRPr lang="hr-HR" sz="2500" dirty="0"/>
          </a:p>
        </p:txBody>
      </p:sp>
      <p:sp>
        <p:nvSpPr>
          <p:cNvPr id="23554" name="AutoShape 2" descr="Slikovni rezultat za screen bea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3556" name="AutoShape 4" descr="Slikovni rezultat za screen bea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3558" name="AutoShape 6" descr="Slikovni rezultat za screen bea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3560" name="AutoShape 8" descr="Slikovni rezultat za screen bea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23562" name="Picture 10" descr="Slikovni rezultat za screen bea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789040"/>
            <a:ext cx="1367962" cy="2880320"/>
          </a:xfrm>
          <a:prstGeom prst="rect">
            <a:avLst/>
          </a:prstGeom>
          <a:noFill/>
        </p:spPr>
      </p:pic>
      <p:sp>
        <p:nvSpPr>
          <p:cNvPr id="23564" name="AutoShape 12" descr="Slikovni rezultat za screen bea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11" name="Cloud 10"/>
          <p:cNvSpPr/>
          <p:nvPr/>
        </p:nvSpPr>
        <p:spPr>
          <a:xfrm>
            <a:off x="1763688" y="2780928"/>
            <a:ext cx="2304256" cy="1872208"/>
          </a:xfrm>
          <a:prstGeom prst="cloud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2" name="TextBox 11"/>
          <p:cNvSpPr txBox="1"/>
          <p:nvPr/>
        </p:nvSpPr>
        <p:spPr>
          <a:xfrm>
            <a:off x="2195736" y="3140968"/>
            <a:ext cx="15841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dirty="0" smtClean="0"/>
              <a:t>Ako ne radim naporno, neću uspjeti.</a:t>
            </a:r>
            <a:endParaRPr lang="hr-HR" sz="2000" b="1" dirty="0"/>
          </a:p>
        </p:txBody>
      </p:sp>
      <p:pic>
        <p:nvPicPr>
          <p:cNvPr id="23568" name="Picture 16" descr="Slikovni rezultat za screen bean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3645024"/>
            <a:ext cx="1728192" cy="2808313"/>
          </a:xfrm>
          <a:prstGeom prst="rect">
            <a:avLst/>
          </a:prstGeom>
          <a:noFill/>
        </p:spPr>
      </p:pic>
      <p:sp>
        <p:nvSpPr>
          <p:cNvPr id="14" name="Cloud 13"/>
          <p:cNvSpPr/>
          <p:nvPr/>
        </p:nvSpPr>
        <p:spPr>
          <a:xfrm>
            <a:off x="6588224" y="2996952"/>
            <a:ext cx="2304256" cy="1872208"/>
          </a:xfrm>
          <a:prstGeom prst="cloud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5" name="TextBox 14"/>
          <p:cNvSpPr txBox="1"/>
          <p:nvPr/>
        </p:nvSpPr>
        <p:spPr>
          <a:xfrm>
            <a:off x="7020272" y="3284984"/>
            <a:ext cx="15841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dirty="0" smtClean="0"/>
              <a:t>U svemu što pokušam, moram biti izvrstan!</a:t>
            </a:r>
            <a:endParaRPr lang="hr-HR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500" dirty="0" smtClean="0"/>
              <a:t>Identificiranje posredujućih vjerovanja</a:t>
            </a:r>
            <a:endParaRPr lang="hr-HR" sz="3500" dirty="0"/>
          </a:p>
        </p:txBody>
      </p:sp>
      <p:sp>
        <p:nvSpPr>
          <p:cNvPr id="4" name="Rectangle 3"/>
          <p:cNvSpPr/>
          <p:nvPr/>
        </p:nvSpPr>
        <p:spPr>
          <a:xfrm>
            <a:off x="323528" y="1772816"/>
            <a:ext cx="2160240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Prepoznavanje kada je posredujuće vjerovanje izraženo kao automatska misao</a:t>
            </a:r>
            <a:endParaRPr lang="hr-HR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03848" y="1772816"/>
            <a:ext cx="2376264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Nuđenje prvog dijela pretpostavke</a:t>
            </a:r>
          </a:p>
          <a:p>
            <a:pPr algn="ctr"/>
            <a:r>
              <a:rPr lang="hr-HR" b="1" dirty="0">
                <a:solidFill>
                  <a:schemeClr val="tx1"/>
                </a:solidFill>
              </a:rPr>
              <a:t>“Što ako...?” i traženje dovršavanja od pacijenta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28184" y="1844824"/>
            <a:ext cx="2304256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Direktno izazivanje pravila ili pretpostavke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28184" y="4077072"/>
            <a:ext cx="2304256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Pitati pacijenta koje je njegovo vjerovanje ili pregledavanje upitnika vjerovanja koji je pacijent ispunio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03848" y="4077072"/>
            <a:ext cx="2232248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Istraživanje pacijentovih AM i prepoznavanje uobičajene teme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3528" y="4149080"/>
            <a:ext cx="2232248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Korištenje tehnike silazne strelice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19050" cmpd="sng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3500" dirty="0" smtClean="0"/>
              <a:t>Tehnika silazne strelice</a:t>
            </a:r>
            <a:endParaRPr lang="hr-HR" sz="3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3528" y="1268760"/>
          <a:ext cx="8496944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/>
          <p:nvPr/>
        </p:nvSpPr>
        <p:spPr>
          <a:xfrm>
            <a:off x="467544" y="1772816"/>
            <a:ext cx="72008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Rectangle 8"/>
          <p:cNvSpPr/>
          <p:nvPr/>
        </p:nvSpPr>
        <p:spPr>
          <a:xfrm>
            <a:off x="395536" y="3068960"/>
            <a:ext cx="72008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395536" y="5805264"/>
            <a:ext cx="72008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sz="3500" dirty="0" smtClean="0"/>
              <a:t>Donošenje odluke o modifikaciji vjerovanja (1)</a:t>
            </a:r>
            <a:endParaRPr lang="hr-HR" sz="3500" dirty="0"/>
          </a:p>
        </p:txBody>
      </p:sp>
      <p:sp>
        <p:nvSpPr>
          <p:cNvPr id="4" name="Oval 3"/>
          <p:cNvSpPr/>
          <p:nvPr/>
        </p:nvSpPr>
        <p:spPr>
          <a:xfrm>
            <a:off x="0" y="1052736"/>
            <a:ext cx="3275856" cy="3024336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1600" b="1" dirty="0" smtClean="0">
              <a:solidFill>
                <a:schemeClr val="tx1"/>
              </a:solidFill>
            </a:endParaRPr>
          </a:p>
          <a:p>
            <a:pPr algn="ctr"/>
            <a:r>
              <a:rPr lang="hr-HR" sz="1600" b="1" dirty="0" smtClean="0">
                <a:solidFill>
                  <a:schemeClr val="tx1"/>
                </a:solidFill>
              </a:rPr>
              <a:t>1. Važnost vjerovanja</a:t>
            </a:r>
          </a:p>
          <a:p>
            <a:pPr algn="ctr"/>
            <a:endParaRPr lang="hr-HR" sz="1600" b="1" dirty="0" smtClean="0">
              <a:solidFill>
                <a:schemeClr val="tx1"/>
              </a:solidFill>
            </a:endParaRPr>
          </a:p>
          <a:p>
            <a:pPr algn="ctr"/>
            <a:r>
              <a:rPr lang="hr-HR" sz="1600" dirty="0" smtClean="0">
                <a:solidFill>
                  <a:schemeClr val="tx1"/>
                </a:solidFill>
              </a:rPr>
              <a:t>Koje </a:t>
            </a:r>
            <a:r>
              <a:rPr lang="hr-HR" sz="1600" dirty="0">
                <a:solidFill>
                  <a:schemeClr val="tx1"/>
                </a:solidFill>
              </a:rPr>
              <a:t>je vjerovanje? </a:t>
            </a:r>
            <a:endParaRPr lang="hr-HR" sz="1600" dirty="0">
              <a:solidFill>
                <a:schemeClr val="tx1"/>
              </a:solidFill>
            </a:endParaRPr>
          </a:p>
          <a:p>
            <a:pPr algn="ctr"/>
            <a:r>
              <a:rPr lang="hr-HR" sz="1600" dirty="0">
                <a:solidFill>
                  <a:schemeClr val="tx1"/>
                </a:solidFill>
              </a:rPr>
              <a:t>Koliko snažno pacijent u njega vjeruje?</a:t>
            </a:r>
          </a:p>
          <a:p>
            <a:pPr algn="ctr"/>
            <a:r>
              <a:rPr lang="hr-HR" sz="1600" dirty="0">
                <a:solidFill>
                  <a:schemeClr val="tx1"/>
                </a:solidFill>
              </a:rPr>
              <a:t>U kojoj mjeri utječe na njegov život</a:t>
            </a:r>
            <a:r>
              <a:rPr lang="hr-HR" sz="1600" dirty="0" smtClean="0">
                <a:solidFill>
                  <a:schemeClr val="tx1"/>
                </a:solidFill>
              </a:rPr>
              <a:t>?</a:t>
            </a:r>
          </a:p>
          <a:p>
            <a:pPr algn="ctr"/>
            <a:r>
              <a:rPr lang="hr-HR" sz="1600" dirty="0" smtClean="0">
                <a:solidFill>
                  <a:schemeClr val="tx1"/>
                </a:solidFill>
              </a:rPr>
              <a:t>Hoću li početi odmah ili na sljedećim seansama</a:t>
            </a:r>
            <a:r>
              <a:rPr lang="hr-HR" dirty="0" smtClean="0">
                <a:solidFill>
                  <a:schemeClr val="tx1"/>
                </a:solidFill>
              </a:rPr>
              <a:t>?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051720" y="3905672"/>
            <a:ext cx="3672408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 smtClean="0">
                <a:solidFill>
                  <a:schemeClr val="tx1"/>
                </a:solidFill>
              </a:rPr>
              <a:t>2. Educiranje </a:t>
            </a:r>
            <a:r>
              <a:rPr lang="hr-HR" sz="1600" b="1" dirty="0">
                <a:solidFill>
                  <a:schemeClr val="tx1"/>
                </a:solidFill>
              </a:rPr>
              <a:t>pacijenta o vjerovanjima</a:t>
            </a:r>
          </a:p>
          <a:p>
            <a:pPr algn="ctr"/>
            <a:endParaRPr lang="hr-HR" sz="1600" b="1" dirty="0">
              <a:solidFill>
                <a:schemeClr val="tx1"/>
              </a:solidFill>
            </a:endParaRPr>
          </a:p>
          <a:p>
            <a:pPr algn="ctr"/>
            <a:r>
              <a:rPr lang="hr-HR" sz="1600" i="1" dirty="0">
                <a:solidFill>
                  <a:schemeClr val="tx1"/>
                </a:solidFill>
              </a:rPr>
              <a:t>-vjerovanja su naučena, mogu se mijenjati</a:t>
            </a:r>
          </a:p>
        </p:txBody>
      </p:sp>
      <p:sp>
        <p:nvSpPr>
          <p:cNvPr id="6" name="Oval 5"/>
          <p:cNvSpPr/>
          <p:nvPr/>
        </p:nvSpPr>
        <p:spPr>
          <a:xfrm>
            <a:off x="5364088" y="908720"/>
            <a:ext cx="3779912" cy="3600400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 smtClean="0">
                <a:solidFill>
                  <a:schemeClr val="tx1"/>
                </a:solidFill>
              </a:rPr>
              <a:t>3. Mijenjanje </a:t>
            </a:r>
            <a:r>
              <a:rPr lang="hr-HR" sz="1600" b="1" dirty="0">
                <a:solidFill>
                  <a:schemeClr val="tx1"/>
                </a:solidFill>
              </a:rPr>
              <a:t>pravila i stavova u oblik </a:t>
            </a:r>
            <a:r>
              <a:rPr lang="hr-HR" sz="1600" b="1" dirty="0" smtClean="0">
                <a:solidFill>
                  <a:schemeClr val="tx1"/>
                </a:solidFill>
              </a:rPr>
              <a:t>pretpostavki</a:t>
            </a:r>
          </a:p>
          <a:p>
            <a:pPr algn="ctr"/>
            <a:endParaRPr lang="hr-HR" sz="1600" i="1" dirty="0" smtClean="0">
              <a:solidFill>
                <a:schemeClr val="tx1"/>
              </a:solidFill>
            </a:endParaRPr>
          </a:p>
          <a:p>
            <a:pPr algn="ctr"/>
            <a:r>
              <a:rPr lang="hr-HR" sz="1600" i="1" dirty="0" smtClean="0">
                <a:solidFill>
                  <a:schemeClr val="tx1"/>
                </a:solidFill>
              </a:rPr>
              <a:t>-</a:t>
            </a:r>
            <a:r>
              <a:rPr lang="hr-HR" sz="1600" b="1" dirty="0" smtClean="0">
                <a:solidFill>
                  <a:schemeClr val="tx1"/>
                </a:solidFill>
              </a:rPr>
              <a:t>pravilo: </a:t>
            </a:r>
            <a:r>
              <a:rPr lang="hr-HR" sz="1600" i="1" dirty="0" smtClean="0">
                <a:solidFill>
                  <a:schemeClr val="tx1"/>
                </a:solidFill>
              </a:rPr>
              <a:t>“Ne smijem tražiti pomoć”</a:t>
            </a:r>
            <a:endParaRPr lang="hr-HR" sz="1600" i="1" dirty="0">
              <a:solidFill>
                <a:schemeClr val="tx1"/>
              </a:solidFill>
            </a:endParaRPr>
          </a:p>
          <a:p>
            <a:pPr algn="ctr"/>
            <a:r>
              <a:rPr lang="hr-HR" sz="1600" i="1" dirty="0" smtClean="0">
                <a:solidFill>
                  <a:schemeClr val="tx1"/>
                </a:solidFill>
              </a:rPr>
              <a:t>-</a:t>
            </a:r>
            <a:r>
              <a:rPr lang="hr-HR" sz="1600" b="1" dirty="0" smtClean="0">
                <a:solidFill>
                  <a:schemeClr val="tx1"/>
                </a:solidFill>
              </a:rPr>
              <a:t>pretpostavka</a:t>
            </a:r>
            <a:r>
              <a:rPr lang="hr-HR" sz="1600" i="1" dirty="0" smtClean="0">
                <a:solidFill>
                  <a:schemeClr val="tx1"/>
                </a:solidFill>
              </a:rPr>
              <a:t>: Ako tražim pomoć,to znači da sam nekompetentna”</a:t>
            </a:r>
          </a:p>
          <a:p>
            <a:pPr algn="ctr"/>
            <a:r>
              <a:rPr lang="hr-HR" sz="1600" i="1" dirty="0">
                <a:solidFill>
                  <a:schemeClr val="tx1"/>
                </a:solidFill>
              </a:rPr>
              <a:t>-</a:t>
            </a:r>
            <a:r>
              <a:rPr lang="hr-HR" sz="1600" b="1" dirty="0" smtClean="0">
                <a:solidFill>
                  <a:schemeClr val="tx1"/>
                </a:solidFill>
              </a:rPr>
              <a:t>lakše je prepoznati distorziju u pretpostavci </a:t>
            </a:r>
            <a:endParaRPr lang="hr-HR" sz="1600" b="1" dirty="0" smtClean="0">
              <a:solidFill>
                <a:schemeClr val="tx1"/>
              </a:solidFill>
            </a:endParaRPr>
          </a:p>
          <a:p>
            <a:pPr algn="ctr"/>
            <a:r>
              <a:rPr lang="hr-HR" sz="1600" i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hr-HR" sz="1600" b="1" dirty="0">
              <a:solidFill>
                <a:schemeClr val="tx1"/>
              </a:solidFill>
            </a:endParaRPr>
          </a:p>
        </p:txBody>
      </p:sp>
      <p:pic>
        <p:nvPicPr>
          <p:cNvPr id="29700" name="Picture 4" descr="Slikovni rezultat za screen bea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725144"/>
            <a:ext cx="1944216" cy="21328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hr-HR" sz="3500" dirty="0" smtClean="0"/>
              <a:t>Donošenje odluke o modifikaciji vjerovanja</a:t>
            </a:r>
            <a:endParaRPr lang="hr-HR" sz="3500" dirty="0"/>
          </a:p>
        </p:txBody>
      </p:sp>
      <p:sp>
        <p:nvSpPr>
          <p:cNvPr id="7" name="Oval 6"/>
          <p:cNvSpPr/>
          <p:nvPr/>
        </p:nvSpPr>
        <p:spPr>
          <a:xfrm>
            <a:off x="179512" y="1052736"/>
            <a:ext cx="3384376" cy="3212976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 smtClean="0">
                <a:solidFill>
                  <a:schemeClr val="tx1"/>
                </a:solidFill>
              </a:rPr>
              <a:t>4. Istraživanje </a:t>
            </a:r>
            <a:r>
              <a:rPr lang="hr-HR" sz="1600" b="1" dirty="0">
                <a:solidFill>
                  <a:schemeClr val="tx1"/>
                </a:solidFill>
              </a:rPr>
              <a:t>prednosti i nedostataka </a:t>
            </a:r>
            <a:r>
              <a:rPr lang="hr-HR" sz="1600" b="1" dirty="0" smtClean="0">
                <a:solidFill>
                  <a:schemeClr val="tx1"/>
                </a:solidFill>
              </a:rPr>
              <a:t>vjerovanja</a:t>
            </a:r>
          </a:p>
          <a:p>
            <a:pPr algn="ctr"/>
            <a:endParaRPr lang="hr-HR" sz="1600" b="1" dirty="0">
              <a:solidFill>
                <a:schemeClr val="tx1"/>
              </a:solidFill>
            </a:endParaRPr>
          </a:p>
          <a:p>
            <a:pPr algn="ctr"/>
            <a:r>
              <a:rPr lang="hr-HR" sz="1600" b="1" dirty="0" smtClean="0">
                <a:solidFill>
                  <a:schemeClr val="tx1"/>
                </a:solidFill>
              </a:rPr>
              <a:t>-</a:t>
            </a:r>
            <a:r>
              <a:rPr lang="hr-HR" sz="1600" i="1" dirty="0" smtClean="0">
                <a:solidFill>
                  <a:schemeClr val="tx1"/>
                </a:solidFill>
              </a:rPr>
              <a:t>smanjivanje prednosti, jačanje nedostataka</a:t>
            </a:r>
            <a:endParaRPr lang="hr-HR" sz="1600" i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499992" y="1556792"/>
            <a:ext cx="4032448" cy="4536504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 smtClean="0">
                <a:solidFill>
                  <a:schemeClr val="tx1"/>
                </a:solidFill>
              </a:rPr>
              <a:t>5. Oblikovanje </a:t>
            </a:r>
            <a:r>
              <a:rPr lang="hr-HR" sz="1600" b="1" dirty="0">
                <a:solidFill>
                  <a:schemeClr val="tx1"/>
                </a:solidFill>
              </a:rPr>
              <a:t>novog </a:t>
            </a:r>
            <a:r>
              <a:rPr lang="hr-HR" sz="1600" b="1" dirty="0" smtClean="0">
                <a:solidFill>
                  <a:schemeClr val="tx1"/>
                </a:solidFill>
              </a:rPr>
              <a:t>vjerovanja</a:t>
            </a:r>
          </a:p>
          <a:p>
            <a:pPr algn="ctr"/>
            <a:endParaRPr lang="hr-HR" sz="1600" b="1" dirty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hr-HR" sz="1600" i="1" dirty="0" smtClean="0">
                <a:solidFill>
                  <a:schemeClr val="tx1"/>
                </a:solidFill>
              </a:rPr>
              <a:t>terapeut u mislima oblikuje funkcionalnija vjerovanja prema kojima vodi pacijenta koristeći neku od strategija</a:t>
            </a:r>
          </a:p>
          <a:p>
            <a:pPr algn="ctr">
              <a:buFontTx/>
              <a:buChar char="-"/>
            </a:pPr>
            <a:endParaRPr lang="hr-HR" sz="1600" i="1" dirty="0">
              <a:solidFill>
                <a:schemeClr val="tx1"/>
              </a:solidFill>
            </a:endParaRPr>
          </a:p>
          <a:p>
            <a:pPr algn="ctr"/>
            <a:r>
              <a:rPr lang="hr-HR" sz="1600" b="1" dirty="0" smtClean="0">
                <a:solidFill>
                  <a:schemeClr val="tx1"/>
                </a:solidFill>
              </a:rPr>
              <a:t>STARO VJEROVANJE</a:t>
            </a:r>
            <a:r>
              <a:rPr lang="hr-HR" sz="1600" i="1" dirty="0" smtClean="0">
                <a:solidFill>
                  <a:schemeClr val="tx1"/>
                </a:solidFill>
              </a:rPr>
              <a:t>: Ako tražim pomoć, to je znak slabosti.</a:t>
            </a:r>
          </a:p>
          <a:p>
            <a:pPr algn="ctr"/>
            <a:endParaRPr lang="hr-HR" sz="1600" i="1" dirty="0" smtClean="0">
              <a:solidFill>
                <a:schemeClr val="tx1"/>
              </a:solidFill>
            </a:endParaRPr>
          </a:p>
          <a:p>
            <a:pPr algn="ctr"/>
            <a:r>
              <a:rPr lang="hr-HR" sz="1600" b="1" dirty="0" smtClean="0">
                <a:solidFill>
                  <a:schemeClr val="tx1"/>
                </a:solidFill>
              </a:rPr>
              <a:t>FUNKCIONALNIJE VJEROVANJE</a:t>
            </a:r>
            <a:r>
              <a:rPr lang="hr-HR" sz="1600" i="1" dirty="0" smtClean="0">
                <a:solidFill>
                  <a:schemeClr val="tx1"/>
                </a:solidFill>
              </a:rPr>
              <a:t>: Ako tražim pomoć kad je trebam, pokazujem dobru sposobnost rješavanja problema.</a:t>
            </a:r>
            <a:endParaRPr lang="hr-HR" sz="1600" i="1" dirty="0">
              <a:solidFill>
                <a:schemeClr val="tx1"/>
              </a:solidFill>
            </a:endParaRPr>
          </a:p>
        </p:txBody>
      </p:sp>
      <p:sp>
        <p:nvSpPr>
          <p:cNvPr id="8194" name="AutoShape 2" descr="Slikovni rezultat za screen beans exclamation 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8196" name="Picture 4" descr="Povezana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4365104"/>
            <a:ext cx="2260848" cy="2260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500" dirty="0" smtClean="0"/>
              <a:t>Strategije za mijenjanje vjerovanja</a:t>
            </a:r>
            <a:endParaRPr lang="hr-HR" sz="3500" dirty="0"/>
          </a:p>
        </p:txBody>
      </p:sp>
      <p:sp>
        <p:nvSpPr>
          <p:cNvPr id="4" name="Rounded Rectangle 3"/>
          <p:cNvSpPr/>
          <p:nvPr/>
        </p:nvSpPr>
        <p:spPr>
          <a:xfrm>
            <a:off x="395536" y="1628800"/>
            <a:ext cx="2088232" cy="13681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Sokratovski dijalog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915816" y="1628800"/>
            <a:ext cx="2088232" cy="13681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Bihevioralni eksperiment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508104" y="1628800"/>
            <a:ext cx="2088232" cy="13681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Kognitivni kontinuum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67544" y="3501008"/>
            <a:ext cx="2088232" cy="13681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Racionalno-emocionalno igranje uloga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580112" y="3429000"/>
            <a:ext cx="2088232" cy="13681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Ponašanje “kao da”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987824" y="3573016"/>
            <a:ext cx="2088232" cy="13681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Korištenje drugih kao refereničnih točaka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059832" y="5229200"/>
            <a:ext cx="2088232" cy="13681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Samootkrivanje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536" y="188640"/>
          <a:ext cx="8280920" cy="482453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40460"/>
                <a:gridCol w="4140460"/>
              </a:tblGrid>
              <a:tr h="662007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STRATEGIJA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OPIS</a:t>
                      </a:r>
                      <a:endParaRPr lang="hr-HR" dirty="0"/>
                    </a:p>
                  </a:txBody>
                  <a:tcPr/>
                </a:tc>
              </a:tr>
              <a:tr h="1680314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SOKRATOVSKI DIJALOG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hr-HR" baseline="0" dirty="0" smtClean="0"/>
                        <a:t>ista vrsta pitanja kao i kod vrednovanja automatskih misli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hr-HR" baseline="0" dirty="0" smtClean="0"/>
                        <a:t>vrednovanje u kontekstu specifične situacije</a:t>
                      </a:r>
                      <a:endParaRPr lang="hr-HR" dirty="0"/>
                    </a:p>
                  </a:txBody>
                  <a:tcPr/>
                </a:tc>
              </a:tr>
              <a:tr h="1571782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BIHEVIORALNI</a:t>
                      </a:r>
                      <a:r>
                        <a:rPr lang="hr-HR" b="1" baseline="0" dirty="0" smtClean="0"/>
                        <a:t> EKSPERIMENT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hr-HR" baseline="0" dirty="0" smtClean="0"/>
                        <a:t>ukoliko je pravilno osmišljen i izveden – snažniji utjecaj od verbalnih tehnika u uredu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hr-HR" baseline="0" dirty="0" smtClean="0"/>
                        <a:t>pripaziti na oklijevanje pacijenta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hr-HR" baseline="0" dirty="0" smtClean="0"/>
                        <a:t>odraditi probu ponašanja na terapiji</a:t>
                      </a:r>
                    </a:p>
                  </a:txBody>
                  <a:tcPr/>
                </a:tc>
              </a:tr>
              <a:tr h="910429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KOGNITIVNI</a:t>
                      </a:r>
                      <a:r>
                        <a:rPr lang="hr-HR" b="1" baseline="0" dirty="0" smtClean="0"/>
                        <a:t> KONTINUUM ZA MODIFIKACIJU VJEROVANJA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-</a:t>
                      </a:r>
                      <a:r>
                        <a:rPr lang="hr-HR" baseline="0" dirty="0" smtClean="0"/>
                        <a:t> korisno kad pacijent vidi stvari u sve ili ništa terminima (dihotomno mišljenje)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Left-Right Arrow 4"/>
          <p:cNvSpPr/>
          <p:nvPr/>
        </p:nvSpPr>
        <p:spPr>
          <a:xfrm>
            <a:off x="899592" y="5373216"/>
            <a:ext cx="7416824" cy="1008112"/>
          </a:xfrm>
          <a:prstGeom prst="left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5616" y="5517232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0% uspjeha</a:t>
            </a:r>
          </a:p>
          <a:p>
            <a:pPr algn="ctr"/>
            <a:r>
              <a:rPr lang="hr-HR" i="1" dirty="0" smtClean="0"/>
              <a:t>Pacijent</a:t>
            </a:r>
            <a:endParaRPr lang="hr-HR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508104" y="5589240"/>
            <a:ext cx="2880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90%               100% uspjeha</a:t>
            </a:r>
            <a:endParaRPr lang="hr-HR" i="1" dirty="0" smtClean="0"/>
          </a:p>
          <a:p>
            <a:r>
              <a:rPr lang="hr-HR" i="1" dirty="0" smtClean="0"/>
              <a:t>       </a:t>
            </a:r>
            <a:r>
              <a:rPr lang="hr-HR" i="1" dirty="0" smtClean="0"/>
              <a:t>Superioran </a:t>
            </a:r>
          </a:p>
          <a:p>
            <a:r>
              <a:rPr lang="hr-HR" i="1" dirty="0" smtClean="0"/>
              <a:t>           student</a:t>
            </a:r>
          </a:p>
          <a:p>
            <a:r>
              <a:rPr lang="hr-HR" i="1" dirty="0" smtClean="0"/>
              <a:t>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95536" y="332658"/>
          <a:ext cx="8208912" cy="60887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04456"/>
                <a:gridCol w="4104456"/>
              </a:tblGrid>
              <a:tr h="567679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STRATEGIJA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OPIS</a:t>
                      </a:r>
                      <a:endParaRPr lang="hr-HR" dirty="0"/>
                    </a:p>
                  </a:txBody>
                  <a:tcPr/>
                </a:tc>
              </a:tr>
              <a:tr h="2960711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RACIONALNO</a:t>
                      </a:r>
                      <a:r>
                        <a:rPr lang="hr-HR" b="1" baseline="0" dirty="0" smtClean="0"/>
                        <a:t>-EMOCIONALNO IGRANJE ULOGA</a:t>
                      </a:r>
                    </a:p>
                    <a:p>
                      <a:pPr algn="ctr"/>
                      <a:r>
                        <a:rPr lang="hr-HR" b="1" i="1" baseline="0" dirty="0" smtClean="0"/>
                        <a:t>(</a:t>
                      </a:r>
                      <a:r>
                        <a:rPr lang="hr-HR" sz="1800" b="1" i="1" kern="1200" dirty="0" smtClean="0"/>
                        <a:t>stav-kontrastav</a:t>
                      </a:r>
                      <a:r>
                        <a:rPr lang="hr-HR" b="1" i="1" baseline="0" dirty="0" smtClean="0"/>
                        <a:t>)</a:t>
                      </a:r>
                      <a:endParaRPr lang="hr-HR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hr-HR" baseline="0" dirty="0" smtClean="0"/>
                        <a:t>koristi se najčešće nakon što je terapuet isprobao druge tehnike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hr-HR" baseline="0" dirty="0" smtClean="0"/>
                        <a:t>korisna kad pacijent intelektualno vidi da je vjerovanje disfunkcionalno, ali ga emocionalno još “osjeća”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hr-HR" baseline="0" dirty="0" smtClean="0"/>
                        <a:t>1. pacijent igra “emocionalni” dio svoje svijesti; terapeut- “racionalni”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hr-HR" baseline="0" dirty="0" smtClean="0"/>
                        <a:t>2. zamjena uloga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hr-HR" baseline="0" dirty="0" smtClean="0"/>
                        <a:t>VAŽNO: i terapeut i pacijent govore kao pacijent (oboje koriste zamjenicu JA)</a:t>
                      </a:r>
                      <a:endParaRPr lang="hr-HR" dirty="0"/>
                    </a:p>
                  </a:txBody>
                  <a:tcPr/>
                </a:tc>
              </a:tr>
              <a:tr h="2239612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KORIŠTENJE</a:t>
                      </a:r>
                      <a:r>
                        <a:rPr lang="hr-HR" b="1" baseline="0" dirty="0" smtClean="0"/>
                        <a:t> DRUGIH KAO REFERENIČNIH TOČAKA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hr-HR" baseline="0" dirty="0" smtClean="0"/>
                        <a:t>4. načina:</a:t>
                      </a:r>
                    </a:p>
                    <a:p>
                      <a:pPr marL="342900" indent="-342900">
                        <a:buFontTx/>
                        <a:buAutoNum type="arabicParenR"/>
                      </a:pPr>
                      <a:r>
                        <a:rPr lang="hr-HR" baseline="0" dirty="0" smtClean="0"/>
                        <a:t>uvažavanje drugačijih vjerovanja drugih ljudi (“ne treba sve raditi najbolje”)</a:t>
                      </a:r>
                    </a:p>
                    <a:p>
                      <a:pPr marL="342900" indent="-342900">
                        <a:buFontTx/>
                        <a:buAutoNum type="arabicParenR"/>
                      </a:pPr>
                      <a:r>
                        <a:rPr lang="hr-HR" baseline="0" dirty="0" smtClean="0"/>
                        <a:t>identificiranje nekog tko ima isto disfunkcionalno vjerovanje</a:t>
                      </a:r>
                    </a:p>
                    <a:p>
                      <a:pPr marL="342900" indent="-342900">
                        <a:buFontTx/>
                        <a:buAutoNum type="arabicParenR"/>
                      </a:pPr>
                      <a:r>
                        <a:rPr lang="hr-HR" baseline="0" dirty="0" smtClean="0"/>
                        <a:t>igranje uloga</a:t>
                      </a:r>
                    </a:p>
                    <a:p>
                      <a:pPr marL="342900" indent="-342900">
                        <a:buFontTx/>
                        <a:buAutoNum type="arabicParenR"/>
                      </a:pPr>
                      <a:r>
                        <a:rPr lang="hr-HR" baseline="0" dirty="0" smtClean="0"/>
                        <a:t>korištenje djece kao refereničnih točaka ili zamišljanje da imaju djecu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695</Words>
  <Application>Microsoft Office PowerPoint</Application>
  <PresentationFormat>On-screen Show (4:3)</PresentationFormat>
  <Paragraphs>111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    Posredujuća vjerovanja     Barbara Osmec, mag.psych. Zagreb, 29.6.2019.</vt:lpstr>
      <vt:lpstr>Što su posredujuća vjerovanja?</vt:lpstr>
      <vt:lpstr>Identificiranje posredujućih vjerovanja</vt:lpstr>
      <vt:lpstr>Tehnika silazne strelice</vt:lpstr>
      <vt:lpstr>Donošenje odluke o modifikaciji vjerovanja (1)</vt:lpstr>
      <vt:lpstr>Donošenje odluke o modifikaciji vjerovanja</vt:lpstr>
      <vt:lpstr>Strategije za mijenjanje vjerovanja</vt:lpstr>
      <vt:lpstr>Slide 8</vt:lpstr>
      <vt:lpstr>Slide 9</vt:lpstr>
      <vt:lpstr>Slide 10</vt:lpstr>
      <vt:lpstr>Modificiranje vjerovanja</vt:lpstr>
      <vt:lpstr>Hvala na pažnji!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Posredujuća vjerovanja</dc:title>
  <dc:creator>Matija</dc:creator>
  <cp:lastModifiedBy>Matija</cp:lastModifiedBy>
  <cp:revision>20</cp:revision>
  <dcterms:created xsi:type="dcterms:W3CDTF">2019-06-13T17:08:06Z</dcterms:created>
  <dcterms:modified xsi:type="dcterms:W3CDTF">2019-06-13T19:50:39Z</dcterms:modified>
</cp:coreProperties>
</file>