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9" r:id="rId1"/>
  </p:sldMasterIdLst>
  <p:notesMasterIdLst>
    <p:notesMasterId r:id="rId28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B23CB"/>
    <a:srgbClr val="CFA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6008" autoAdjust="0"/>
  </p:normalViewPr>
  <p:slideViewPr>
    <p:cSldViewPr snapToGrid="0">
      <p:cViewPr varScale="1">
        <p:scale>
          <a:sx n="60" d="100"/>
          <a:sy n="60" d="100"/>
        </p:scale>
        <p:origin x="908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F62E1-1A43-4884-A979-ABB42653B4CE}" type="datetimeFigureOut">
              <a:rPr lang="hr-HR" smtClean="0"/>
              <a:t>17.9.2019.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A8891-9F4B-4121-A0E1-96ECC96DAFEC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2482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noProof="0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00969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Pokazati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dijagram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iz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protekle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prezentacije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13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218596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17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931760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18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358520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mtClean="0"/>
              <a:t>Pročitati samo </a:t>
            </a:r>
            <a:r>
              <a:rPr lang="hr-HR" dirty="0" smtClean="0"/>
              <a:t>nove tehnike.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19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802528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Nakon</a:t>
            </a:r>
            <a:r>
              <a:rPr lang="hr-HR" baseline="0" dirty="0" smtClean="0"/>
              <a:t> definiranja starog bazičnog i uspostave novog funkcionalnijeg vjerovanja vrijeme je za uvod…Nakon jasnog postavljanja novog BV navodimo sve što smo taj dan napravili ali na način naveden u cilju.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20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354431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21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844764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22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350976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23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75730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CILJ je vizualizacijom pobuditi i dopustiti pacijentu da doživi</a:t>
            </a:r>
            <a:r>
              <a:rPr lang="hr-HR" baseline="0" dirty="0" smtClean="0"/>
              <a:t> staro iskustvo na novi funkcionalniji način te voditi računa o razini vjerovanja na intelektualnoj i emocionalnoj razini.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24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93883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Kod nekoga vjerovanja potječu iz samo jedne a kod drugih mogu spadati u više kategorija.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2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3767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Mogu kontrolirati sebe, Kompetentan sam u većini stvari…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3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65610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Točka 2. Ne može se vjerovati drugima, Drugi će me uvijek povrijediti…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4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91613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5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47146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6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383337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Kako</a:t>
            </a:r>
            <a:r>
              <a:rPr lang="hr-HR" baseline="0" dirty="0" smtClean="0"/>
              <a:t> bi izbjegli neuspjeh u ranoj modifikaciji BV moramo provjeriti sve stavke iz mogućih neuspješnih pokušaja i tek onda odlučiti da li je sazrjelo vrijeme za rad na BV.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7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98321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/>
              <a:t>Točka 3.  - </a:t>
            </a:r>
            <a:r>
              <a:rPr lang="hr-HR" dirty="0" smtClean="0">
                <a:latin typeface="Georgia" panose="02040502050405020303" pitchFamily="18" charset="0"/>
              </a:rPr>
              <a:t>dotjerajte BV s klijentovim podacima o sebi i o situacijama iz djetinjstva i reakcijama na te situacije. Točka 4. –</a:t>
            </a:r>
            <a:r>
              <a:rPr lang="hr-HR" baseline="0" dirty="0" smtClean="0">
                <a:latin typeface="Georgia" panose="02040502050405020303" pitchFamily="18" charset="0"/>
              </a:rPr>
              <a:t> s </a:t>
            </a:r>
            <a:r>
              <a:rPr lang="hr-HR" dirty="0" smtClean="0">
                <a:latin typeface="Georgia" panose="02040502050405020303" pitchFamily="18" charset="0"/>
              </a:rPr>
              <a:t>njihovim specifičnim vjerovanjima, vodite ga/nju u promatranju učinka BV na sadašnjost.</a:t>
            </a:r>
            <a:endParaRPr lang="en-US" dirty="0" smtClean="0">
              <a:latin typeface="Georgia" panose="02040502050405020303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9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493329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U ovom i slijedećem slajdu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navedeni</a:t>
            </a:r>
            <a:r>
              <a:rPr lang="en-US" dirty="0" smtClean="0"/>
              <a:t> </a:t>
            </a:r>
            <a:r>
              <a:rPr lang="en-US" dirty="0" err="1" smtClean="0"/>
              <a:t>primjeri</a:t>
            </a:r>
            <a:r>
              <a:rPr lang="en-US" dirty="0" smtClean="0"/>
              <a:t> za</a:t>
            </a:r>
            <a:r>
              <a:rPr lang="en-US" baseline="0" dirty="0" smtClean="0"/>
              <a:t> </a:t>
            </a:r>
            <a:r>
              <a:rPr lang="hr-HR" baseline="0" dirty="0" smtClean="0"/>
              <a:t>hipoteze o kategoriji BV.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10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60949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823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023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573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403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467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399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750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768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468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819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66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59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rgbClr val="FFFFFF"/>
            </a:gs>
          </a:gsLst>
          <a:lin ang="1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445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Word_Document2.docx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emf"/><Relationship Id="rId4" Type="http://schemas.openxmlformats.org/officeDocument/2006/relationships/package" Target="../embeddings/Microsoft_Word_Document3.docx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emf"/><Relationship Id="rId4" Type="http://schemas.openxmlformats.org/officeDocument/2006/relationships/package" Target="../embeddings/Microsoft_Word_Document4.docx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748861"/>
            <a:ext cx="9144000" cy="1132021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anchor="t" anchorCtr="0"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36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BAZIČNA VJEROVANJA (BV)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3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Identifikacija i modifikacija</a:t>
            </a:r>
            <a:endParaRPr lang="en-US" sz="3600" dirty="0">
              <a:effectLst>
                <a:outerShdw blurRad="50800" dist="50800" dir="5400000" algn="ctr" rotWithShape="0">
                  <a:schemeClr val="bg1"/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2818" y="5837274"/>
            <a:ext cx="5589181" cy="467834"/>
          </a:xfrm>
        </p:spPr>
        <p:txBody>
          <a:bodyPr>
            <a:normAutofit/>
          </a:bodyPr>
          <a:lstStyle/>
          <a:p>
            <a:r>
              <a:rPr lang="hr-HR" sz="2000" dirty="0" smtClean="0">
                <a:latin typeface="Imprint MT Shadow" panose="04020605060303030202" pitchFamily="82" charset="0"/>
              </a:rPr>
              <a:t>Zoran Radošević</a:t>
            </a:r>
            <a:r>
              <a:rPr lang="hr-HR" sz="1800" dirty="0">
                <a:latin typeface="Imprint MT Shadow" panose="04020605060303030202" pitchFamily="82" charset="0"/>
              </a:rPr>
              <a:t> </a:t>
            </a: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4478" y="48885"/>
            <a:ext cx="7080513" cy="2146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01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8343" y="372140"/>
            <a:ext cx="11589489" cy="6124353"/>
          </a:xfrm>
        </p:spPr>
        <p:txBody>
          <a:bodyPr/>
          <a:lstStyle/>
          <a:p>
            <a:pPr marL="0" indent="0">
              <a:buNone/>
            </a:pPr>
            <a:r>
              <a:rPr lang="hr-HR" sz="3200" dirty="0">
                <a:latin typeface="Georgia" panose="02040502050405020303" pitchFamily="18" charset="0"/>
              </a:rPr>
              <a:t>1. KATEGORIZIRANJE BAZIČNOG VJEROVANJA</a:t>
            </a:r>
            <a:endParaRPr lang="en-US" sz="3200" dirty="0">
              <a:latin typeface="Georgia" panose="02040502050405020303" pitchFamily="18" charset="0"/>
            </a:endParaRPr>
          </a:p>
          <a:p>
            <a:r>
              <a:rPr lang="hr-HR" dirty="0" smtClean="0">
                <a:latin typeface="Georgia" panose="02040502050405020303" pitchFamily="18" charset="0"/>
              </a:rPr>
              <a:t>Kod nove misli / problema / emocije / ponašanja / povijesnog podatka </a:t>
            </a:r>
            <a:r>
              <a:rPr lang="hr-HR" dirty="0">
                <a:latin typeface="Georgia" panose="02040502050405020303" pitchFamily="18" charset="0"/>
              </a:rPr>
              <a:t>– „probajte čuti“ koje kategorije BV </a:t>
            </a:r>
            <a:r>
              <a:rPr lang="hr-HR" dirty="0" smtClean="0">
                <a:latin typeface="Georgia" panose="02040502050405020303" pitchFamily="18" charset="0"/>
              </a:rPr>
              <a:t>je aktivirao</a:t>
            </a:r>
            <a:r>
              <a:rPr lang="hr-HR" dirty="0">
                <a:latin typeface="Georgia" panose="02040502050405020303" pitchFamily="18" charset="0"/>
              </a:rPr>
              <a:t>. Razjasnite </a:t>
            </a:r>
            <a:r>
              <a:rPr lang="hr-HR" dirty="0" smtClean="0">
                <a:latin typeface="Georgia" panose="02040502050405020303" pitchFamily="18" charset="0"/>
              </a:rPr>
              <a:t>tehnikom </a:t>
            </a:r>
            <a:r>
              <a:rPr lang="hr-HR" dirty="0">
                <a:latin typeface="Georgia" panose="02040502050405020303" pitchFamily="18" charset="0"/>
              </a:rPr>
              <a:t>silazne strijele</a:t>
            </a:r>
            <a:r>
              <a:rPr lang="hr-HR" dirty="0" smtClean="0">
                <a:latin typeface="Georgia" panose="02040502050405020303" pitchFamily="18" charset="0"/>
              </a:rPr>
              <a:t>.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TABLICA </a:t>
            </a:r>
            <a:r>
              <a:rPr lang="hr-HR" dirty="0">
                <a:latin typeface="Georgia" panose="02040502050405020303" pitchFamily="18" charset="0"/>
              </a:rPr>
              <a:t>KATEGORIJA BAZIČNIH VJEROVANJA S PRIMJERIMA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790" y="3717930"/>
            <a:ext cx="11626042" cy="3278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54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8343" y="372140"/>
            <a:ext cx="11589489" cy="6124353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TABLICA </a:t>
            </a:r>
            <a:r>
              <a:rPr lang="hr-HR" dirty="0">
                <a:latin typeface="Georgia" panose="02040502050405020303" pitchFamily="18" charset="0"/>
              </a:rPr>
              <a:t>KATEGORIJA BAZIČNIH VJEROVANJA S </a:t>
            </a:r>
            <a:r>
              <a:rPr lang="hr-HR" dirty="0" smtClean="0">
                <a:latin typeface="Georgia" panose="02040502050405020303" pitchFamily="18" charset="0"/>
              </a:rPr>
              <a:t>PRIMJERIMA </a:t>
            </a:r>
            <a:r>
              <a:rPr lang="hr-HR" dirty="0" err="1" smtClean="0">
                <a:latin typeface="Georgia" panose="02040502050405020303" pitchFamily="18" charset="0"/>
              </a:rPr>
              <a:t>nast</a:t>
            </a:r>
            <a:r>
              <a:rPr lang="hr-HR" dirty="0" smtClean="0">
                <a:latin typeface="Georgia" panose="02040502050405020303" pitchFamily="18" charset="0"/>
              </a:rPr>
              <a:t>…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343" y="1112941"/>
            <a:ext cx="11530854" cy="5479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39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921" y="184372"/>
            <a:ext cx="10515600" cy="517377"/>
          </a:xfrm>
        </p:spPr>
        <p:txBody>
          <a:bodyPr anchor="t">
            <a:normAutofit fontScale="90000"/>
          </a:bodyPr>
          <a:lstStyle/>
          <a:p>
            <a:r>
              <a:rPr lang="hr-HR" sz="3600" dirty="0">
                <a:latin typeface="Georgia" panose="02040502050405020303" pitchFamily="18" charset="0"/>
                <a:ea typeface="+mn-ea"/>
                <a:cs typeface="+mn-cs"/>
              </a:rPr>
              <a:t>2. IDENTIFIKACIJA BAZIČNIH VJEROVANJA</a:t>
            </a:r>
            <a:r>
              <a:rPr lang="en-US" dirty="0">
                <a:latin typeface="Georgia" panose="02040502050405020303" pitchFamily="18" charset="0"/>
              </a:rPr>
              <a:t/>
            </a:r>
            <a:br>
              <a:rPr lang="en-US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242" y="701750"/>
            <a:ext cx="11546958" cy="587980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Koristimo iste tehnika korištene pri identifikaciji PV:</a:t>
            </a:r>
            <a:b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● Silazna strijela	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●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Vjerovanje izraženo kroz AM	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●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Prepoznavanje uobičajene teme u AM-a	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			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●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Započinjanje pretpostavkom („Što ako“) i traženje dovršavanja	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●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Direktno iskazivanje		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●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Direktno pitanje o BV                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●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Pregledavanje klijentovog upitnika BV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RANO U TRETMANU identificiramo BV KAKO BI: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Konceptualizirali pacijentove probleme i tretman.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Prikupili dodatne podatke o klijentu i pomogli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ranoj procjeni BV.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Procijenili efikasnost modifikacije kao i snagu, širinu i prilagodljivost/rigidnost BV.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34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921" y="184372"/>
            <a:ext cx="10515600" cy="517377"/>
          </a:xfrm>
        </p:spPr>
        <p:txBody>
          <a:bodyPr anchor="t">
            <a:noAutofit/>
          </a:bodyPr>
          <a:lstStyle/>
          <a:p>
            <a:pPr>
              <a:spcBef>
                <a:spcPts val="1000"/>
              </a:spcBef>
            </a:pPr>
            <a:r>
              <a:rPr lang="hr-HR" sz="3200" dirty="0">
                <a:latin typeface="Georgia" panose="02040502050405020303" pitchFamily="18" charset="0"/>
                <a:ea typeface="+mn-ea"/>
                <a:cs typeface="+mn-cs"/>
              </a:rPr>
              <a:t>3. ISKAZIVANJE HIPOTEZE O BV PACIJENTU</a:t>
            </a:r>
            <a:endParaRPr lang="en-US" sz="3200" dirty="0"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242" y="701750"/>
            <a:ext cx="11546958" cy="5879804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Nakon prikupljanja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podataka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procijene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 će klijent biti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receptivan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našu konceptualizaciju.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ILI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revidirati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niz povezanih AM iz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raznih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situacija (povezanih s istim BV) i tražimo da klijent donese zaključak o obrascu u podlozi tih misli.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NEKIMA - koristiti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DIJAGRAM KOGNITIVNE KONCEPTUALIZACIJE rano u tretmanu i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istražiti utjecaje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 djetinjstva.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Podaci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 osobne povijesti 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stvaranje hipoteze o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formiranju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BV i objašnjavanju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netočnog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ili djelom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netočnog djelovanja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iako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čvrsto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vjeruju u njega.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24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856" y="184372"/>
            <a:ext cx="11663916" cy="985209"/>
          </a:xfrm>
        </p:spPr>
        <p:txBody>
          <a:bodyPr anchor="t">
            <a:noAutofit/>
          </a:bodyPr>
          <a:lstStyle/>
          <a:p>
            <a:pPr algn="ctr">
              <a:spcBef>
                <a:spcPts val="1000"/>
              </a:spcBef>
            </a:pPr>
            <a:r>
              <a:rPr lang="hr-HR" sz="3200" dirty="0">
                <a:latin typeface="Georgia" panose="02040502050405020303" pitchFamily="18" charset="0"/>
                <a:ea typeface="+mn-ea"/>
                <a:cs typeface="+mn-cs"/>
              </a:rPr>
              <a:t>4. EDUCIRANJE O BV I PRAĆENJU NJIHOVOG DJELOVANJA</a:t>
            </a:r>
            <a:endParaRPr lang="en-US" sz="3200" dirty="0"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14" y="1169581"/>
            <a:ext cx="11546958" cy="556082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Za pacijente je bitno da o BV shvate slijedeće</a:t>
            </a:r>
            <a:r>
              <a:rPr lang="hr-HR" dirty="0" smtClean="0">
                <a:latin typeface="Georgia" panose="02040502050405020303" pitchFamily="18" charset="0"/>
              </a:rPr>
              <a:t>:</a:t>
            </a:r>
          </a:p>
          <a:p>
            <a:pPr marL="342900" indent="-342900">
              <a:lnSpc>
                <a:spcPct val="117000"/>
              </a:lnSpc>
              <a:buFont typeface="Symbol" panose="05050102010706020507" pitchFamily="18" charset="2"/>
              <a:buChar char=""/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 su to ideje, ne nužno istinite.</a:t>
            </a:r>
            <a:endParaRPr lang="en-US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7000"/>
              </a:lnSpc>
              <a:buFont typeface="Symbol" panose="05050102010706020507" pitchFamily="18" charset="2"/>
              <a:buChar char=""/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Da, iako u njih vjeruju snažno i „osjećaju“ da su istinita, BV su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djelom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ili potpuno neistinita.</a:t>
            </a:r>
            <a:endParaRPr lang="en-US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7000"/>
              </a:lnSpc>
              <a:buFont typeface="Symbol" panose="05050102010706020507" pitchFamily="18" charset="2"/>
              <a:buChar char=""/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Da, kao ideje, možemo testirati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istinitost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7000"/>
              </a:lnSpc>
              <a:buFont typeface="Symbol" panose="05050102010706020507" pitchFamily="18" charset="2"/>
              <a:buChar char=""/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 mogu biti ukorijenjena </a:t>
            </a:r>
            <a:r>
              <a:rPr lang="en-US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djetinjstva, i da možda nisu bila istina ni kada su u njih povjerovali prvi puta.</a:t>
            </a:r>
            <a:endParaRPr lang="en-US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7000"/>
              </a:lnSpc>
              <a:buFont typeface="Symbol" panose="05050102010706020507" pitchFamily="18" charset="2"/>
              <a:buChar char=""/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 ih održavaju funkcioniranje shema, u koje prihvaćaju podatke koji ih jačaju dok istovremeno ignoriraju ili odbacuju podatke koji bi ih mogli promijeniti.</a:t>
            </a:r>
            <a:endParaRPr lang="en-US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7000"/>
              </a:lnSpc>
              <a:buFont typeface="Symbol" panose="05050102010706020507" pitchFamily="18" charset="2"/>
              <a:buChar char=""/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zajedno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možete kroz niz strategija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promijeniti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 ideje kako bi sebe vidjeli na realniji način.</a:t>
            </a:r>
          </a:p>
          <a:p>
            <a:pPr marL="342900" indent="-342900">
              <a:lnSpc>
                <a:spcPct val="117000"/>
              </a:lnSpc>
              <a:buFont typeface="Symbol" panose="05050102010706020507" pitchFamily="18" charset="2"/>
              <a:buChar char=""/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Teže je prepoznati i prihvatiti podatke zbog njihovog stanja i možemo koristiti shemu obrade podataka za pojašnjenje.</a:t>
            </a:r>
          </a:p>
          <a:p>
            <a:pPr lvl="0"/>
            <a:endParaRPr lang="en-US" dirty="0"/>
          </a:p>
          <a:p>
            <a:pPr marL="0" lvl="0" indent="0">
              <a:lnSpc>
                <a:spcPct val="107000"/>
              </a:lnSpc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07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921" y="184373"/>
            <a:ext cx="10515600" cy="517377"/>
          </a:xfrm>
        </p:spPr>
        <p:txBody>
          <a:bodyPr anchor="t">
            <a:noAutofit/>
          </a:bodyPr>
          <a:lstStyle/>
          <a:p>
            <a:pPr>
              <a:spcBef>
                <a:spcPts val="1000"/>
              </a:spcBef>
            </a:pPr>
            <a:r>
              <a:rPr lang="hr-HR" sz="3200" dirty="0">
                <a:latin typeface="+mn-lt"/>
                <a:ea typeface="+mn-ea"/>
                <a:cs typeface="+mn-cs"/>
              </a:rPr>
              <a:t>5</a:t>
            </a:r>
            <a:r>
              <a:rPr lang="hr-HR" sz="3200" dirty="0">
                <a:latin typeface="Georgia" panose="02040502050405020303" pitchFamily="18" charset="0"/>
                <a:ea typeface="+mn-ea"/>
                <a:cs typeface="+mn-cs"/>
              </a:rPr>
              <a:t>. RAZVIJANJE NOVOG BAZIČNOG VJEROVANJA</a:t>
            </a:r>
            <a:endParaRPr lang="en-US" sz="3200" dirty="0"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242" y="701750"/>
            <a:ext cx="11546958" cy="587980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Mnogi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 imali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pozitivna BV prije nastanka njihovih teškoća.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Zamoliti identifikaciju vjerovanja.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Ukoliko klijent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 može izraziti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ranije PBV,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stvorite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novo,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realistično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funkcionalno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kroz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male korake vodite pacijenta u tom smjeru.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Djelom pozitivnije vjerovanje od njihovog trenutnog će općenito lakše biti prihvaćeno od izrazito ekstremnog pozitivnog vjerovanja.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0"/>
              </a:spcAft>
              <a:buNone/>
            </a:pP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354660"/>
              </p:ext>
            </p:extLst>
          </p:nvPr>
        </p:nvGraphicFramePr>
        <p:xfrm>
          <a:off x="340242" y="4293191"/>
          <a:ext cx="11546958" cy="2463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" name="Document" r:id="rId3" imgW="5938053" imgH="1267606" progId="Word.Document.12">
                  <p:embed/>
                </p:oleObj>
              </mc:Choice>
              <mc:Fallback>
                <p:oleObj name="Document" r:id="rId3" imgW="5938053" imgH="126760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0242" y="4293191"/>
                        <a:ext cx="11546958" cy="2463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805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0754"/>
            <a:ext cx="10515600" cy="637953"/>
          </a:xfrm>
        </p:spPr>
        <p:txBody>
          <a:bodyPr anchor="t">
            <a:noAutofit/>
          </a:bodyPr>
          <a:lstStyle/>
          <a:p>
            <a:pPr>
              <a:spcBef>
                <a:spcPts val="1000"/>
              </a:spcBef>
            </a:pPr>
            <a:r>
              <a:rPr lang="hr-HR" sz="3200" dirty="0">
                <a:latin typeface="+mn-lt"/>
                <a:ea typeface="+mn-ea"/>
                <a:cs typeface="+mn-cs"/>
              </a:rPr>
              <a:t>6. </a:t>
            </a:r>
            <a:r>
              <a:rPr lang="hr-HR" sz="3200" dirty="0">
                <a:latin typeface="Georgia" panose="02040502050405020303" pitchFamily="18" charset="0"/>
                <a:ea typeface="+mn-ea"/>
                <a:cs typeface="+mn-cs"/>
              </a:rPr>
              <a:t>OSNAŽIVANJE NOVOG VJEROVANJA</a:t>
            </a:r>
            <a:r>
              <a:rPr lang="en-US" sz="3200" dirty="0">
                <a:latin typeface="+mn-lt"/>
                <a:ea typeface="+mn-ea"/>
                <a:cs typeface="+mn-cs"/>
              </a:rPr>
              <a:t/>
            </a:r>
            <a:br>
              <a:rPr lang="en-US" sz="3200" dirty="0">
                <a:latin typeface="+mn-lt"/>
                <a:ea typeface="+mn-ea"/>
                <a:cs typeface="+mn-cs"/>
              </a:rPr>
            </a:br>
            <a:endParaRPr lang="en-US" sz="3200" dirty="0"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712" y="818706"/>
            <a:ext cx="11546958" cy="55820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NA DVA GLAVNA NAČINA: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a) PRVI NAČIN</a:t>
            </a:r>
            <a:endParaRPr lang="en-US" dirty="0">
              <a:latin typeface="Georgia" panose="02040502050405020303" pitchFamily="18" charset="0"/>
            </a:endParaRPr>
          </a:p>
          <a:p>
            <a:pPr lvl="0"/>
            <a:r>
              <a:rPr lang="hr-HR" dirty="0" smtClean="0">
                <a:latin typeface="Georgia" panose="02040502050405020303" pitchFamily="18" charset="0"/>
              </a:rPr>
              <a:t>CILJANO </a:t>
            </a:r>
            <a:r>
              <a:rPr lang="hr-HR" dirty="0">
                <a:latin typeface="Georgia" panose="02040502050405020303" pitchFamily="18" charset="0"/>
              </a:rPr>
              <a:t>izvlačite </a:t>
            </a:r>
            <a:r>
              <a:rPr lang="hr-HR" dirty="0" smtClean="0">
                <a:latin typeface="Georgia" panose="02040502050405020303" pitchFamily="18" charset="0"/>
              </a:rPr>
              <a:t>pozitivno kroz pitanja </a:t>
            </a:r>
            <a:r>
              <a:rPr lang="hr-HR" dirty="0">
                <a:latin typeface="Georgia" panose="02040502050405020303" pitchFamily="18" charset="0"/>
              </a:rPr>
              <a:t>i IZDVOJITE im natrag </a:t>
            </a:r>
            <a:r>
              <a:rPr lang="hr-HR" dirty="0" smtClean="0">
                <a:latin typeface="Georgia" panose="02040502050405020303" pitchFamily="18" charset="0"/>
              </a:rPr>
              <a:t>pozitivno – </a:t>
            </a:r>
            <a:r>
              <a:rPr lang="hr-HR" dirty="0">
                <a:latin typeface="Georgia" panose="02040502050405020303" pitchFamily="18" charset="0"/>
              </a:rPr>
              <a:t>naročito kada su u kontradikciji s njihovim starim NBV i podržavaju novo BV.</a:t>
            </a:r>
            <a:endParaRPr lang="en-US" dirty="0">
              <a:latin typeface="Georgia" panose="02040502050405020303" pitchFamily="18" charset="0"/>
            </a:endParaRPr>
          </a:p>
          <a:p>
            <a:pPr lvl="0"/>
            <a:r>
              <a:rPr lang="hr-HR" dirty="0">
                <a:latin typeface="Georgia" panose="02040502050405020303" pitchFamily="18" charset="0"/>
              </a:rPr>
              <a:t>TRAŽITE da </a:t>
            </a:r>
            <a:r>
              <a:rPr lang="hr-HR" dirty="0" smtClean="0">
                <a:latin typeface="Georgia" panose="02040502050405020303" pitchFamily="18" charset="0"/>
              </a:rPr>
              <a:t>sagledaju njihova </a:t>
            </a:r>
            <a:r>
              <a:rPr lang="hr-HR" dirty="0">
                <a:latin typeface="Georgia" panose="02040502050405020303" pitchFamily="18" charset="0"/>
              </a:rPr>
              <a:t>iskustva na novi način na koji bi prihvatili i obradili i pozitivne tvrdnje o njima.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PRIMJER (Sally):</a:t>
            </a:r>
            <a:endParaRPr lang="en-US" dirty="0">
              <a:latin typeface="Georgia" panose="02040502050405020303" pitchFamily="18" charset="0"/>
            </a:endParaRPr>
          </a:p>
          <a:p>
            <a:pPr lvl="0"/>
            <a:r>
              <a:rPr lang="hr-HR" dirty="0">
                <a:latin typeface="Georgia" panose="02040502050405020303" pitchFamily="18" charset="0"/>
              </a:rPr>
              <a:t>Pri procjeni pitajte o njihovim vrlinama (dobrim stranama).</a:t>
            </a:r>
            <a:endParaRPr lang="en-US" dirty="0">
              <a:latin typeface="Georgia" panose="02040502050405020303" pitchFamily="18" charset="0"/>
            </a:endParaRPr>
          </a:p>
          <a:p>
            <a:pPr lvl="0"/>
            <a:r>
              <a:rPr lang="hr-HR" dirty="0">
                <a:latin typeface="Georgia" panose="02040502050405020303" pitchFamily="18" charset="0"/>
              </a:rPr>
              <a:t>Kasnije, kad god je primjenjivo, pitajte da li su neki podaci indicirali neku od navedenih vrlina.</a:t>
            </a:r>
            <a:endParaRPr lang="en-US" dirty="0">
              <a:latin typeface="Georgia" panose="02040502050405020303" pitchFamily="18" charset="0"/>
            </a:endParaRPr>
          </a:p>
          <a:p>
            <a:r>
              <a:rPr lang="hr-HR" dirty="0">
                <a:latin typeface="Georgia" panose="02040502050405020303" pitchFamily="18" charset="0"/>
              </a:rPr>
              <a:t>Tijekom prve polovice seanse, pitajte o svim pozitivnim iskustvima doživljenima od prošlog sastanka.</a:t>
            </a: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20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4511"/>
            <a:ext cx="10515600" cy="637953"/>
          </a:xfrm>
        </p:spPr>
        <p:txBody>
          <a:bodyPr anchor="t">
            <a:noAutofit/>
          </a:bodyPr>
          <a:lstStyle/>
          <a:p>
            <a:pPr>
              <a:spcBef>
                <a:spcPts val="1000"/>
              </a:spcBef>
            </a:pPr>
            <a:r>
              <a:rPr lang="hr-HR" sz="3200" dirty="0">
                <a:latin typeface="+mn-lt"/>
                <a:ea typeface="+mn-ea"/>
                <a:cs typeface="+mn-cs"/>
              </a:rPr>
              <a:t>6. </a:t>
            </a:r>
            <a:r>
              <a:rPr lang="hr-HR" sz="3200" dirty="0">
                <a:latin typeface="Georgia" panose="02040502050405020303" pitchFamily="18" charset="0"/>
                <a:ea typeface="+mn-ea"/>
                <a:cs typeface="+mn-cs"/>
              </a:rPr>
              <a:t>OSNAŽIVANJE NOVOG </a:t>
            </a:r>
            <a:r>
              <a:rPr lang="hr-HR" sz="3200" dirty="0" smtClean="0">
                <a:latin typeface="Georgia" panose="02040502050405020303" pitchFamily="18" charset="0"/>
                <a:ea typeface="+mn-ea"/>
                <a:cs typeface="+mn-cs"/>
              </a:rPr>
              <a:t>VJEROVANJA </a:t>
            </a:r>
            <a:r>
              <a:rPr lang="hr-HR" sz="3200" dirty="0" err="1" smtClean="0">
                <a:latin typeface="Georgia" panose="02040502050405020303" pitchFamily="18" charset="0"/>
                <a:ea typeface="+mn-ea"/>
                <a:cs typeface="+mn-cs"/>
              </a:rPr>
              <a:t>nast</a:t>
            </a:r>
            <a:r>
              <a:rPr lang="hr-HR" sz="3200" dirty="0" smtClean="0">
                <a:latin typeface="Georgia" panose="02040502050405020303" pitchFamily="18" charset="0"/>
                <a:ea typeface="+mn-ea"/>
                <a:cs typeface="+mn-cs"/>
              </a:rPr>
              <a:t>…</a:t>
            </a:r>
            <a:r>
              <a:rPr lang="en-US" sz="3200" dirty="0">
                <a:latin typeface="+mn-lt"/>
                <a:ea typeface="+mn-ea"/>
                <a:cs typeface="+mn-cs"/>
              </a:rPr>
              <a:t/>
            </a:r>
            <a:br>
              <a:rPr lang="en-US" sz="3200" dirty="0">
                <a:latin typeface="+mn-lt"/>
                <a:ea typeface="+mn-ea"/>
                <a:cs typeface="+mn-cs"/>
              </a:rPr>
            </a:br>
            <a:endParaRPr lang="en-US" sz="3200" dirty="0"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521" y="659218"/>
            <a:ext cx="11546958" cy="5975497"/>
          </a:xfrm>
        </p:spPr>
        <p:txBody>
          <a:bodyPr>
            <a:normAutofit lnSpcReduction="10000"/>
          </a:bodyPr>
          <a:lstStyle/>
          <a:p>
            <a:r>
              <a:rPr lang="hr-HR" dirty="0" smtClean="0">
                <a:latin typeface="Georgia" panose="02040502050405020303" pitchFamily="18" charset="0"/>
              </a:rPr>
              <a:t>Tablica </a:t>
            </a:r>
            <a:r>
              <a:rPr lang="hr-HR" dirty="0">
                <a:latin typeface="Georgia" panose="02040502050405020303" pitchFamily="18" charset="0"/>
              </a:rPr>
              <a:t>zasluga - za učinjene promjene iako su bile malo teže za </a:t>
            </a:r>
            <a:r>
              <a:rPr lang="hr-HR" dirty="0" smtClean="0">
                <a:latin typeface="Georgia" panose="02040502050405020303" pitchFamily="18" charset="0"/>
              </a:rPr>
              <a:t>provesti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pPr lvl="0"/>
            <a:endParaRPr lang="hr-HR" dirty="0" smtClean="0"/>
          </a:p>
          <a:p>
            <a:pPr lvl="0"/>
            <a:endParaRPr lang="hr-HR" dirty="0" smtClean="0">
              <a:latin typeface="Georgia" panose="02040502050405020303" pitchFamily="18" charset="0"/>
            </a:endParaRPr>
          </a:p>
          <a:p>
            <a:pPr lvl="0"/>
            <a:r>
              <a:rPr lang="hr-HR" dirty="0" smtClean="0">
                <a:latin typeface="Georgia" panose="02040502050405020303" pitchFamily="18" charset="0"/>
              </a:rPr>
              <a:t>Kontinuirano </a:t>
            </a:r>
            <a:r>
              <a:rPr lang="hr-HR" dirty="0">
                <a:latin typeface="Georgia" panose="02040502050405020303" pitchFamily="18" charset="0"/>
              </a:rPr>
              <a:t>tražite (pozitivan) dokaz da su njene misli </a:t>
            </a:r>
            <a:r>
              <a:rPr lang="hr-HR" dirty="0" smtClean="0">
                <a:latin typeface="Georgia" panose="02040502050405020303" pitchFamily="18" charset="0"/>
              </a:rPr>
              <a:t>vezane uz staro BV netočne </a:t>
            </a:r>
            <a:r>
              <a:rPr lang="hr-HR" dirty="0">
                <a:latin typeface="Georgia" panose="02040502050405020303" pitchFamily="18" charset="0"/>
              </a:rPr>
              <a:t>ili kompletno netočne.</a:t>
            </a:r>
            <a:endParaRPr lang="en-US" dirty="0">
              <a:latin typeface="Georgia" panose="02040502050405020303" pitchFamily="18" charset="0"/>
            </a:endParaRPr>
          </a:p>
          <a:p>
            <a:pPr lvl="0"/>
            <a:r>
              <a:rPr lang="hr-HR" dirty="0">
                <a:latin typeface="Georgia" panose="02040502050405020303" pitchFamily="18" charset="0"/>
              </a:rPr>
              <a:t>Provjerite sadržaj atribucija kada je klijent iskazao pozitivno ponašanje.</a:t>
            </a:r>
            <a:endParaRPr lang="en-US" dirty="0">
              <a:latin typeface="Georgia" panose="02040502050405020303" pitchFamily="18" charset="0"/>
            </a:endParaRPr>
          </a:p>
          <a:p>
            <a:pPr lvl="0"/>
            <a:r>
              <a:rPr lang="hr-HR" dirty="0">
                <a:latin typeface="Georgia" panose="02040502050405020303" pitchFamily="18" charset="0"/>
              </a:rPr>
              <a:t>Konstantno pružajte povratne informacije o dostignućima i pozitivnim odlikama.</a:t>
            </a:r>
            <a:endParaRPr lang="en-US" dirty="0">
              <a:latin typeface="Georgia" panose="02040502050405020303" pitchFamily="18" charset="0"/>
            </a:endParaRPr>
          </a:p>
          <a:p>
            <a:endParaRPr lang="hr-H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0591694"/>
              </p:ext>
            </p:extLst>
          </p:nvPr>
        </p:nvGraphicFramePr>
        <p:xfrm>
          <a:off x="478281" y="1663662"/>
          <a:ext cx="11164370" cy="19088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name="Document" r:id="rId4" imgW="5938053" imgH="996387" progId="Word.Document.12">
                  <p:embed/>
                </p:oleObj>
              </mc:Choice>
              <mc:Fallback>
                <p:oleObj name="Document" r:id="rId4" imgW="5938053" imgH="99638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8281" y="1663662"/>
                        <a:ext cx="11164370" cy="19088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928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4511"/>
            <a:ext cx="10515600" cy="637953"/>
          </a:xfrm>
        </p:spPr>
        <p:txBody>
          <a:bodyPr anchor="t">
            <a:noAutofit/>
          </a:bodyPr>
          <a:lstStyle/>
          <a:p>
            <a:pPr>
              <a:spcBef>
                <a:spcPts val="1000"/>
              </a:spcBef>
            </a:pPr>
            <a:r>
              <a:rPr lang="hr-HR" sz="3200" dirty="0">
                <a:latin typeface="+mn-lt"/>
                <a:ea typeface="+mn-ea"/>
                <a:cs typeface="+mn-cs"/>
              </a:rPr>
              <a:t>6. </a:t>
            </a:r>
            <a:r>
              <a:rPr lang="hr-HR" sz="3200" dirty="0">
                <a:latin typeface="Georgia" panose="02040502050405020303" pitchFamily="18" charset="0"/>
                <a:ea typeface="+mn-ea"/>
                <a:cs typeface="+mn-cs"/>
              </a:rPr>
              <a:t>OSNAŽIVANJE NOVOG </a:t>
            </a:r>
            <a:r>
              <a:rPr lang="hr-HR" sz="3200" dirty="0" smtClean="0">
                <a:latin typeface="Georgia" panose="02040502050405020303" pitchFamily="18" charset="0"/>
                <a:ea typeface="+mn-ea"/>
                <a:cs typeface="+mn-cs"/>
              </a:rPr>
              <a:t>VJEROVANJA </a:t>
            </a:r>
            <a:r>
              <a:rPr lang="hr-HR" sz="3200" dirty="0" err="1" smtClean="0">
                <a:latin typeface="Georgia" panose="02040502050405020303" pitchFamily="18" charset="0"/>
                <a:ea typeface="+mn-ea"/>
                <a:cs typeface="+mn-cs"/>
              </a:rPr>
              <a:t>nast</a:t>
            </a:r>
            <a:r>
              <a:rPr lang="hr-HR" sz="3200" dirty="0" smtClean="0">
                <a:latin typeface="Georgia" panose="02040502050405020303" pitchFamily="18" charset="0"/>
                <a:ea typeface="+mn-ea"/>
                <a:cs typeface="+mn-cs"/>
              </a:rPr>
              <a:t>…</a:t>
            </a:r>
            <a:r>
              <a:rPr lang="en-US" sz="3200" dirty="0">
                <a:latin typeface="+mn-lt"/>
                <a:ea typeface="+mn-ea"/>
                <a:cs typeface="+mn-cs"/>
              </a:rPr>
              <a:t/>
            </a:r>
            <a:br>
              <a:rPr lang="en-US" sz="3200" dirty="0">
                <a:latin typeface="+mn-lt"/>
                <a:ea typeface="+mn-ea"/>
                <a:cs typeface="+mn-cs"/>
              </a:rPr>
            </a:br>
            <a:endParaRPr lang="en-US" sz="3200" dirty="0"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521" y="659218"/>
            <a:ext cx="11546958" cy="5975497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DRUGI NAČIN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Usvojiti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novi način gledanja na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doživljaje – promjena perspektive.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nešto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rade - provjera što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događa ili koji način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interpretacije doživljaja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 im podržao novo BV.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Kod poteškoća, modificirajte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instrukciju: na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koji način bi osoba koju oni smatraju uspješnom/kompetentnom to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doživjela?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Većina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vizualni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ili zvučni podsjetnik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potragu za pozitivnim podacima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narukvica na zglobu, post-</a:t>
            </a:r>
            <a:r>
              <a:rPr lang="hr-HR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podsjetnik, podsjetnik na računalu ili pametnom telefonu, alarm u određeno vrijeme).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KONAČNO – važno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stalno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pratiti </a:t>
            </a:r>
            <a:r>
              <a:rPr lang="hr-HR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koliko </a:t>
            </a: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snažno vjeruju u novo BV tijekom vremena na INTELEKTUALNOJ i EMOCIONALNOJ RAZINI.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Potkrepljujte doživljaje koji osnažuju vjerovanje, a preinačite značenje iskustva u slučaju da stupanj vjerovanje bude niži nego prije.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21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487" y="204511"/>
            <a:ext cx="11865935" cy="637953"/>
          </a:xfrm>
        </p:spPr>
        <p:txBody>
          <a:bodyPr anchor="t">
            <a:noAutofit/>
          </a:bodyPr>
          <a:lstStyle/>
          <a:p>
            <a:pPr algn="ctr">
              <a:spcBef>
                <a:spcPts val="1000"/>
              </a:spcBef>
            </a:pPr>
            <a:r>
              <a:rPr lang="hr-HR" sz="3200" b="1" u="sng" dirty="0">
                <a:latin typeface="Georgia" panose="02040502050405020303" pitchFamily="18" charset="0"/>
              </a:rPr>
              <a:t>II MODIFIKACIJA NEGATIVNIH BAZIČNIH VJEROVANJA</a:t>
            </a:r>
            <a:endParaRPr lang="en-US" sz="3200" b="1" dirty="0"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546" y="1233376"/>
            <a:ext cx="11780876" cy="53907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Strategije koje su bile navedene </a:t>
            </a:r>
            <a:r>
              <a:rPr lang="hr-HR" dirty="0">
                <a:latin typeface="Georgia" panose="02040502050405020303" pitchFamily="18" charset="0"/>
              </a:rPr>
              <a:t>pri modifikaciji PV i nove navedene ovdje.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TABLICA TEHNIKA ZA MODIFIKACIJU BAZIČNIH </a:t>
            </a:r>
            <a:r>
              <a:rPr lang="hr-HR" dirty="0" smtClean="0">
                <a:latin typeface="Georgia" panose="02040502050405020303" pitchFamily="18" charset="0"/>
              </a:rPr>
              <a:t>VJEROVANJA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5691792"/>
              </p:ext>
            </p:extLst>
          </p:nvPr>
        </p:nvGraphicFramePr>
        <p:xfrm>
          <a:off x="510363" y="2874537"/>
          <a:ext cx="10377377" cy="3880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5" name="Document" r:id="rId4" imgW="5938053" imgH="2221188" progId="Word.Document.12">
                  <p:embed/>
                </p:oleObj>
              </mc:Choice>
              <mc:Fallback>
                <p:oleObj name="Document" r:id="rId4" imgW="5938053" imgH="222118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0363" y="2874537"/>
                        <a:ext cx="10377377" cy="38807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263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863747" y="1222744"/>
            <a:ext cx="10515600" cy="5356003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DEF: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hr-HR" sz="2800" b="1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Najdublje </a:t>
            </a:r>
            <a:r>
              <a:rPr lang="hr-HR" sz="2800" b="1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usađene ideje o sebi u našem umu.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 err="1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Beck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(1964):</a:t>
            </a: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razlikuje kognitivne sheme od vjerovanja,</a:t>
            </a: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bazična vjerovanja su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sadržana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unutar shema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koje su osnovne kognitivne strukture,</a:t>
            </a: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Negativna bazična vjerovanja (NBV) dijele se u tri skupine:</a:t>
            </a:r>
            <a:endParaRPr lang="en-US" sz="20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bespomoćnost,</a:t>
            </a: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nevoljenost</a:t>
            </a: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bezvrijednost</a:t>
            </a: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69851" y="368810"/>
            <a:ext cx="10709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3200" dirty="0" smtClean="0">
                <a:solidFill>
                  <a:prstClr val="black"/>
                </a:solidFill>
                <a:latin typeface="Georgia" panose="02040502050405020303" pitchFamily="18" charset="0"/>
              </a:rPr>
              <a:t>UVOD I TEORIJA U PODLOZI BAZIČNIH VJEROVANJA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5584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8642"/>
          </a:xfrm>
        </p:spPr>
        <p:txBody>
          <a:bodyPr anchor="t">
            <a:normAutofit fontScale="90000"/>
          </a:bodyPr>
          <a:lstStyle/>
          <a:p>
            <a:r>
              <a:rPr lang="hr-HR" sz="3600" dirty="0" smtClean="0"/>
              <a:t>1. </a:t>
            </a:r>
            <a:r>
              <a:rPr lang="en-US" sz="3600" dirty="0" smtClean="0">
                <a:latin typeface="Georgia" panose="02040502050405020303" pitchFamily="18" charset="0"/>
              </a:rPr>
              <a:t>TABLICA BA</a:t>
            </a:r>
            <a:r>
              <a:rPr lang="hr-HR" sz="3600" dirty="0" smtClean="0">
                <a:latin typeface="Georgia" panose="02040502050405020303" pitchFamily="18" charset="0"/>
              </a:rPr>
              <a:t>ZIČNIH VJEROVANJA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140" y="903768"/>
            <a:ext cx="11440632" cy="5656520"/>
          </a:xfrm>
        </p:spPr>
        <p:txBody>
          <a:bodyPr>
            <a:normAutofit fontScale="92500"/>
          </a:bodyPr>
          <a:lstStyle/>
          <a:p>
            <a:r>
              <a:rPr lang="hr-HR" dirty="0" smtClean="0">
                <a:latin typeface="Georgia" panose="02040502050405020303" pitchFamily="18" charset="0"/>
              </a:rPr>
              <a:t>Ispunjavanje </a:t>
            </a:r>
            <a:r>
              <a:rPr lang="hr-HR" i="1" dirty="0" smtClean="0">
                <a:latin typeface="Georgia" panose="02040502050405020303" pitchFamily="18" charset="0"/>
              </a:rPr>
              <a:t>tijekom seanse ili sami za DZ kroz monitoring djelovanja vjerovanja i preinake dokaza </a:t>
            </a:r>
            <a:r>
              <a:rPr lang="hr-HR" dirty="0" smtClean="0">
                <a:latin typeface="Georgia" panose="02040502050405020303" pitchFamily="18" charset="0"/>
              </a:rPr>
              <a:t>koji su podržavali staro vjerovanje.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 smtClean="0">
              <a:latin typeface="Georgia" panose="02040502050405020303" pitchFamily="18" charset="0"/>
            </a:endParaRPr>
          </a:p>
          <a:p>
            <a:r>
              <a:rPr lang="hr-HR" dirty="0" smtClean="0">
                <a:latin typeface="Georgia" panose="02040502050405020303" pitchFamily="18" charset="0"/>
              </a:rPr>
              <a:t>CILJ: rad na točnoj procjeni što pripada u lijevi ili desni stupac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568264"/>
              </p:ext>
            </p:extLst>
          </p:nvPr>
        </p:nvGraphicFramePr>
        <p:xfrm>
          <a:off x="588185" y="1995893"/>
          <a:ext cx="11008541" cy="4319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7" name="Document" r:id="rId4" imgW="5938053" imgH="2330898" progId="Word.Document.12">
                  <p:embed/>
                </p:oleObj>
              </mc:Choice>
              <mc:Fallback>
                <p:oleObj name="Document" r:id="rId4" imgW="5938053" imgH="233089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88185" y="1995893"/>
                        <a:ext cx="11008541" cy="43198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941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8642"/>
          </a:xfrm>
        </p:spPr>
        <p:txBody>
          <a:bodyPr anchor="t">
            <a:normAutofit fontScale="90000"/>
          </a:bodyPr>
          <a:lstStyle/>
          <a:p>
            <a:r>
              <a:rPr lang="hr-HR" sz="3600" dirty="0" smtClean="0"/>
              <a:t>1. </a:t>
            </a:r>
            <a:r>
              <a:rPr lang="en-US" sz="3600" dirty="0" smtClean="0">
                <a:latin typeface="Georgia" panose="02040502050405020303" pitchFamily="18" charset="0"/>
              </a:rPr>
              <a:t>TABLICA BA</a:t>
            </a:r>
            <a:r>
              <a:rPr lang="hr-HR" sz="3600" dirty="0" smtClean="0">
                <a:latin typeface="Georgia" panose="02040502050405020303" pitchFamily="18" charset="0"/>
              </a:rPr>
              <a:t>ZIČNIH VJEROVANJA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140" y="903768"/>
            <a:ext cx="11440632" cy="5656520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Pomoć pri prepoznavanja pozitivnih podataka (lijevi stupac):</a:t>
            </a: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r>
              <a:rPr lang="hr-HR" dirty="0" smtClean="0">
                <a:latin typeface="Georgia" panose="02040502050405020303" pitchFamily="18" charset="0"/>
              </a:rPr>
              <a:t>Razmišljanje o dokazu kao pozitivan za nekog kog smatramo kompetentnim</a:t>
            </a:r>
          </a:p>
          <a:p>
            <a:r>
              <a:rPr lang="hr-HR" dirty="0" smtClean="0">
                <a:latin typeface="Georgia" panose="02040502050405020303" pitchFamily="18" charset="0"/>
              </a:rPr>
              <a:t>Koji pozitivan dokaz o nama bi dala osoba u čiju prosudbu vjerujemo?</a:t>
            </a:r>
          </a:p>
          <a:p>
            <a:r>
              <a:rPr lang="hr-HR" dirty="0" smtClean="0">
                <a:latin typeface="Georgia" panose="02040502050405020303" pitchFamily="18" charset="0"/>
              </a:rPr>
              <a:t>Refleksija na ispravnost odbacivanja dokaza u odnosu na sposobnosti hipotetski </a:t>
            </a:r>
            <a:r>
              <a:rPr lang="hr-HR" i="1" dirty="0" smtClean="0">
                <a:latin typeface="Georgia" panose="02040502050405020303" pitchFamily="18" charset="0"/>
              </a:rPr>
              <a:t>negativnog modela</a:t>
            </a:r>
          </a:p>
          <a:p>
            <a:r>
              <a:rPr lang="hr-HR" dirty="0" smtClean="0">
                <a:latin typeface="Georgia" panose="02040502050405020303" pitchFamily="18" charset="0"/>
              </a:rPr>
              <a:t>Određivanje razine vjerovanja (intelektualno i emocionalno) na početku seanse.</a:t>
            </a:r>
          </a:p>
          <a:p>
            <a:endParaRPr lang="hr-HR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* </a:t>
            </a:r>
            <a:r>
              <a:rPr lang="hr-HR" i="1" dirty="0" smtClean="0">
                <a:latin typeface="Georgia" panose="02040502050405020303" pitchFamily="18" charset="0"/>
              </a:rPr>
              <a:t>Rasprava o dokazima na ovaj način pruža klijentu mogućnost prikupljanja i potkrepljenja dokaza za lijevi stupac tablice.</a:t>
            </a:r>
          </a:p>
          <a:p>
            <a:endParaRPr lang="hr-HR" dirty="0" smtClean="0">
              <a:latin typeface="Georgia" panose="02040502050405020303" pitchFamily="18" charset="0"/>
            </a:endParaRP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43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8642"/>
          </a:xfrm>
        </p:spPr>
        <p:txBody>
          <a:bodyPr anchor="t">
            <a:normAutofit fontScale="90000"/>
          </a:bodyPr>
          <a:lstStyle/>
          <a:p>
            <a:r>
              <a:rPr lang="hr-HR" sz="3600" dirty="0" smtClean="0"/>
              <a:t>    2. </a:t>
            </a:r>
            <a:r>
              <a:rPr lang="hr-HR" sz="3600" dirty="0" smtClean="0">
                <a:latin typeface="Georgia" panose="02040502050405020303" pitchFamily="18" charset="0"/>
              </a:rPr>
              <a:t>EKSTREMNI KONTRASTI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140" y="903768"/>
            <a:ext cx="11440632" cy="5656520"/>
          </a:xfrm>
        </p:spPr>
        <p:txBody>
          <a:bodyPr>
            <a:normAutofit lnSpcReduction="10000"/>
          </a:bodyPr>
          <a:lstStyle/>
          <a:p>
            <a:r>
              <a:rPr lang="hr-HR" dirty="0">
                <a:latin typeface="Georgia" panose="02040502050405020303" pitchFamily="18" charset="0"/>
              </a:rPr>
              <a:t>Usporedba sebe s nekim stvarnim ili zamišljenim a predstavlja negativan ekstrem svojstva vezanog uz BV.</a:t>
            </a:r>
          </a:p>
          <a:p>
            <a:pPr marL="0" indent="0">
              <a:buNone/>
            </a:pPr>
            <a:endParaRPr lang="hr-HR" sz="8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 smtClean="0"/>
              <a:t>	</a:t>
            </a:r>
            <a:r>
              <a:rPr lang="hr-HR" sz="3200" dirty="0" smtClean="0"/>
              <a:t>3. </a:t>
            </a:r>
            <a:r>
              <a:rPr lang="hr-HR" sz="3200" dirty="0" smtClean="0">
                <a:latin typeface="Georgia" panose="02040502050405020303" pitchFamily="18" charset="0"/>
              </a:rPr>
              <a:t>PRIČE I METAFORE</a:t>
            </a:r>
            <a:endParaRPr lang="hr-HR" dirty="0" smtClean="0">
              <a:latin typeface="Georgia" panose="02040502050405020303" pitchFamily="18" charset="0"/>
            </a:endParaRPr>
          </a:p>
          <a:p>
            <a:r>
              <a:rPr lang="hr-HR" dirty="0" smtClean="0">
                <a:latin typeface="Georgia" panose="02040502050405020303" pitchFamily="18" charset="0"/>
              </a:rPr>
              <a:t>Razvijanje drugačijeg načina razmišljanja o sebi uspoređujući se s nekim tko ima slično NBV a doživljavaju ga u negativnom svjetlu.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 smtClean="0">
                <a:latin typeface="Georgia" panose="02040502050405020303" pitchFamily="18" charset="0"/>
              </a:rPr>
              <a:t> </a:t>
            </a:r>
            <a:endParaRPr lang="hr-HR" sz="200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sz="3200" dirty="0" smtClean="0"/>
              <a:t>	4. </a:t>
            </a:r>
            <a:r>
              <a:rPr lang="hr-HR" sz="3200" dirty="0" smtClean="0">
                <a:latin typeface="Georgia" panose="02040502050405020303" pitchFamily="18" charset="0"/>
              </a:rPr>
              <a:t>POVIJESNO TESTIRANJE BV</a:t>
            </a:r>
            <a:endParaRPr lang="hr-HR" dirty="0">
              <a:latin typeface="Georgia" panose="02040502050405020303" pitchFamily="18" charset="0"/>
            </a:endParaRPr>
          </a:p>
          <a:p>
            <a:r>
              <a:rPr lang="hr-HR" dirty="0" smtClean="0">
                <a:latin typeface="Georgia" panose="02040502050405020303" pitchFamily="18" charset="0"/>
              </a:rPr>
              <a:t>(1) OTKRITI rani izvor tvrdnji, a tada (2) POTRAŽITI POZITIVNA SJEĆANJA koja su bila zatomljena i (3) PREINAKA negativnih tvrdnji i (4) SAŽIMANJE svih preinačenih pozitivnih podataka i otkrivenih pozitivnih sjećanja za svaki razvojni period – RANO DJETINJSTVO, VRTIĆ, OŠ 1.-4. RAZRED, OŠ 5.-8., SŠ…</a:t>
            </a:r>
            <a:endParaRPr lang="hr-HR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 </a:t>
            </a: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81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8642"/>
          </a:xfrm>
        </p:spPr>
        <p:txBody>
          <a:bodyPr anchor="t">
            <a:normAutofit fontScale="90000"/>
          </a:bodyPr>
          <a:lstStyle/>
          <a:p>
            <a:r>
              <a:rPr lang="hr-HR" sz="3600" dirty="0" smtClean="0"/>
              <a:t>    5. </a:t>
            </a:r>
            <a:r>
              <a:rPr lang="hr-HR" sz="3600" dirty="0" smtClean="0">
                <a:latin typeface="Georgia" panose="02040502050405020303" pitchFamily="18" charset="0"/>
              </a:rPr>
              <a:t>RESTRUKTURIRANJE RANOG SJEĆANJA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140" y="903768"/>
            <a:ext cx="11440632" cy="5656520"/>
          </a:xfrm>
        </p:spPr>
        <p:txBody>
          <a:bodyPr>
            <a:normAutofit/>
          </a:bodyPr>
          <a:lstStyle/>
          <a:p>
            <a:endParaRPr lang="hr-HR" dirty="0" smtClean="0">
              <a:latin typeface="Georgia" panose="02040502050405020303" pitchFamily="18" charset="0"/>
            </a:endParaRPr>
          </a:p>
          <a:p>
            <a:endParaRPr lang="hr-HR" dirty="0" smtClean="0">
              <a:latin typeface="Georgia" panose="02040502050405020303" pitchFamily="18" charset="0"/>
            </a:endParaRPr>
          </a:p>
          <a:p>
            <a:r>
              <a:rPr lang="hr-HR" dirty="0" smtClean="0">
                <a:latin typeface="Georgia" panose="02040502050405020303" pitchFamily="18" charset="0"/>
              </a:rPr>
              <a:t>Za većinu DSM-IV OS I problema intelektualne tehnike su učinkovite ukoliko pacijent ima aktivirana NBV uz prisustvo negativnog afekta.</a:t>
            </a:r>
          </a:p>
          <a:p>
            <a:endParaRPr lang="hr-HR" dirty="0" smtClean="0">
              <a:latin typeface="Georgia" panose="02040502050405020303" pitchFamily="18" charset="0"/>
            </a:endParaRPr>
          </a:p>
          <a:p>
            <a:endParaRPr lang="hr-HR" dirty="0">
              <a:latin typeface="Georgia" panose="02040502050405020303" pitchFamily="18" charset="0"/>
            </a:endParaRPr>
          </a:p>
          <a:p>
            <a:r>
              <a:rPr lang="hr-HR" dirty="0" smtClean="0">
                <a:latin typeface="Georgia" panose="02040502050405020303" pitchFamily="18" charset="0"/>
              </a:rPr>
              <a:t>Kod ostalih problema – tehnike izmamljivanja negativnog afekta:</a:t>
            </a:r>
          </a:p>
          <a:p>
            <a:pPr marL="514350" indent="-514350">
              <a:buAutoNum type="arabicPeriod"/>
            </a:pPr>
            <a:r>
              <a:rPr lang="hr-HR" dirty="0" smtClean="0">
                <a:latin typeface="Georgia" panose="02040502050405020303" pitchFamily="18" charset="0"/>
              </a:rPr>
              <a:t>IGRANJE ULOGA – ponovna izvedba traumatskog događaja i preinaka značenja i objašnjenja događaja</a:t>
            </a:r>
          </a:p>
          <a:p>
            <a:pPr marL="0" indent="0">
              <a:buNone/>
            </a:pPr>
            <a:endParaRPr lang="hr-HR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hr-HR" sz="8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hr-HR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85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8642"/>
          </a:xfrm>
        </p:spPr>
        <p:txBody>
          <a:bodyPr anchor="t">
            <a:normAutofit fontScale="90000"/>
          </a:bodyPr>
          <a:lstStyle/>
          <a:p>
            <a:r>
              <a:rPr lang="hr-HR" sz="3600" dirty="0" smtClean="0"/>
              <a:t>    5. </a:t>
            </a:r>
            <a:r>
              <a:rPr lang="hr-HR" sz="3600" dirty="0" smtClean="0">
                <a:latin typeface="Georgia" panose="02040502050405020303" pitchFamily="18" charset="0"/>
              </a:rPr>
              <a:t>RESTRUKTURIRANJE RANOG SJEĆANJA </a:t>
            </a:r>
            <a:r>
              <a:rPr lang="hr-HR" sz="3600" dirty="0" err="1" smtClean="0">
                <a:latin typeface="Georgia" panose="02040502050405020303" pitchFamily="18" charset="0"/>
              </a:rPr>
              <a:t>nast</a:t>
            </a:r>
            <a:r>
              <a:rPr lang="hr-HR" sz="3600" dirty="0" smtClean="0">
                <a:latin typeface="Georgia" panose="02040502050405020303" pitchFamily="18" charset="0"/>
              </a:rPr>
              <a:t>…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140" y="903768"/>
            <a:ext cx="11440632" cy="565652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hr-HR" dirty="0" smtClean="0">
                <a:latin typeface="Georgia" panose="02040502050405020303" pitchFamily="18" charset="0"/>
              </a:rPr>
              <a:t>KORIŠTENJE VIZUALIZIRANJA ZA REKONSTRUKCIJU RANIH SJEĆANJA UZ EMOCIONALU POBUDU – Gestalt tehnika specifično dizajnirana za promjenu BV i češće se koristi za osobe s poremećajem ličnosti.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>
                <a:latin typeface="Georgia" panose="02040502050405020303" pitchFamily="18" charset="0"/>
              </a:rPr>
              <a:t>Identifikacija sadašnje izrazito stresne situacije a vezana je uz bitno BV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>
                <a:latin typeface="Georgia" panose="02040502050405020303" pitchFamily="18" charset="0"/>
              </a:rPr>
              <a:t>Podizanje afekta fokusiranjem na AM, osjećaje, tjelesne senzacije vezane uz situaciju.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>
                <a:latin typeface="Georgia" panose="02040502050405020303" pitchFamily="18" charset="0"/>
              </a:rPr>
              <a:t>Identificiranje i ponovni doživljaj relevantnog ranog događaja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>
                <a:latin typeface="Georgia" panose="02040502050405020303" pitchFamily="18" charset="0"/>
              </a:rPr>
              <a:t>Razgovor s „mladim” dijelom pacijenta da otkrije AM, osjećaje i vjerovanja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>
                <a:latin typeface="Georgia" panose="02040502050405020303" pitchFamily="18" charset="0"/>
              </a:rPr>
              <a:t>Razvijanje novog razumijevanja starog iskustva kroz vođeno zamišljanje, Sokratovski dijalog, i/ili igranje uloga.</a:t>
            </a:r>
            <a:endParaRPr lang="hr-HR" dirty="0">
              <a:latin typeface="Georgia" panose="02040502050405020303" pitchFamily="18" charset="0"/>
            </a:endParaRPr>
          </a:p>
          <a:p>
            <a:pPr>
              <a:buFont typeface="+mj-lt"/>
              <a:buAutoNum type="alphaLcParenR"/>
            </a:pPr>
            <a:endParaRPr lang="hr-HR" sz="8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hr-HR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52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algn="ctr"/>
            <a:r>
              <a:rPr lang="hr-HR" dirty="0" smtClean="0">
                <a:latin typeface="Georgia" panose="02040502050405020303" pitchFamily="18" charset="0"/>
              </a:rPr>
              <a:t>ZAKLJUČAK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3888"/>
            <a:ext cx="10515600" cy="5103075"/>
          </a:xfrm>
        </p:spPr>
        <p:txBody>
          <a:bodyPr/>
          <a:lstStyle/>
          <a:p>
            <a:endParaRPr lang="en-US" dirty="0" smtClean="0">
              <a:latin typeface="Georgia" panose="02040502050405020303" pitchFamily="18" charset="0"/>
            </a:endParaRPr>
          </a:p>
          <a:p>
            <a:endParaRPr lang="en-US" dirty="0">
              <a:latin typeface="Georgia" panose="02040502050405020303" pitchFamily="18" charset="0"/>
            </a:endParaRPr>
          </a:p>
          <a:p>
            <a:endParaRPr lang="en-US" dirty="0" smtClean="0">
              <a:latin typeface="Georgia" panose="02040502050405020303" pitchFamily="18" charset="0"/>
            </a:endParaRPr>
          </a:p>
          <a:p>
            <a:r>
              <a:rPr lang="hr-HR" dirty="0" smtClean="0">
                <a:latin typeface="Georgia" panose="02040502050405020303" pitchFamily="18" charset="0"/>
              </a:rPr>
              <a:t>RAD NA BV je konstantan i sistematski proces.</a:t>
            </a:r>
          </a:p>
          <a:p>
            <a:r>
              <a:rPr lang="hr-HR" dirty="0" smtClean="0">
                <a:latin typeface="Georgia" panose="02040502050405020303" pitchFamily="18" charset="0"/>
              </a:rPr>
              <a:t>UZ specifične tehnike za rad na BV koriste se i sve tehnike za AM i PV</a:t>
            </a: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hr-H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7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435" y="1562986"/>
            <a:ext cx="11493700" cy="4114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57060" y="510363"/>
            <a:ext cx="22222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Georgia" panose="02040502050405020303" pitchFamily="18" charset="0"/>
              </a:rPr>
              <a:t>HVALA!</a:t>
            </a:r>
            <a:endParaRPr lang="en-US" sz="36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2679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831850" y="733647"/>
            <a:ext cx="10515600" cy="535600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i="1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Razvoj BV </a:t>
            </a:r>
            <a:endParaRPr lang="en-US" b="1" i="1" dirty="0" smtClean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Počinje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rano u djetinjstvu i modulira se genetskom predispozicijom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 određenim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crtama ličnosti,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interakcijom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 značajnim drugima i </a:t>
            </a:r>
            <a:endParaRPr lang="hr-HR" dirty="0" smtClean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događajima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nizu ključnih formativnih situacija.</a:t>
            </a: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 smtClean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Tijekom većeg dijela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života zadržavaju nam se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pozitivna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realistična BV. </a:t>
            </a:r>
            <a:endParaRPr lang="hr-HR" dirty="0" smtClean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 NBV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isplivaju tijekom povećanog psihološkog stresa, međutim </a:t>
            </a:r>
            <a:r>
              <a:rPr lang="hr-HR" i="1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kod poremećaja ličnosti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skoro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konstantno aktivirana NBV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.!</a:t>
            </a: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 smtClean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>
              <a:solidFill>
                <a:schemeClr val="tx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5828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831850" y="733647"/>
            <a:ext cx="10515600" cy="5356003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razliku od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AM,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BV koja pacijenti „znaju“ da su istinita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nisu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precizno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artikulirana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sve dok ih terapeut ne razjasni nizom pitanja, pojašnjujući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sve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točnije značenje 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tih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misli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hr-HR" dirty="0" err="1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ogu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imati i NBV o drugima i svijetu oko njih.</a:t>
            </a:r>
            <a:endParaRPr lang="hr-HR" dirty="0" smtClean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 smtClean="0">
              <a:solidFill>
                <a:schemeClr val="tx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Kao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BV o sebi, i takva vjerovanja trebamo procijeniti i modificirati.</a:t>
            </a:r>
            <a:endParaRPr lang="en-US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734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831850" y="733647"/>
            <a:ext cx="10515600" cy="5356003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Prije </a:t>
            </a:r>
            <a:r>
              <a:rPr lang="hr-HR" dirty="0" err="1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psih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problema </a:t>
            </a: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kompetentna reakcija i interpretacija znakova nekompetencije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specifično za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situaciju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hr-HR" i="1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zdrava i adaptivna reakcija</a:t>
            </a:r>
            <a:r>
              <a:rPr lang="hr-HR" i="1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r-HR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Pojava problema </a:t>
            </a:r>
            <a:r>
              <a:rPr lang="hr-H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deaktivacija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pozivnih shema i aktivacija negativnih. Prenaglašavanje i generalizacija negativnih podataka </a:t>
            </a:r>
            <a:r>
              <a:rPr lang="hr-H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potkrepljuju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NBV o nekompetentnosti.</a:t>
            </a: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ISTOVREMENO isključuje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niz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pozitivnih podataka vezanih uz istu shemu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r-HR" sz="20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2496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hr-HR" sz="20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26" y="32233"/>
            <a:ext cx="7230139" cy="6825767"/>
          </a:xfrm>
        </p:spPr>
      </p:pic>
      <p:sp>
        <p:nvSpPr>
          <p:cNvPr id="8" name="TextBox 7"/>
          <p:cNvSpPr txBox="1"/>
          <p:nvPr/>
        </p:nvSpPr>
        <p:spPr>
          <a:xfrm>
            <a:off x="7570382" y="648586"/>
            <a:ext cx="4486940" cy="5529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 OBRADE INFORMACIJA –</a:t>
            </a:r>
            <a:r>
              <a:rPr lang="hr-HR" sz="2000" i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primat obrade negativnih podataka potkrepljuje NBV uz istovremeno zanemarivanje ili odbacivanje (pretvorbom u negativne) pozitivnih </a:t>
            </a:r>
            <a:r>
              <a:rPr lang="hr-HR" sz="2000" i="1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podataka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r-HR" sz="2000" i="1" dirty="0" smtClean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r-HR" sz="2000" i="1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r-HR" sz="2800" dirty="0" smtClean="0">
                <a:solidFill>
                  <a:prstClr val="black"/>
                </a:solidFill>
                <a:latin typeface="Georgia" panose="02040502050405020303" pitchFamily="18" charset="0"/>
              </a:rPr>
              <a:t>U </a:t>
            </a:r>
            <a:r>
              <a:rPr lang="hr-HR" sz="2800" dirty="0">
                <a:solidFill>
                  <a:prstClr val="black"/>
                </a:solidFill>
                <a:latin typeface="Georgia" panose="02040502050405020303" pitchFamily="18" charset="0"/>
              </a:rPr>
              <a:t>lošem psihološkom stanju taj proces </a:t>
            </a:r>
            <a:r>
              <a:rPr lang="hr-HR" sz="2800" dirty="0" smtClean="0">
                <a:solidFill>
                  <a:prstClr val="black"/>
                </a:solidFill>
                <a:latin typeface="Georgia" panose="02040502050405020303" pitchFamily="18" charset="0"/>
              </a:rPr>
              <a:t>je </a:t>
            </a:r>
            <a:r>
              <a:rPr lang="hr-HR" sz="2800" dirty="0">
                <a:solidFill>
                  <a:prstClr val="black"/>
                </a:solidFill>
                <a:latin typeface="Georgia" panose="02040502050405020303" pitchFamily="18" charset="0"/>
              </a:rPr>
              <a:t>automatski bez upliva svjesne kontrole </a:t>
            </a:r>
            <a:r>
              <a:rPr lang="hr-HR" sz="2800" dirty="0" smtClean="0">
                <a:solidFill>
                  <a:prstClr val="black"/>
                </a:solidFill>
                <a:latin typeface="Georgia" panose="02040502050405020303" pitchFamily="18" charset="0"/>
              </a:rPr>
              <a:t>obrade </a:t>
            </a:r>
            <a:r>
              <a:rPr lang="hr-HR" sz="2800" dirty="0">
                <a:solidFill>
                  <a:prstClr val="black"/>
                </a:solidFill>
                <a:latin typeface="Georgia" panose="02040502050405020303" pitchFamily="18" charset="0"/>
              </a:rPr>
              <a:t>informacija.</a:t>
            </a:r>
            <a:endParaRPr lang="en-US" sz="2800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4413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14669" y="180752"/>
            <a:ext cx="11568223" cy="6411433"/>
          </a:xfrm>
        </p:spPr>
        <p:txBody>
          <a:bodyPr>
            <a:normAutofit/>
          </a:bodyPr>
          <a:lstStyle/>
          <a:p>
            <a:r>
              <a:rPr lang="hr-HR" dirty="0" smtClean="0">
                <a:latin typeface="Georgia" panose="02040502050405020303" pitchFamily="18" charset="0"/>
              </a:rPr>
              <a:t>VAŽNO</a:t>
            </a:r>
            <a:r>
              <a:rPr lang="hr-HR" dirty="0">
                <a:latin typeface="Georgia" panose="02040502050405020303" pitchFamily="18" charset="0"/>
              </a:rPr>
              <a:t>: započeti </a:t>
            </a:r>
            <a:r>
              <a:rPr lang="hr-HR" dirty="0" smtClean="0">
                <a:latin typeface="Georgia" panose="02040502050405020303" pitchFamily="18" charset="0"/>
              </a:rPr>
              <a:t>modifikaciju NBV </a:t>
            </a:r>
            <a:r>
              <a:rPr lang="hr-HR" dirty="0">
                <a:latin typeface="Georgia" panose="02040502050405020303" pitchFamily="18" charset="0"/>
              </a:rPr>
              <a:t>što je prije moguće.</a:t>
            </a:r>
            <a:endParaRPr lang="en-US" dirty="0">
              <a:latin typeface="Georgia" panose="02040502050405020303" pitchFamily="18" charset="0"/>
            </a:endParaRPr>
          </a:p>
          <a:p>
            <a:endParaRPr lang="hr-HR" dirty="0" smtClean="0">
              <a:latin typeface="Georgia" panose="02040502050405020303" pitchFamily="18" charset="0"/>
            </a:endParaRPr>
          </a:p>
          <a:p>
            <a:r>
              <a:rPr lang="hr-HR" dirty="0" smtClean="0">
                <a:latin typeface="Georgia" panose="02040502050405020303" pitchFamily="18" charset="0"/>
              </a:rPr>
              <a:t>PROMJENOM </a:t>
            </a:r>
            <a:r>
              <a:rPr lang="hr-HR" dirty="0">
                <a:latin typeface="Georgia" panose="02040502050405020303" pitchFamily="18" charset="0"/>
              </a:rPr>
              <a:t>BV pacijenti rjeđe neadaptivno obrađuju podatke</a:t>
            </a:r>
            <a:r>
              <a:rPr lang="hr-HR" dirty="0" smtClean="0">
                <a:latin typeface="Georgia" panose="02040502050405020303" pitchFamily="18" charset="0"/>
              </a:rPr>
              <a:t>.</a:t>
            </a:r>
          </a:p>
          <a:p>
            <a:endParaRPr lang="hr-HR" dirty="0" smtClean="0">
              <a:latin typeface="Georgia" panose="02040502050405020303" pitchFamily="18" charset="0"/>
            </a:endParaRPr>
          </a:p>
          <a:p>
            <a:r>
              <a:rPr lang="hr-HR" dirty="0" smtClean="0">
                <a:latin typeface="Georgia" panose="02040502050405020303" pitchFamily="18" charset="0"/>
              </a:rPr>
              <a:t>ALI </a:t>
            </a:r>
            <a:r>
              <a:rPr lang="hr-HR" cap="all" dirty="0">
                <a:latin typeface="Georgia" panose="02040502050405020303" pitchFamily="18" charset="0"/>
              </a:rPr>
              <a:t>neuspjeh</a:t>
            </a:r>
            <a:r>
              <a:rPr lang="hr-HR" dirty="0">
                <a:latin typeface="Georgia" panose="02040502050405020303" pitchFamily="18" charset="0"/>
              </a:rPr>
              <a:t> u ranoj modifikaciji NBV </a:t>
            </a:r>
            <a:r>
              <a:rPr lang="hr-HR" dirty="0" smtClean="0">
                <a:latin typeface="Georgia" panose="02040502050405020303" pitchFamily="18" charset="0"/>
              </a:rPr>
              <a:t>javlja se AKO </a:t>
            </a:r>
            <a:r>
              <a:rPr lang="hr-HR" dirty="0">
                <a:latin typeface="Georgia" panose="02040502050405020303" pitchFamily="18" charset="0"/>
              </a:rPr>
              <a:t>PACIJENTI:</a:t>
            </a:r>
            <a:endParaRPr lang="en-US" dirty="0">
              <a:latin typeface="Georgia" panose="02040502050405020303" pitchFamily="18" charset="0"/>
            </a:endParaRPr>
          </a:p>
          <a:p>
            <a:pPr lvl="2">
              <a:buFont typeface="Courier New" panose="02070309020205020404" pitchFamily="49" charset="0"/>
              <a:buChar char="o"/>
            </a:pPr>
            <a:r>
              <a:rPr lang="hr-HR" sz="2800" dirty="0" smtClean="0">
                <a:latin typeface="Georgia" panose="02040502050405020303" pitchFamily="18" charset="0"/>
              </a:rPr>
              <a:t> </a:t>
            </a:r>
            <a:r>
              <a:rPr lang="en-US" sz="2800" dirty="0" smtClean="0">
                <a:latin typeface="Georgia" panose="02040502050405020303" pitchFamily="18" charset="0"/>
              </a:rPr>
              <a:t> </a:t>
            </a:r>
            <a:r>
              <a:rPr lang="hr-HR" sz="2800" dirty="0" smtClean="0">
                <a:latin typeface="Georgia" panose="02040502050405020303" pitchFamily="18" charset="0"/>
              </a:rPr>
              <a:t>Imaju rigidna i generalizirana BV,</a:t>
            </a:r>
            <a:endParaRPr lang="en-US" sz="2800" dirty="0" smtClean="0">
              <a:latin typeface="Georgia" panose="02040502050405020303" pitchFamily="18" charset="0"/>
            </a:endParaRPr>
          </a:p>
          <a:p>
            <a:pPr lvl="2">
              <a:buFont typeface="Courier New" panose="02070309020205020404" pitchFamily="49" charset="0"/>
              <a:buChar char="o"/>
            </a:pPr>
            <a:r>
              <a:rPr lang="hr-HR" sz="2800" dirty="0" smtClean="0">
                <a:latin typeface="Georgia" panose="02040502050405020303" pitchFamily="18" charset="0"/>
              </a:rPr>
              <a:t> </a:t>
            </a:r>
            <a:r>
              <a:rPr lang="en-US" sz="2800" dirty="0" smtClean="0">
                <a:latin typeface="Georgia" panose="02040502050405020303" pitchFamily="18" charset="0"/>
              </a:rPr>
              <a:t> </a:t>
            </a:r>
            <a:r>
              <a:rPr lang="hr-HR" sz="2800" dirty="0" smtClean="0">
                <a:latin typeface="Georgia" panose="02040502050405020303" pitchFamily="18" charset="0"/>
              </a:rPr>
              <a:t>Još ne vjeruju da njihove misli i ideje ne moraju uvijek biti </a:t>
            </a:r>
            <a:r>
              <a:rPr lang="en-US" sz="2800" dirty="0" smtClean="0">
                <a:latin typeface="Georgia" panose="02040502050405020303" pitchFamily="18" charset="0"/>
              </a:rPr>
              <a:t>  </a:t>
            </a:r>
            <a:r>
              <a:rPr lang="hr-HR" sz="2800" dirty="0" smtClean="0">
                <a:latin typeface="Georgia" panose="02040502050405020303" pitchFamily="18" charset="0"/>
              </a:rPr>
              <a:t>istinite,</a:t>
            </a:r>
            <a:endParaRPr lang="en-US" sz="2800" dirty="0" smtClean="0">
              <a:latin typeface="Georgia" panose="02040502050405020303" pitchFamily="18" charset="0"/>
            </a:endParaRPr>
          </a:p>
          <a:p>
            <a:pPr lvl="2">
              <a:buFont typeface="Courier New" panose="02070309020205020404" pitchFamily="49" charset="0"/>
              <a:buChar char="o"/>
            </a:pPr>
            <a:r>
              <a:rPr lang="hr-HR" sz="2800" dirty="0" smtClean="0">
                <a:latin typeface="Georgia" panose="02040502050405020303" pitchFamily="18" charset="0"/>
              </a:rPr>
              <a:t> </a:t>
            </a:r>
            <a:r>
              <a:rPr lang="en-US" sz="2800" dirty="0" smtClean="0">
                <a:latin typeface="Georgia" panose="02040502050405020303" pitchFamily="18" charset="0"/>
              </a:rPr>
              <a:t> </a:t>
            </a:r>
            <a:r>
              <a:rPr lang="hr-HR" sz="2800" dirty="0" smtClean="0">
                <a:latin typeface="Georgia" panose="02040502050405020303" pitchFamily="18" charset="0"/>
              </a:rPr>
              <a:t>Doživljavaju burno propitkivanje i isticanje njihovih vjerovanja,</a:t>
            </a:r>
            <a:endParaRPr lang="en-US" sz="2800" dirty="0" smtClean="0">
              <a:latin typeface="Georgia" panose="02040502050405020303" pitchFamily="18" charset="0"/>
            </a:endParaRPr>
          </a:p>
          <a:p>
            <a:pPr lvl="2">
              <a:buFont typeface="Courier New" panose="02070309020205020404" pitchFamily="49" charset="0"/>
              <a:buChar char="o"/>
            </a:pPr>
            <a:r>
              <a:rPr lang="hr-HR" sz="2800" dirty="0" smtClean="0">
                <a:latin typeface="Georgia" panose="02040502050405020303" pitchFamily="18" charset="0"/>
              </a:rPr>
              <a:t> </a:t>
            </a:r>
            <a:r>
              <a:rPr lang="en-US" sz="2800" dirty="0" smtClean="0">
                <a:latin typeface="Georgia" panose="02040502050405020303" pitchFamily="18" charset="0"/>
              </a:rPr>
              <a:t> </a:t>
            </a:r>
            <a:r>
              <a:rPr lang="hr-HR" sz="2800" dirty="0" smtClean="0">
                <a:latin typeface="Georgia" panose="02040502050405020303" pitchFamily="18" charset="0"/>
              </a:rPr>
              <a:t>Imaju </a:t>
            </a:r>
            <a:r>
              <a:rPr lang="hr-HR" sz="2800" i="1" dirty="0" smtClean="0">
                <a:latin typeface="Georgia" panose="02040502050405020303" pitchFamily="18" charset="0"/>
              </a:rPr>
              <a:t>slabi terapeutski savez i ne vjeruju dovoljno terapeutu</a:t>
            </a:r>
            <a:r>
              <a:rPr lang="hr-HR" sz="2800" dirty="0" smtClean="0">
                <a:latin typeface="Georgia" panose="02040502050405020303" pitchFamily="18" charset="0"/>
              </a:rPr>
              <a:t>; misle da nisu dovoljno shvaćeni tko su u stvari i osjećaju se manje vrijednima pri propitkivanju o vjerovanjima</a:t>
            </a:r>
            <a:endParaRPr lang="en-US" sz="2800" dirty="0" smtClean="0">
              <a:latin typeface="Georgia" panose="02040502050405020303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86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14669" y="180752"/>
            <a:ext cx="11568223" cy="64114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TADA </a:t>
            </a: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hr-HR" dirty="0" smtClean="0">
                <a:latin typeface="Georgia" panose="02040502050405020303" pitchFamily="18" charset="0"/>
              </a:rPr>
              <a:t> identificiranje</a:t>
            </a:r>
            <a:r>
              <a:rPr lang="hr-HR" dirty="0">
                <a:latin typeface="Georgia" panose="02040502050405020303" pitchFamily="18" charset="0"/>
              </a:rPr>
              <a:t>, </a:t>
            </a:r>
            <a:r>
              <a:rPr lang="hr-HR" dirty="0" smtClean="0">
                <a:latin typeface="Georgia" panose="02040502050405020303" pitchFamily="18" charset="0"/>
              </a:rPr>
              <a:t>evaluacija </a:t>
            </a:r>
            <a:r>
              <a:rPr lang="hr-HR" dirty="0">
                <a:latin typeface="Georgia" panose="02040502050405020303" pitchFamily="18" charset="0"/>
              </a:rPr>
              <a:t>i </a:t>
            </a:r>
            <a:r>
              <a:rPr lang="hr-HR" dirty="0" smtClean="0">
                <a:latin typeface="Georgia" panose="02040502050405020303" pitchFamily="18" charset="0"/>
              </a:rPr>
              <a:t>adaptivna reakcija </a:t>
            </a:r>
            <a:r>
              <a:rPr lang="hr-HR" dirty="0">
                <a:latin typeface="Georgia" panose="02040502050405020303" pitchFamily="18" charset="0"/>
              </a:rPr>
              <a:t>na automatske misli i posredujuća vjerovanja prije </a:t>
            </a:r>
            <a:r>
              <a:rPr lang="hr-HR" dirty="0" smtClean="0">
                <a:latin typeface="Georgia" panose="02040502050405020303" pitchFamily="18" charset="0"/>
              </a:rPr>
              <a:t>rada </a:t>
            </a:r>
            <a:r>
              <a:rPr lang="hr-HR" dirty="0">
                <a:latin typeface="Georgia" panose="02040502050405020303" pitchFamily="18" charset="0"/>
              </a:rPr>
              <a:t>na BV</a:t>
            </a:r>
            <a:r>
              <a:rPr lang="hr-HR" dirty="0" smtClean="0">
                <a:latin typeface="Georgia" panose="02040502050405020303" pitchFamily="18" charset="0"/>
              </a:rPr>
              <a:t>.</a:t>
            </a: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SLUČAJNO 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hr-HR" dirty="0" smtClean="0">
                <a:latin typeface="Georgia" panose="02040502050405020303" pitchFamily="18" charset="0"/>
              </a:rPr>
              <a:t>zabunom modifikacija </a:t>
            </a:r>
            <a:r>
              <a:rPr lang="hr-HR" dirty="0">
                <a:latin typeface="Georgia" panose="02040502050405020303" pitchFamily="18" charset="0"/>
              </a:rPr>
              <a:t>BV </a:t>
            </a:r>
            <a:r>
              <a:rPr lang="hr-HR" dirty="0" smtClean="0">
                <a:latin typeface="Georgia" panose="02040502050405020303" pitchFamily="18" charset="0"/>
              </a:rPr>
              <a:t>izrečenog </a:t>
            </a:r>
            <a:r>
              <a:rPr lang="hr-HR" dirty="0">
                <a:latin typeface="Georgia" panose="02040502050405020303" pitchFamily="18" charset="0"/>
              </a:rPr>
              <a:t>u formi AM ili možemo testirati mogućnost promjene BV čak i prije rada na AM ili PV.</a:t>
            </a:r>
            <a:endParaRPr lang="en-US" dirty="0">
              <a:latin typeface="Georgia" panose="02040502050405020303" pitchFamily="18" charset="0"/>
            </a:endParaRPr>
          </a:p>
          <a:p>
            <a:endParaRPr lang="hr-HR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STUPANJ </a:t>
            </a:r>
            <a:r>
              <a:rPr lang="hr-HR" dirty="0">
                <a:latin typeface="Georgia" panose="02040502050405020303" pitchFamily="18" charset="0"/>
              </a:rPr>
              <a:t>TEŠKOĆE U IDENTIFIKACIJI I MODIFIKACIJI BV</a:t>
            </a:r>
            <a:endParaRPr lang="en-US" dirty="0">
              <a:latin typeface="Georgia" panose="02040502050405020303" pitchFamily="18" charset="0"/>
            </a:endParaRPr>
          </a:p>
          <a:p>
            <a:pPr lvl="0"/>
            <a:r>
              <a:rPr lang="hr-HR" dirty="0">
                <a:latin typeface="Georgia" panose="02040502050405020303" pitchFamily="18" charset="0"/>
              </a:rPr>
              <a:t>varira od pacijenta do pacijenta,</a:t>
            </a:r>
            <a:endParaRPr lang="en-US" dirty="0">
              <a:latin typeface="Georgia" panose="02040502050405020303" pitchFamily="18" charset="0"/>
            </a:endParaRPr>
          </a:p>
          <a:p>
            <a:pPr lvl="0"/>
            <a:r>
              <a:rPr lang="hr-HR" dirty="0">
                <a:latin typeface="Georgia" panose="02040502050405020303" pitchFamily="18" charset="0"/>
              </a:rPr>
              <a:t>oni koji su u značajnom emocionalnom stresu lakše izraze svoja BV,</a:t>
            </a:r>
            <a:endParaRPr lang="en-US" dirty="0">
              <a:latin typeface="Georgia" panose="02040502050405020303" pitchFamily="18" charset="0"/>
            </a:endParaRPr>
          </a:p>
          <a:p>
            <a:pPr lvl="0"/>
            <a:r>
              <a:rPr lang="hr-HR" dirty="0">
                <a:latin typeface="Georgia" panose="02040502050405020303" pitchFamily="18" charset="0"/>
              </a:rPr>
              <a:t>lakše je identificirati i modificirati BV kod pacijenata iz bivše Osi I DSM-IV nego kod pacijenata na bivšoj OSI II -poremećaji ličnosti koji obično imaju malo ili su im slaba PBV.</a:t>
            </a:r>
            <a:endParaRPr lang="en-US" dirty="0">
              <a:latin typeface="Georgia" panose="02040502050405020303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24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14669" y="180752"/>
            <a:ext cx="11568223" cy="641143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sz="3200" b="1" u="sng" dirty="0">
                <a:latin typeface="Georgia" panose="02040502050405020303" pitchFamily="18" charset="0"/>
              </a:rPr>
              <a:t>I PLAN RADA NA BV TIJEKOM TRETMANA:</a:t>
            </a:r>
            <a:endParaRPr lang="en-US" sz="3200" dirty="0">
              <a:latin typeface="Georgia" panose="02040502050405020303" pitchFamily="18" charset="0"/>
            </a:endParaRPr>
          </a:p>
          <a:p>
            <a:endParaRPr lang="hr-HR" dirty="0" smtClean="0">
              <a:latin typeface="Georgia" panose="02040502050405020303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hr-HR" dirty="0" smtClean="0">
                <a:latin typeface="Georgia" panose="02040502050405020303" pitchFamily="18" charset="0"/>
              </a:rPr>
              <a:t>1</a:t>
            </a:r>
            <a:r>
              <a:rPr lang="hr-HR" dirty="0">
                <a:latin typeface="Georgia" panose="02040502050405020303" pitchFamily="18" charset="0"/>
              </a:rPr>
              <a:t>. </a:t>
            </a:r>
            <a:r>
              <a:rPr lang="hr-HR" dirty="0" smtClean="0">
                <a:latin typeface="Georgia" panose="02040502050405020303" pitchFamily="18" charset="0"/>
              </a:rPr>
              <a:t>Hipoteza </a:t>
            </a:r>
            <a:r>
              <a:rPr lang="hr-HR" dirty="0">
                <a:latin typeface="Georgia" panose="02040502050405020303" pitchFamily="18" charset="0"/>
              </a:rPr>
              <a:t>o kategoriji BV.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hr-HR" dirty="0">
                <a:latin typeface="Georgia" panose="02040502050405020303" pitchFamily="18" charset="0"/>
              </a:rPr>
              <a:t>2. Specificirajte (u sebi) BV, koristeći </a:t>
            </a:r>
            <a:r>
              <a:rPr lang="hr-HR" dirty="0" smtClean="0">
                <a:latin typeface="Georgia" panose="02040502050405020303" pitchFamily="18" charset="0"/>
              </a:rPr>
              <a:t>tehnike </a:t>
            </a:r>
            <a:r>
              <a:rPr lang="hr-HR" dirty="0">
                <a:latin typeface="Georgia" panose="02040502050405020303" pitchFamily="18" charset="0"/>
              </a:rPr>
              <a:t>za identifikaciju PV.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hr-HR" dirty="0">
                <a:latin typeface="Georgia" panose="02040502050405020303" pitchFamily="18" charset="0"/>
              </a:rPr>
              <a:t>3. Izložite </a:t>
            </a:r>
            <a:r>
              <a:rPr lang="hr-HR" dirty="0" smtClean="0">
                <a:latin typeface="Georgia" panose="02040502050405020303" pitchFamily="18" charset="0"/>
              </a:rPr>
              <a:t>hipotezu tražeći potvrdu </a:t>
            </a:r>
            <a:r>
              <a:rPr lang="hr-HR" dirty="0">
                <a:latin typeface="Georgia" panose="02040502050405020303" pitchFamily="18" charset="0"/>
              </a:rPr>
              <a:t>ili korekciju – 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hr-HR" dirty="0">
                <a:latin typeface="Georgia" panose="02040502050405020303" pitchFamily="18" charset="0"/>
              </a:rPr>
              <a:t>4. Educirajte </a:t>
            </a:r>
            <a:r>
              <a:rPr lang="hr-HR" dirty="0" smtClean="0">
                <a:latin typeface="Georgia" panose="02040502050405020303" pitchFamily="18" charset="0"/>
              </a:rPr>
              <a:t>o </a:t>
            </a:r>
            <a:r>
              <a:rPr lang="hr-HR" dirty="0">
                <a:latin typeface="Georgia" panose="02040502050405020303" pitchFamily="18" charset="0"/>
              </a:rPr>
              <a:t>BV </a:t>
            </a:r>
            <a:r>
              <a:rPr lang="hr-HR" dirty="0" smtClean="0">
                <a:latin typeface="Georgia" panose="02040502050405020303" pitchFamily="18" charset="0"/>
              </a:rPr>
              <a:t> -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r-HR" dirty="0" smtClean="0">
                <a:latin typeface="Georgia" panose="02040502050405020303" pitchFamily="18" charset="0"/>
              </a:rPr>
              <a:t>5</a:t>
            </a:r>
            <a:r>
              <a:rPr lang="hr-HR" dirty="0">
                <a:latin typeface="Georgia" panose="02040502050405020303" pitchFamily="18" charset="0"/>
              </a:rPr>
              <a:t>. Pomognite klijentu da stvori i ojača novo, adaptabilnije, vjerovanje.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hr-HR" dirty="0">
                <a:latin typeface="Georgia" panose="02040502050405020303" pitchFamily="18" charset="0"/>
              </a:rPr>
              <a:t>6. Započnite evaluaciju i modifikaciju NBV, </a:t>
            </a:r>
            <a:r>
              <a:rPr lang="hr-HR" dirty="0" smtClean="0">
                <a:latin typeface="Georgia" panose="02040502050405020303" pitchFamily="18" charset="0"/>
              </a:rPr>
              <a:t>utjecaj djetinjstva</a:t>
            </a:r>
            <a:r>
              <a:rPr lang="hr-HR" dirty="0">
                <a:latin typeface="Georgia" panose="02040502050405020303" pitchFamily="18" charset="0"/>
              </a:rPr>
              <a:t>, </a:t>
            </a:r>
            <a:r>
              <a:rPr lang="hr-HR" dirty="0" smtClean="0">
                <a:latin typeface="Georgia" panose="02040502050405020303" pitchFamily="18" charset="0"/>
              </a:rPr>
              <a:t>održavanje i </a:t>
            </a:r>
            <a:r>
              <a:rPr lang="hr-HR" dirty="0">
                <a:latin typeface="Georgia" panose="02040502050405020303" pitchFamily="18" charset="0"/>
              </a:rPr>
              <a:t>utjecaj NBV na trenutne teškoće. </a:t>
            </a:r>
            <a:r>
              <a:rPr lang="hr-HR" dirty="0" smtClean="0">
                <a:latin typeface="Georgia" panose="02040502050405020303" pitchFamily="18" charset="0"/>
              </a:rPr>
              <a:t>INTELEKTUALNE </a:t>
            </a:r>
            <a:r>
              <a:rPr lang="hr-HR" dirty="0">
                <a:latin typeface="Georgia" panose="02040502050405020303" pitchFamily="18" charset="0"/>
              </a:rPr>
              <a:t>i EMOCIONALNE iskustvene metode za smanjenje snage starog BV i jačanje novog BV.</a:t>
            </a:r>
            <a:endParaRPr lang="hr-HR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67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2892</TotalTime>
  <Words>1701</Words>
  <Application>Microsoft Office PowerPoint</Application>
  <PresentationFormat>Widescreen</PresentationFormat>
  <Paragraphs>270</Paragraphs>
  <Slides>26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Arial</vt:lpstr>
      <vt:lpstr>Calibri</vt:lpstr>
      <vt:lpstr>Calibri Light</vt:lpstr>
      <vt:lpstr>Courier New</vt:lpstr>
      <vt:lpstr>Georgia</vt:lpstr>
      <vt:lpstr>Imprint MT Shadow</vt:lpstr>
      <vt:lpstr>Symbol</vt:lpstr>
      <vt:lpstr>Times New Roman</vt:lpstr>
      <vt:lpstr>Office Theme</vt:lpstr>
      <vt:lpstr>Document</vt:lpstr>
      <vt:lpstr>BAZIČNA VJEROVANJA (BV) Identifikacija i modifikacija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IDENTIFIKACIJA BAZIČNIH VJEROVANJA </vt:lpstr>
      <vt:lpstr>3. ISKAZIVANJE HIPOTEZE O BV PACIJENTU</vt:lpstr>
      <vt:lpstr>4. EDUCIRANJE O BV I PRAĆENJU NJIHOVOG DJELOVANJA</vt:lpstr>
      <vt:lpstr>5. RAZVIJANJE NOVOG BAZIČNOG VJEROVANJA</vt:lpstr>
      <vt:lpstr>6. OSNAŽIVANJE NOVOG VJEROVANJA </vt:lpstr>
      <vt:lpstr>6. OSNAŽIVANJE NOVOG VJEROVANJA nast… </vt:lpstr>
      <vt:lpstr>6. OSNAŽIVANJE NOVOG VJEROVANJA nast… </vt:lpstr>
      <vt:lpstr>II MODIFIKACIJA NEGATIVNIH BAZIČNIH VJEROVANJA</vt:lpstr>
      <vt:lpstr>1. TABLICA BAZIČNIH VJEROVANJA</vt:lpstr>
      <vt:lpstr>1. TABLICA BAZIČNIH VJEROVANJA</vt:lpstr>
      <vt:lpstr>    2. EKSTREMNI KONTRASTI</vt:lpstr>
      <vt:lpstr>    5. RESTRUKTURIRANJE RANOG SJEĆANJA</vt:lpstr>
      <vt:lpstr>    5. RESTRUKTURIRANJE RANOG SJEĆANJA nast…</vt:lpstr>
      <vt:lpstr>ZAKLJUČAK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Usporedba trenutačnoga kognitivnog statusa vrhunskih i rekreativnih hrvatskih sportaša i sportašica u kontaktnim sportovima</dc:title>
  <dc:subject>Diplomski rad ffzg MA Psych</dc:subject>
  <dc:creator>Zoran Radosevic</dc:creator>
  <cp:keywords>kognitivni status, vrhunski sportasi, potres mozga</cp:keywords>
  <cp:lastModifiedBy>Zoran Radosevic</cp:lastModifiedBy>
  <cp:revision>533</cp:revision>
  <dcterms:created xsi:type="dcterms:W3CDTF">2015-06-15T16:15:08Z</dcterms:created>
  <dcterms:modified xsi:type="dcterms:W3CDTF">2019-09-17T10:38:40Z</dcterms:modified>
</cp:coreProperties>
</file>