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7" r:id="rId4"/>
    <p:sldId id="288" r:id="rId5"/>
    <p:sldId id="289" r:id="rId6"/>
    <p:sldId id="297" r:id="rId7"/>
    <p:sldId id="291" r:id="rId8"/>
    <p:sldId id="298" r:id="rId9"/>
    <p:sldId id="292" r:id="rId10"/>
    <p:sldId id="274" r:id="rId11"/>
    <p:sldId id="275" r:id="rId12"/>
    <p:sldId id="276" r:id="rId13"/>
    <p:sldId id="278" r:id="rId14"/>
    <p:sldId id="293" r:id="rId15"/>
    <p:sldId id="279" r:id="rId16"/>
    <p:sldId id="294" r:id="rId17"/>
    <p:sldId id="280" r:id="rId18"/>
    <p:sldId id="281" r:id="rId19"/>
    <p:sldId id="284" r:id="rId20"/>
    <p:sldId id="295" r:id="rId21"/>
    <p:sldId id="285" r:id="rId22"/>
    <p:sldId id="296" r:id="rId23"/>
    <p:sldId id="29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2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KOMUNIKACIJA U PARTNERSKIM ODNOSIMA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6840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6549"/>
            <a:ext cx="8915400" cy="4898571"/>
          </a:xfrm>
        </p:spPr>
        <p:txBody>
          <a:bodyPr>
            <a:noAutofit/>
          </a:bodyPr>
          <a:lstStyle/>
          <a:p>
            <a:r>
              <a:rPr lang="hr-HR" sz="2400" dirty="0"/>
              <a:t>Kognitivni procesi su kralježnica kognitivno-bihevioralnog pristupa narušenim odnosima.</a:t>
            </a:r>
          </a:p>
          <a:p>
            <a:r>
              <a:rPr lang="hr-HR" sz="2400" dirty="0"/>
              <a:t>Baucom, Epstein, Sayers i Sher (1989) su razvili </a:t>
            </a:r>
            <a:r>
              <a:rPr lang="hr-HR" sz="2400" b="1" dirty="0"/>
              <a:t>tipologiju kognicija koje se često pojavljuju tijekom teškoća u odnosu</a:t>
            </a:r>
            <a:r>
              <a:rPr lang="hr-HR" sz="2400" dirty="0"/>
              <a:t>. </a:t>
            </a: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Ti </a:t>
            </a:r>
            <a:r>
              <a:rPr lang="hr-HR" sz="2400" dirty="0"/>
              <a:t>procesi uključuju:</a:t>
            </a:r>
          </a:p>
          <a:p>
            <a:pPr lvl="0"/>
            <a:r>
              <a:rPr lang="hr-HR" sz="2400" b="1" dirty="0"/>
              <a:t>SELEKTIVNU PAŽNJU </a:t>
            </a:r>
            <a:endParaRPr lang="hr-HR" sz="2400" b="1" dirty="0" smtClean="0"/>
          </a:p>
          <a:p>
            <a:pPr lvl="0"/>
            <a:r>
              <a:rPr lang="hr-HR" sz="2400" b="1" dirty="0" smtClean="0"/>
              <a:t>ATRIBUCIJE </a:t>
            </a:r>
            <a:endParaRPr lang="hr-HR" sz="2400" dirty="0"/>
          </a:p>
          <a:p>
            <a:pPr lvl="0"/>
            <a:r>
              <a:rPr lang="hr-HR" sz="2400" b="1" dirty="0" smtClean="0"/>
              <a:t>OČEKIVANJA </a:t>
            </a:r>
            <a:endParaRPr lang="hr-HR" sz="2400" dirty="0"/>
          </a:p>
          <a:p>
            <a:pPr lvl="0"/>
            <a:r>
              <a:rPr lang="hr-HR" sz="2400" b="1" dirty="0" smtClean="0"/>
              <a:t>PRETPOSTAVKE</a:t>
            </a:r>
            <a:r>
              <a:rPr lang="hr-HR" sz="2400" dirty="0" smtClean="0"/>
              <a:t> </a:t>
            </a:r>
          </a:p>
          <a:p>
            <a:pPr lvl="0"/>
            <a:r>
              <a:rPr lang="hr-HR" sz="2400" b="1" dirty="0" smtClean="0"/>
              <a:t>STANDARDE</a:t>
            </a:r>
            <a:endParaRPr lang="hr-HR" sz="2400" dirty="0"/>
          </a:p>
        </p:txBody>
      </p:sp>
    </p:spTree>
    <p:extLst>
      <p:ext uri="{BB962C8B-B14F-4D97-AF65-F5344CB8AC3E}">
        <p14:creationId xmlns="" xmlns:p14="http://schemas.microsoft.com/office/powerpoint/2010/main" val="66131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11234"/>
            <a:ext cx="8915400" cy="5057866"/>
          </a:xfrm>
        </p:spPr>
        <p:txBody>
          <a:bodyPr>
            <a:normAutofit/>
          </a:bodyPr>
          <a:lstStyle/>
          <a:p>
            <a:pPr lvl="0"/>
            <a:r>
              <a:rPr lang="hr-HR" sz="2400" b="1" dirty="0" smtClean="0"/>
              <a:t>SELEKTIVNA PAŽNJA </a:t>
            </a:r>
            <a:r>
              <a:rPr lang="hr-HR" sz="2400" dirty="0"/>
              <a:t>(zapažanje samo određenih aspekata onoga što se događa u odnosima i predviđanje ostalih, npr. </a:t>
            </a:r>
            <a:r>
              <a:rPr lang="hr-HR" sz="2400" dirty="0" smtClean="0"/>
              <a:t>„pristrana interpretacija“            – </a:t>
            </a:r>
            <a:r>
              <a:rPr lang="hr-HR" sz="2400" dirty="0"/>
              <a:t>usmjereni su samo </a:t>
            </a:r>
            <a:r>
              <a:rPr lang="hr-HR" sz="2400" dirty="0" smtClean="0"/>
              <a:t>na </a:t>
            </a:r>
            <a:r>
              <a:rPr lang="hr-HR" sz="2400" dirty="0"/>
              <a:t>negativne komentare i </a:t>
            </a:r>
            <a:r>
              <a:rPr lang="hr-HR" sz="2400" dirty="0" smtClean="0"/>
              <a:t>opaske</a:t>
            </a:r>
            <a:endParaRPr lang="hr-HR" sz="2400" dirty="0"/>
          </a:p>
          <a:p>
            <a:pPr lvl="0"/>
            <a:r>
              <a:rPr lang="hr-HR" sz="2400" b="1" dirty="0"/>
              <a:t>ATRIBUCIJE </a:t>
            </a:r>
            <a:r>
              <a:rPr lang="hr-HR" sz="2400" dirty="0"/>
              <a:t>(zaključivanje o faktorima koji su utjecali na partnerove akcije, </a:t>
            </a:r>
            <a:r>
              <a:rPr lang="hr-HR" sz="2400" dirty="0" smtClean="0"/>
              <a:t>npr</a:t>
            </a:r>
            <a:r>
              <a:rPr lang="hr-HR" sz="2400" dirty="0"/>
              <a:t>. zaključak da partner nije odgovorio na pitanje jer želi kontrolirati odnos</a:t>
            </a:r>
            <a:r>
              <a:rPr lang="hr-HR" sz="2400" dirty="0" smtClean="0"/>
              <a:t>)                   – objašnjenja zašto ljudi čine ono što čine</a:t>
            </a:r>
          </a:p>
          <a:p>
            <a:r>
              <a:rPr lang="hr-HR" sz="2400" b="1" dirty="0" smtClean="0"/>
              <a:t>OČEKIVANJA </a:t>
            </a:r>
            <a:r>
              <a:rPr lang="hr-HR" sz="2400" dirty="0" smtClean="0"/>
              <a:t>(predviđanja vjerojatnosti pojavljivanja određenih događaja u odnosu, npr. izražavanje osjećaja prema partneru će izazvati njegovu ljutnju)       – predviđanja o tome kako će se ponašati u budućnosti</a:t>
            </a:r>
            <a:endParaRPr lang="hr-HR" sz="2400" b="1" dirty="0" smtClean="0"/>
          </a:p>
          <a:p>
            <a:pPr lvl="0"/>
            <a:endParaRPr lang="hr-HR" sz="2400" dirty="0" smtClean="0"/>
          </a:p>
          <a:p>
            <a:pPr lvl="0"/>
            <a:endParaRPr lang="hr-HR" sz="2400" dirty="0" smtClean="0"/>
          </a:p>
          <a:p>
            <a:pPr lvl="0"/>
            <a:endParaRPr lang="hr-HR" sz="2400" dirty="0" smtClean="0"/>
          </a:p>
          <a:p>
            <a:pPr lvl="0"/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90107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pPr lvl="0"/>
            <a:r>
              <a:rPr lang="hr-HR" sz="2400" b="1" dirty="0" smtClean="0"/>
              <a:t>PRETPOSTAVKE</a:t>
            </a:r>
            <a:r>
              <a:rPr lang="hr-HR" sz="2400" dirty="0" smtClean="0"/>
              <a:t> </a:t>
            </a:r>
            <a:r>
              <a:rPr lang="hr-HR" sz="2400" dirty="0"/>
              <a:t>(vjerovanja o općim karakteristikama ljudi i </a:t>
            </a:r>
            <a:r>
              <a:rPr lang="hr-HR" sz="2400" dirty="0" smtClean="0"/>
              <a:t>odnosa, npr</a:t>
            </a:r>
            <a:r>
              <a:rPr lang="hr-HR" sz="2400" dirty="0"/>
              <a:t>. pretpostavka supruge da muškarcima nije potrebna emocionalna </a:t>
            </a:r>
            <a:r>
              <a:rPr lang="hr-HR" sz="2400" dirty="0" smtClean="0"/>
              <a:t>privrženost)                                    – vjerovanja koja ljudi imaju o karakteristikama svojih partnera i intimnih odnosa</a:t>
            </a:r>
            <a:endParaRPr lang="hr-HR" sz="2400" dirty="0"/>
          </a:p>
          <a:p>
            <a:pPr lvl="0"/>
            <a:r>
              <a:rPr lang="hr-HR" sz="2400" b="1" dirty="0"/>
              <a:t>STANDARDI</a:t>
            </a:r>
            <a:r>
              <a:rPr lang="hr-HR" sz="2400" dirty="0"/>
              <a:t> (vjerovanja o karakteristikama koje bi ljudi i kakav bi odnos „trebali“ imati, npr. među partnerima ne bi smjelo biti nikakvih granica, trebali bi dijeliti sve svoje misli i emocije</a:t>
            </a:r>
            <a:r>
              <a:rPr lang="hr-HR" sz="2400" dirty="0" smtClean="0"/>
              <a:t>)                                                                         – temelje se na načelima i individualnim vjerovanjima o onome što bi trebalo biti</a:t>
            </a: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89071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727204"/>
          </a:xfrm>
        </p:spPr>
        <p:txBody>
          <a:bodyPr>
            <a:noAutofit/>
          </a:bodyPr>
          <a:lstStyle/>
          <a:p>
            <a:r>
              <a:rPr lang="hr-HR" dirty="0"/>
              <a:t>UOBIČAJENE KOGNITIVNE DISTORZIJE KOD PAROVA I </a:t>
            </a:r>
            <a:r>
              <a:rPr lang="hr-HR" dirty="0" smtClean="0"/>
              <a:t>OBITELJI 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547256"/>
            <a:ext cx="8915400" cy="4056743"/>
          </a:xfrm>
        </p:spPr>
        <p:txBody>
          <a:bodyPr>
            <a:normAutofit/>
          </a:bodyPr>
          <a:lstStyle/>
          <a:p>
            <a:pPr lvl="0"/>
            <a:r>
              <a:rPr lang="hr-HR" sz="2400" b="1" dirty="0"/>
              <a:t>Proizvoljni zaključci</a:t>
            </a:r>
            <a:r>
              <a:rPr lang="hr-HR" sz="2400" dirty="0"/>
              <a:t> – donose se bez pravih podataka i dokaza, npr. žena </a:t>
            </a:r>
            <a:r>
              <a:rPr lang="hr-HR" sz="2400" dirty="0" smtClean="0"/>
              <a:t>kasno </a:t>
            </a:r>
            <a:r>
              <a:rPr lang="hr-HR" sz="2400" dirty="0"/>
              <a:t>dolazi kući s </a:t>
            </a:r>
            <a:r>
              <a:rPr lang="hr-HR" sz="2400" dirty="0" smtClean="0"/>
              <a:t>posla, muž </a:t>
            </a:r>
            <a:r>
              <a:rPr lang="hr-HR" sz="2400" dirty="0"/>
              <a:t>zaključuje: „Sigurno je radila nešto što ne bi trebala</a:t>
            </a:r>
            <a:r>
              <a:rPr lang="hr-HR" sz="2400" dirty="0" smtClean="0"/>
              <a:t>.“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Selektivne apstrakcije</a:t>
            </a:r>
            <a:r>
              <a:rPr lang="hr-HR" sz="2400" dirty="0"/>
              <a:t> – izvlačenje informacija iz konteksta, naglašavanje nekih detalja, dok se drugi važni podaci ignoriraju, npr. suprug kome supruga na njegova pitanja odgovara s jednom riječi zaključuje: „Sigurno se ljuti na mene.“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71613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714141"/>
          </a:xfrm>
        </p:spPr>
        <p:txBody>
          <a:bodyPr>
            <a:normAutofit fontScale="90000"/>
          </a:bodyPr>
          <a:lstStyle/>
          <a:p>
            <a:r>
              <a:rPr lang="hr-HR" sz="4000" dirty="0" smtClean="0"/>
              <a:t>UOBIČAJENE KOGNITIVNE DISTORZIJE KOD PAROVA I OBITELJI 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46812"/>
            <a:ext cx="8915400" cy="4206240"/>
          </a:xfrm>
        </p:spPr>
        <p:txBody>
          <a:bodyPr>
            <a:normAutofit/>
          </a:bodyPr>
          <a:lstStyle/>
          <a:p>
            <a:pPr lvl="0"/>
            <a:r>
              <a:rPr lang="hr-HR" sz="2400" b="1" dirty="0" smtClean="0"/>
              <a:t>Pretjerana generalizacija</a:t>
            </a:r>
            <a:r>
              <a:rPr lang="hr-HR" sz="2400" dirty="0" smtClean="0"/>
              <a:t> – jedan ili dva izolirana događaja služe kao reprezentanti sličnih, povezanih ili nepovezanih situacija, npr. Suprug ne želi ići u kazalište sa suprugom i ona zaključuje: „Ti nigdje ne želiš ići samnom.“</a:t>
            </a:r>
          </a:p>
          <a:p>
            <a:pPr lvl="0"/>
            <a:endParaRPr lang="hr-HR" sz="2400" dirty="0" smtClean="0"/>
          </a:p>
          <a:p>
            <a:pPr lvl="0"/>
            <a:r>
              <a:rPr lang="hr-HR" sz="2400" b="1" dirty="0" smtClean="0"/>
              <a:t>Uveličavanje ili umanjivanje</a:t>
            </a:r>
            <a:r>
              <a:rPr lang="hr-HR" sz="2400" dirty="0" smtClean="0"/>
              <a:t> – neka situacija se percipira kao manje ili više značajna nego li je to primjereno, npr. ljutiti suprug se razbjesni kad vidi račun za kreditnu karticu pa zaključi: „U velikoj smo nevolji!“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UOBIČAJENE KOGNITIVNE DISTORZIJE KOD PAROVA I OBITELJI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63486"/>
            <a:ext cx="8915400" cy="4911634"/>
          </a:xfrm>
        </p:spPr>
        <p:txBody>
          <a:bodyPr>
            <a:normAutofit/>
          </a:bodyPr>
          <a:lstStyle/>
          <a:p>
            <a:pPr lvl="0"/>
            <a:endParaRPr lang="hr-HR" sz="2400" b="1" dirty="0" smtClean="0"/>
          </a:p>
          <a:p>
            <a:pPr lvl="0"/>
            <a:r>
              <a:rPr lang="hr-HR" sz="2400" b="1" dirty="0" smtClean="0"/>
              <a:t>Personalizacija</a:t>
            </a:r>
            <a:r>
              <a:rPr lang="hr-HR" sz="2400" dirty="0" smtClean="0"/>
              <a:t> </a:t>
            </a:r>
            <a:r>
              <a:rPr lang="hr-HR" sz="2400" dirty="0"/>
              <a:t>– Vanjski događaji </a:t>
            </a:r>
            <a:r>
              <a:rPr lang="hr-HR" sz="2400" dirty="0" smtClean="0"/>
              <a:t>pripisuju </a:t>
            </a:r>
            <a:r>
              <a:rPr lang="hr-HR" sz="2400" dirty="0"/>
              <a:t>se sebi, iako nema dovoljno podataka koji bi opravdali takav zaključak, npr. Suprug dodatno soli hranu i supruga zaključuje da on ne voli kako ona kuha</a:t>
            </a:r>
            <a:r>
              <a:rPr lang="hr-HR" sz="2400" dirty="0" smtClean="0"/>
              <a:t>.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Dihotomno mišljenje</a:t>
            </a:r>
            <a:r>
              <a:rPr lang="hr-HR" sz="2400" dirty="0"/>
              <a:t> (polarizirano mišljenje) – doživljaji se kodiraju kao crni ili bijeli, kao potpuni uspjeh ili potpuni neuspjeh, npr. suprug slaže odjeću u ormaru, supruga sugerira drugačiji </a:t>
            </a:r>
            <a:r>
              <a:rPr lang="hr-HR" sz="2400" dirty="0" smtClean="0"/>
              <a:t>raspored </a:t>
            </a:r>
            <a:r>
              <a:rPr lang="hr-HR" sz="2400" dirty="0"/>
              <a:t>i on zaključuje: „Nikada nije zadovoljna bilo čime što radim.“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1356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UOBIČAJENE KOGNITIVNE DISTORZIJE KOD PAROVA I OBITELJI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41520"/>
          </a:xfrm>
        </p:spPr>
        <p:txBody>
          <a:bodyPr>
            <a:noAutofit/>
          </a:bodyPr>
          <a:lstStyle/>
          <a:p>
            <a:pPr lvl="0"/>
            <a:r>
              <a:rPr lang="hr-HR" sz="2400" b="1" dirty="0" smtClean="0"/>
              <a:t>Označavanja i krivo označavanje</a:t>
            </a:r>
            <a:r>
              <a:rPr lang="hr-HR" sz="2400" dirty="0" smtClean="0"/>
              <a:t> – vlastiti se identitet prikazuje na temelju nedostataka i pogrešaka iz prošlosti kojima se dopošta da definiraju cijelu osobu, npr. nakon nekoliko pogrešaka u pripremi jela žena misli: „Ja sam bezvrijedna.“, umjesto da uvidi da se radi o neznatnoj pogrešci.</a:t>
            </a:r>
          </a:p>
          <a:p>
            <a:r>
              <a:rPr lang="hr-HR" sz="2400" b="1" dirty="0" smtClean="0"/>
              <a:t>Tunelski vid</a:t>
            </a:r>
            <a:r>
              <a:rPr lang="hr-HR" sz="2400" dirty="0" smtClean="0"/>
              <a:t> – katkada članovi para vide samo ono što žele vidjeti ili što odgovara stanju u kojem se trenutno nalaze, npr. muškarac koji vjeruje da njegova žena „ionako radi što želi“, može ju optužiti da je nešto izabrala iz njoj sebičnih razloga.</a:t>
            </a:r>
          </a:p>
          <a:p>
            <a:pPr lvl="0"/>
            <a:endParaRPr lang="hr-HR" sz="1400" b="1" dirty="0" smtClean="0"/>
          </a:p>
          <a:p>
            <a:endParaRPr lang="hr-H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UOBIČAJENE KOGNITIVNE DISTORZIJE KOD PAROVA I OBITELJI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6389"/>
          </a:xfrm>
        </p:spPr>
        <p:txBody>
          <a:bodyPr/>
          <a:lstStyle/>
          <a:p>
            <a:pPr lvl="0"/>
            <a:r>
              <a:rPr lang="hr-HR" sz="2400" b="1" dirty="0" smtClean="0"/>
              <a:t>Pristrana </a:t>
            </a:r>
            <a:r>
              <a:rPr lang="hr-HR" sz="2400" b="1" dirty="0"/>
              <a:t>tumačenja</a:t>
            </a:r>
            <a:r>
              <a:rPr lang="hr-HR" sz="2400" dirty="0"/>
              <a:t> – vrsta mišljenja koju partneri razviju u stanju međusobnog nerazumijevanja</a:t>
            </a:r>
            <a:r>
              <a:rPr lang="hr-HR" sz="2400" dirty="0" smtClean="0"/>
              <a:t>, </a:t>
            </a:r>
            <a:r>
              <a:rPr lang="hr-HR" sz="2400" dirty="0"/>
              <a:t>automatski pretpostavljaju da je iza neke namjere partnera negativa motivacija, npr. „On se ponaša slatko i ljubazno jer želi da učinim nešto za njega</a:t>
            </a:r>
            <a:r>
              <a:rPr lang="hr-HR" sz="2400" dirty="0" smtClean="0"/>
              <a:t>.“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Čitanje misli</a:t>
            </a:r>
            <a:r>
              <a:rPr lang="hr-HR" sz="2400" dirty="0"/>
              <a:t> – „magični dar“ koji nam omogućava da znamo što neka druga osoba misli, a da nam ona sama to nije rekla, npr. „Znam ja o čemu ona sada razmišlja, misli da sam naivan i da ne vidim što ona radi.“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0702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4297" y="209007"/>
            <a:ext cx="10467703" cy="1280160"/>
          </a:xfrm>
        </p:spPr>
        <p:txBody>
          <a:bodyPr>
            <a:normAutofit fontScale="90000"/>
          </a:bodyPr>
          <a:lstStyle/>
          <a:p>
            <a:r>
              <a:rPr lang="hr-HR" sz="4000" dirty="0"/>
              <a:t>„ČETIRI JAHAČA APOKALIPSE“ U PARTNERSKOJ </a:t>
            </a:r>
            <a:r>
              <a:rPr lang="hr-HR" sz="4000" dirty="0" smtClean="0"/>
              <a:t>KOMUNIKACIJI (Gottman, 1994.)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7360" y="1410789"/>
            <a:ext cx="9767252" cy="5447211"/>
          </a:xfrm>
        </p:spPr>
        <p:txBody>
          <a:bodyPr>
            <a:normAutofit fontScale="92500"/>
          </a:bodyPr>
          <a:lstStyle/>
          <a:p>
            <a:pPr lvl="0"/>
            <a:r>
              <a:rPr lang="hr-HR" sz="2600" b="1" dirty="0"/>
              <a:t>Prigovaranje/kritiziranje</a:t>
            </a:r>
            <a:r>
              <a:rPr lang="hr-HR" sz="2600" dirty="0"/>
              <a:t> – prigovor kao izraz neslaganja ili ljutnje </a:t>
            </a:r>
            <a:r>
              <a:rPr lang="hr-HR" sz="2600" dirty="0" smtClean="0"/>
              <a:t>može </a:t>
            </a:r>
            <a:r>
              <a:rPr lang="hr-HR" sz="2600" dirty="0"/>
              <a:t>eskalirati u globalno kritiziranje i optuživanje.</a:t>
            </a:r>
          </a:p>
          <a:p>
            <a:pPr lvl="0"/>
            <a:r>
              <a:rPr lang="hr-HR" sz="2600" b="1" dirty="0"/>
              <a:t>Omalovažavanje</a:t>
            </a:r>
            <a:r>
              <a:rPr lang="hr-HR" sz="2600" dirty="0"/>
              <a:t> – ruganje, vrijeđanje, sarkazam ili ismijavanje druge osobe, koje upućuje na nekompetentnost ili </a:t>
            </a:r>
            <a:r>
              <a:rPr lang="hr-HR" sz="2600" dirty="0" smtClean="0"/>
              <a:t>apsurdnost.</a:t>
            </a:r>
            <a:endParaRPr lang="hr-HR" sz="2600" dirty="0"/>
          </a:p>
          <a:p>
            <a:pPr lvl="0"/>
            <a:r>
              <a:rPr lang="hr-HR" sz="2600" b="1" dirty="0"/>
              <a:t>Obrambeni stav</a:t>
            </a:r>
            <a:r>
              <a:rPr lang="hr-HR" sz="2600" dirty="0"/>
              <a:t> – pokušaj da se odvrati neki napad ili zaštiti od percipiranog napada, npr. negiranje </a:t>
            </a:r>
            <a:r>
              <a:rPr lang="hr-HR" sz="2600" dirty="0" smtClean="0"/>
              <a:t>odgovornosti, </a:t>
            </a:r>
            <a:r>
              <a:rPr lang="hr-HR" sz="2600" dirty="0"/>
              <a:t>protunapad, plakanje i sl.</a:t>
            </a:r>
          </a:p>
          <a:p>
            <a:pPr lvl="0"/>
            <a:r>
              <a:rPr lang="hr-HR" sz="2600" b="1" dirty="0"/>
              <a:t>Odbijanje suradnje, „zazidavanje“</a:t>
            </a:r>
            <a:r>
              <a:rPr lang="hr-HR" sz="2600" dirty="0"/>
              <a:t> – slušatelj ne daje onome koji govori nikakav znak da ga čuje, </a:t>
            </a:r>
            <a:r>
              <a:rPr lang="hr-HR" sz="2600" dirty="0" smtClean="0"/>
              <a:t>podiže </a:t>
            </a:r>
            <a:r>
              <a:rPr lang="hr-HR" sz="2600" dirty="0"/>
              <a:t>„kameni zid“. Emocionalno govornik percipira slušatelja kao udaljenu osobu, koja je samodopadna, koja ne odobrava ono što čuje, ima neprijateljski stav, hladna je i nezainteresirana.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8394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6679"/>
          </a:xfrm>
        </p:spPr>
        <p:txBody>
          <a:bodyPr/>
          <a:lstStyle/>
          <a:p>
            <a:r>
              <a:rPr lang="hr-HR" dirty="0"/>
              <a:t>STRATEGIJE ZA GOVORNIKA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23851"/>
            <a:ext cx="8915400" cy="5055326"/>
          </a:xfrm>
        </p:spPr>
        <p:txBody>
          <a:bodyPr>
            <a:normAutofit/>
          </a:bodyPr>
          <a:lstStyle/>
          <a:p>
            <a:pPr lvl="0"/>
            <a:r>
              <a:rPr lang="hr-HR" sz="2400" b="1" dirty="0"/>
              <a:t>Govorite pažljivo</a:t>
            </a:r>
            <a:r>
              <a:rPr lang="hr-HR" sz="2400" dirty="0"/>
              <a:t> (Govornik se treba potruditi da govori stalno na isti način, održavajući kontakt očima i pratiti govor tijela sugovornika</a:t>
            </a:r>
            <a:r>
              <a:rPr lang="hr-HR" sz="2400" dirty="0" smtClean="0"/>
              <a:t>)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Postavljajte smislena pitanja</a:t>
            </a:r>
            <a:r>
              <a:rPr lang="hr-HR" sz="2400" dirty="0"/>
              <a:t> (U razgovoru je uvijek poželjno govoriti u što kraćim periodima i izbjegavati postavljanje da/ne </a:t>
            </a:r>
            <a:r>
              <a:rPr lang="hr-HR" sz="2400" dirty="0" smtClean="0"/>
              <a:t>pitanja, </a:t>
            </a:r>
            <a:r>
              <a:rPr lang="hr-HR" sz="2400" dirty="0"/>
              <a:t>nego postavljati pitanja otvorenog tipa koja traže cijelovite odgovore</a:t>
            </a:r>
            <a:r>
              <a:rPr lang="hr-HR" sz="2400" dirty="0" smtClean="0"/>
              <a:t>)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Nemojte govoriti previše</a:t>
            </a:r>
            <a:r>
              <a:rPr lang="hr-HR" sz="2400" dirty="0"/>
              <a:t> (Govorite o onome što je bitno i izbjegavajte „nategnute“ tvrdnje, pružite slušatelju šansu da si razjasni i razmisli o onome što je čuo)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37119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470263"/>
            <a:ext cx="8915400" cy="6165668"/>
          </a:xfrm>
        </p:spPr>
        <p:txBody>
          <a:bodyPr>
            <a:normAutofit fontScale="70000" lnSpcReduction="20000"/>
          </a:bodyPr>
          <a:lstStyle/>
          <a:p>
            <a:r>
              <a:rPr lang="hr-HR" sz="3400" dirty="0"/>
              <a:t>„ Moj suprug je gluh. On nikada ne čuje što ja kažem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„Ona razgovara o svakoj temi do iznemoglosti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„On se uvijek brani kada ga nešto pitam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„Ona sve pretvara u svađu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„On je tvrdoglav... neće niti razmisliti o nečemu što ja imam za reći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„On nikada ne kaže što misli</a:t>
            </a:r>
            <a:r>
              <a:rPr lang="hr-HR" sz="3400" dirty="0" smtClean="0"/>
              <a:t>.“</a:t>
            </a:r>
          </a:p>
          <a:p>
            <a:endParaRPr lang="hr-HR" sz="3400" dirty="0"/>
          </a:p>
          <a:p>
            <a:r>
              <a:rPr lang="hr-HR" sz="3400" dirty="0"/>
              <a:t>„ Nisam tako mislio.“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44380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ZA GOVORNIKA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z="2400" b="1" dirty="0" smtClean="0"/>
              <a:t>Prihvatite tišinu </a:t>
            </a:r>
            <a:r>
              <a:rPr lang="hr-HR" sz="2400" dirty="0" smtClean="0"/>
              <a:t>(Tišina daje slušatelju priliku da proradi ono što je rečeno i o tome dodatno razmisli, nemojte tišinu interpretirati kao otpor)</a:t>
            </a:r>
          </a:p>
          <a:p>
            <a:pPr lvl="0"/>
            <a:endParaRPr lang="hr-HR" sz="2400" dirty="0" smtClean="0"/>
          </a:p>
          <a:p>
            <a:pPr lvl="0"/>
            <a:r>
              <a:rPr lang="hr-HR" sz="2400" b="1" dirty="0" smtClean="0"/>
              <a:t>Izbjegavajte unakrsno ispitivanje</a:t>
            </a:r>
            <a:r>
              <a:rPr lang="hr-HR" sz="2400" dirty="0" smtClean="0"/>
              <a:t> (Kada u razgovoru želimo nešto saznati nećemo uspjeti postavljanjem niza neprekidnih uzastopnih pitanja, dozvolimo slušatelju da čuje poruku koju želimo prenijeti)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STRATEGIJE ZA SLUŠATELJA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6149" y="1645920"/>
            <a:ext cx="8915400" cy="4506686"/>
          </a:xfrm>
        </p:spPr>
        <p:txBody>
          <a:bodyPr/>
          <a:lstStyle/>
          <a:p>
            <a:pPr lvl="0"/>
            <a:r>
              <a:rPr lang="hr-HR" sz="2400" b="1" dirty="0"/>
              <a:t>Slušajte pažljivo</a:t>
            </a:r>
            <a:r>
              <a:rPr lang="hr-HR" sz="2400" dirty="0"/>
              <a:t> (Potrudite se zadržati kontakt očima s osobom koja govori i dajte svojim ponašanjem i potvrdnim odgovorima na znanje da ju čujete</a:t>
            </a:r>
            <a:r>
              <a:rPr lang="hr-HR" sz="2400" dirty="0" smtClean="0"/>
              <a:t>)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Nemojte prekidati sugovornika </a:t>
            </a:r>
            <a:r>
              <a:rPr lang="hr-HR" sz="2400" dirty="0"/>
              <a:t>(Teško je čuti što nam osoba želi reći ako sami govorimo</a:t>
            </a:r>
            <a:r>
              <a:rPr lang="hr-HR" sz="2400" dirty="0" smtClean="0"/>
              <a:t>)</a:t>
            </a:r>
          </a:p>
          <a:p>
            <a:pPr lvl="0"/>
            <a:endParaRPr lang="hr-HR" sz="2400" dirty="0"/>
          </a:p>
          <a:p>
            <a:pPr lvl="0"/>
            <a:r>
              <a:rPr lang="hr-HR" sz="2400" b="1" dirty="0"/>
              <a:t>Razjasnite što ste čuli </a:t>
            </a:r>
            <a:r>
              <a:rPr lang="hr-HR" sz="2400" dirty="0"/>
              <a:t>(Pokušajte učiniti jasan sažetak onoga što ste čuli – jasnija poruka)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926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STRATEGIJE ZA SLUŠATELJA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z="2400" b="1" dirty="0" smtClean="0"/>
              <a:t>Komentirajte ono što čujete</a:t>
            </a:r>
            <a:r>
              <a:rPr lang="hr-HR" sz="2400" dirty="0" smtClean="0"/>
              <a:t> (Različito od traženja objašnjenja – govorite da ste svjesni poruke i da shvaćate što je bilo rečeno)</a:t>
            </a:r>
          </a:p>
          <a:p>
            <a:pPr lvl="0"/>
            <a:endParaRPr lang="hr-HR" sz="2400" dirty="0" smtClean="0"/>
          </a:p>
          <a:p>
            <a:pPr lvl="0"/>
            <a:r>
              <a:rPr lang="hr-HR" sz="2400" b="1" dirty="0" smtClean="0"/>
              <a:t>Rezmirajte izrečeno</a:t>
            </a:r>
            <a:r>
              <a:rPr lang="hr-HR" sz="2400" dirty="0" smtClean="0"/>
              <a:t> (I govornik i slušatelj trebaju uvijek pokušati sažeti svoj razgovor da ne ostanu neke neizrečene stvari i da oboje razumiju što je bilo rečeno)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Beck, A.T. (1998). “Love is never  enough”, New York: Harper &amp; Row</a:t>
            </a:r>
          </a:p>
          <a:p>
            <a:r>
              <a:rPr lang="hr-HR" dirty="0" smtClean="0"/>
              <a:t>Dattillio, F.M. (2012). “Kognitivno – bihevioralna terapija parova i obitelji”, Naklada Slap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2275" y="1750422"/>
            <a:ext cx="8915400" cy="4807131"/>
          </a:xfrm>
        </p:spPr>
        <p:txBody>
          <a:bodyPr>
            <a:normAutofit/>
          </a:bodyPr>
          <a:lstStyle/>
          <a:p>
            <a:pPr>
              <a:buNone/>
            </a:pPr>
            <a:endParaRPr lang="hr-HR" sz="2400" b="1" dirty="0" smtClean="0"/>
          </a:p>
          <a:p>
            <a:pPr>
              <a:buNone/>
            </a:pPr>
            <a:r>
              <a:rPr lang="hr-HR" sz="2400" b="1" dirty="0" smtClean="0"/>
              <a:t>PROBLEMI </a:t>
            </a:r>
            <a:r>
              <a:rPr lang="hr-HR" sz="2400" b="1" dirty="0"/>
              <a:t>U </a:t>
            </a:r>
            <a:r>
              <a:rPr lang="hr-HR" sz="2400" b="1" dirty="0" smtClean="0"/>
              <a:t>KOMUNIKACIJI</a:t>
            </a:r>
            <a:endParaRPr lang="hr-HR" sz="2400" b="1" dirty="0"/>
          </a:p>
          <a:p>
            <a:r>
              <a:rPr lang="hr-HR" sz="2400" dirty="0"/>
              <a:t>Neizravnost i dvosmislenost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/>
              <a:t>Nejasno izražavanje mišljenja, okolišanje, gubljenje u nevažnim detaljima – sve pod pretpostavkom da partner razumije što žele </a:t>
            </a:r>
            <a:r>
              <a:rPr lang="hr-HR" sz="2400" dirty="0" smtClean="0"/>
              <a:t>reći</a:t>
            </a:r>
            <a:endParaRPr lang="hr-HR" sz="2400" dirty="0"/>
          </a:p>
          <a:p>
            <a:r>
              <a:rPr lang="hr-HR" sz="2400" dirty="0"/>
              <a:t>Obrambeni stav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/>
              <a:t>Vjerojatnost krivog razumjevanja se povećava kada dozvolimo da naši osobni ciljevi </a:t>
            </a:r>
            <a:r>
              <a:rPr lang="hr-HR" sz="2400" dirty="0" smtClean="0"/>
              <a:t>zamaskiraju </a:t>
            </a:r>
            <a:r>
              <a:rPr lang="hr-HR" sz="2400" dirty="0"/>
              <a:t>ono što želimo poručiti, takav obrambeni stav često maskira poruku do neprepoznatljivosti.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67537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42309"/>
            <a:ext cx="8915400" cy="4572000"/>
          </a:xfrm>
        </p:spPr>
        <p:txBody>
          <a:bodyPr>
            <a:normAutofit/>
          </a:bodyPr>
          <a:lstStyle/>
          <a:p>
            <a:r>
              <a:rPr lang="hr-HR" sz="2400" dirty="0"/>
              <a:t>Gubitak poruke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/>
              <a:t>Ljudi koji su često nejasni ili indirektni u u svom govoru </a:t>
            </a:r>
            <a:r>
              <a:rPr lang="hr-HR" sz="2400" dirty="0" smtClean="0"/>
              <a:t> </a:t>
            </a:r>
            <a:r>
              <a:rPr lang="hr-HR" sz="2400" dirty="0"/>
              <a:t>imaju problem da njihovi sugovornici ili ignoriraju ono što imaju za </a:t>
            </a:r>
            <a:r>
              <a:rPr lang="hr-HR" sz="2400" dirty="0" smtClean="0"/>
              <a:t>reći </a:t>
            </a:r>
            <a:r>
              <a:rPr lang="hr-HR" sz="2400" dirty="0"/>
              <a:t>ili donose ishitrene, krive, </a:t>
            </a:r>
            <a:r>
              <a:rPr lang="hr-HR" sz="2400" dirty="0" smtClean="0"/>
              <a:t>zaključke</a:t>
            </a:r>
            <a:endParaRPr lang="hr-HR" sz="2400" dirty="0"/>
          </a:p>
          <a:p>
            <a:r>
              <a:rPr lang="hr-HR" sz="2400" dirty="0"/>
              <a:t>Monolozi, prekidanja i tiho slušanje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/>
              <a:t>Problemi u komunikaciji ponekad nastaju zbog različitih stilova govorenja poput učestalosti i dužine pauza, tempa govora i sl. (overtalkers vs intimate listeners)</a:t>
            </a:r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00531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54926"/>
            <a:ext cx="8915400" cy="5003074"/>
          </a:xfrm>
        </p:spPr>
        <p:txBody>
          <a:bodyPr>
            <a:normAutofit/>
          </a:bodyPr>
          <a:lstStyle/>
          <a:p>
            <a:r>
              <a:rPr lang="hr-HR" sz="2400" dirty="0" smtClean="0"/>
              <a:t>Gluhe točke i slijepe točke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 smtClean="0"/>
              <a:t>Gluhe i slijepe točke u komunikaciji nastaju kada jedan partner ne registrira što mu drugi želi reći riječima, gestama i sl. Ljudi se isključuju u situacijama kada se govori o nečemu što ne žele čuti jer je poruka možda usjmerena prema njima bolnom području</a:t>
            </a:r>
          </a:p>
          <a:p>
            <a:r>
              <a:rPr lang="hr-HR" sz="2400" dirty="0" smtClean="0"/>
              <a:t>Razlike </a:t>
            </a:r>
            <a:r>
              <a:rPr lang="hr-HR" sz="2400" dirty="0"/>
              <a:t>u </a:t>
            </a:r>
            <a:r>
              <a:rPr lang="hr-HR" sz="2400" dirty="0" smtClean="0"/>
              <a:t>tempu</a:t>
            </a:r>
            <a:endParaRPr lang="hr-HR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/>
              <a:t>Jedan partner se može žaliti na drugoga da ga uopće ne sluša jer prilikom postavljanja pitanja ne čeka odgovor nego postavi drugo pitanje ili sam počne odgovarati na svoje pitanje.</a:t>
            </a:r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64843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KOMUNIKACIJA U PARTNERSKIM ODNOSIMA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Postavljanje pitanja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2400" dirty="0" smtClean="0"/>
              <a:t>Pitanja u konverzaciji se mogu doživjeti kao ispitivanje kompetencije, znanja ili iskrenosti. Postavljanje puno ili premalo pitanja može slati poruku nedostatka povjerenja ili prisnosti u vezi, može se doživjeti kao prijetnja (istraživanje i traženje slabih točaka), dok pitanja zatvorenog tipa (npr. zašto) mogu izazvati obrambene reakcije.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7989"/>
            <a:ext cx="8915400" cy="4990011"/>
          </a:xfrm>
        </p:spPr>
        <p:txBody>
          <a:bodyPr>
            <a:normAutofit/>
          </a:bodyPr>
          <a:lstStyle/>
          <a:p>
            <a:endParaRPr lang="hr-HR" sz="2400" b="1" dirty="0" smtClean="0"/>
          </a:p>
          <a:p>
            <a:pPr>
              <a:buNone/>
            </a:pPr>
            <a:r>
              <a:rPr lang="hr-HR" sz="2400" b="1" dirty="0" smtClean="0"/>
              <a:t>RAZLIKE MEĐU SPOLOVIMA</a:t>
            </a:r>
          </a:p>
          <a:p>
            <a:endParaRPr lang="hr-HR" sz="2400" b="1" dirty="0" smtClean="0"/>
          </a:p>
          <a:p>
            <a:pPr lvl="0"/>
            <a:r>
              <a:rPr lang="hr-HR" sz="2400" dirty="0" smtClean="0"/>
              <a:t>Žene </a:t>
            </a:r>
            <a:r>
              <a:rPr lang="hr-HR" sz="2400" dirty="0"/>
              <a:t>na pitanja gledaju kao na način održavanja konverzacije dok muškarci na pitanja gledaju kao na traženje informacija</a:t>
            </a:r>
          </a:p>
          <a:p>
            <a:pPr lvl="0"/>
            <a:r>
              <a:rPr lang="hr-HR" sz="2400" dirty="0"/>
              <a:t>Žene su sklone povezivati ono što je partner u konverzaciji rekao i ono što one imaju za </a:t>
            </a:r>
            <a:r>
              <a:rPr lang="hr-HR" sz="2400" dirty="0" smtClean="0"/>
              <a:t>reći, dok </a:t>
            </a:r>
            <a:r>
              <a:rPr lang="hr-HR" sz="2400" dirty="0"/>
              <a:t>muškarci nemaju tu naviku i često </a:t>
            </a:r>
            <a:r>
              <a:rPr lang="hr-HR" sz="2400" dirty="0" smtClean="0"/>
              <a:t>zanemaruju </a:t>
            </a:r>
            <a:r>
              <a:rPr lang="hr-HR" sz="2400" dirty="0"/>
              <a:t>ono što je </a:t>
            </a:r>
            <a:r>
              <a:rPr lang="hr-HR" sz="2400" dirty="0" smtClean="0"/>
              <a:t>partnerica </a:t>
            </a:r>
            <a:r>
              <a:rPr lang="hr-HR" sz="2400" dirty="0"/>
              <a:t>prethodno </a:t>
            </a:r>
            <a:r>
              <a:rPr lang="hr-HR" sz="2400" dirty="0" smtClean="0"/>
              <a:t>rekla</a:t>
            </a:r>
            <a:endParaRPr lang="hr-HR" sz="2400" dirty="0"/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80644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KOMUNIKACIJA U PARTNERSKIM ODNOSIMA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/>
              <a:t>Žene često interpretiraju agresivnost partnera u razgovoru kao napad koji remeti odnos, dok muškarci na to gledaju kao na oblik razgovora.</a:t>
            </a:r>
          </a:p>
          <a:p>
            <a:pPr lvl="0"/>
            <a:r>
              <a:rPr lang="hr-HR" sz="2400" dirty="0" smtClean="0"/>
              <a:t>Žene češće dijele osjećaje i tajne dok muškarci više vole razgovarati o manje intimnim temama poput sporta i politike.</a:t>
            </a:r>
          </a:p>
          <a:p>
            <a:pPr lvl="0"/>
            <a:r>
              <a:rPr lang="hr-HR" sz="2400" dirty="0" smtClean="0"/>
              <a:t>Žene imaju naviku međusobno razgovarati o problemima, dijeliti svoja iskustva i pružati ohrabrenje dok su muškarci skloni saslušati žene (i druge muškarce) koji s njima dijele svoje probleme misleći da oni traže rješenja za svoje probleme, a ne samo nekoga tko ih saslušao.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67646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Žene često očekuju od partnera da budu nova i poboljšana verzija njihovog najboljeg prijatelja pa se često razočaraju kada njihovi partneri ne pokažu </a:t>
            </a:r>
            <a:r>
              <a:rPr lang="hr-HR" sz="2400" dirty="0" smtClean="0"/>
              <a:t>osjećaje.</a:t>
            </a:r>
            <a:endParaRPr lang="hr-HR" sz="2400" dirty="0"/>
          </a:p>
          <a:p>
            <a:r>
              <a:rPr lang="hr-HR" sz="2400" dirty="0" smtClean="0"/>
              <a:t>Muškarci </a:t>
            </a:r>
            <a:r>
              <a:rPr lang="hr-HR" sz="2400" dirty="0"/>
              <a:t>se češće povjeravaju ženama nego bilo kome drugome, dok se žene češće povjeravaju svojim najboljim </a:t>
            </a:r>
            <a:r>
              <a:rPr lang="hr-HR" sz="2400" dirty="0" smtClean="0"/>
              <a:t>prijateljicama/prijateljima.</a:t>
            </a:r>
            <a:endParaRPr lang="hr-HR" sz="2400" dirty="0"/>
          </a:p>
          <a:p>
            <a:r>
              <a:rPr lang="hr-HR" sz="2400" dirty="0" smtClean="0"/>
              <a:t>Žene </a:t>
            </a:r>
            <a:r>
              <a:rPr lang="hr-HR" sz="2400" dirty="0"/>
              <a:t>su sklonije </a:t>
            </a:r>
            <a:r>
              <a:rPr lang="hr-HR" sz="2400" dirty="0" smtClean="0"/>
              <a:t>razgovarati </a:t>
            </a:r>
            <a:r>
              <a:rPr lang="hr-HR" sz="2400" dirty="0"/>
              <a:t>o problemima jer na taj način mogu dobiti osjećaj empatije, intimnosti i razumijevanja dok muškarci žele brza, praktična i efikasna </a:t>
            </a:r>
            <a:r>
              <a:rPr lang="hr-HR" sz="2400" dirty="0" smtClean="0"/>
              <a:t>rješenja, a </a:t>
            </a:r>
            <a:r>
              <a:rPr lang="hr-HR" sz="2400" dirty="0"/>
              <a:t>razgovaranje o </a:t>
            </a:r>
            <a:r>
              <a:rPr lang="hr-HR" sz="2400" dirty="0" smtClean="0"/>
              <a:t>problemima ih </a:t>
            </a:r>
            <a:r>
              <a:rPr lang="hr-HR" sz="2400" dirty="0"/>
              <a:t>čini nervoznima.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68435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</TotalTime>
  <Words>1701</Words>
  <Application>Microsoft Office PowerPoint</Application>
  <PresentationFormat>Custom</PresentationFormat>
  <Paragraphs>115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Wisp</vt:lpstr>
      <vt:lpstr>KOMUNIKACIJA U PARTNERSKIM ODNOSIMA</vt:lpstr>
      <vt:lpstr>Slide 2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KOMUNIKACIJA U PARTNERSKIM ODNOSIMA</vt:lpstr>
      <vt:lpstr>UOBIČAJENE KOGNITIVNE DISTORZIJE KOD PAROVA I OBITELJI  </vt:lpstr>
      <vt:lpstr>UOBIČAJENE KOGNITIVNE DISTORZIJE KOD PAROVA I OBITELJI  </vt:lpstr>
      <vt:lpstr>UOBIČAJENE KOGNITIVNE DISTORZIJE KOD PAROVA I OBITELJI</vt:lpstr>
      <vt:lpstr>UOBIČAJENE KOGNITIVNE DISTORZIJE KOD PAROVA I OBITELJI</vt:lpstr>
      <vt:lpstr>UOBIČAJENE KOGNITIVNE DISTORZIJE KOD PAROVA I OBITELJI</vt:lpstr>
      <vt:lpstr>„ČETIRI JAHAČA APOKALIPSE“ U PARTNERSKOJ KOMUNIKACIJI (Gottman, 1994.) </vt:lpstr>
      <vt:lpstr>STRATEGIJE ZA GOVORNIKA</vt:lpstr>
      <vt:lpstr>STRATEGIJE ZA GOVORNIKA</vt:lpstr>
      <vt:lpstr>STRATEGIJE ZA SLUŠATELJA </vt:lpstr>
      <vt:lpstr>STRATEGIJE ZA SLUŠATELJA</vt:lpstr>
      <vt:lpstr>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Windows User</dc:creator>
  <cp:lastModifiedBy>Mirela</cp:lastModifiedBy>
  <cp:revision>18</cp:revision>
  <dcterms:created xsi:type="dcterms:W3CDTF">2019-10-11T10:58:19Z</dcterms:created>
  <dcterms:modified xsi:type="dcterms:W3CDTF">2019-10-22T17:01:20Z</dcterms:modified>
</cp:coreProperties>
</file>