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94660"/>
  </p:normalViewPr>
  <p:slideViewPr>
    <p:cSldViewPr>
      <p:cViewPr>
        <p:scale>
          <a:sx n="100" d="100"/>
          <a:sy n="100" d="100"/>
        </p:scale>
        <p:origin x="-10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D5A40-341A-42F7-83AC-366DB809B97F}" type="datetimeFigureOut">
              <a:rPr lang="hr-HR" smtClean="0"/>
              <a:pPr/>
              <a:t>16.10.2019.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A76F3-24A1-4D00-B2FC-73EFFB30250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A76F3-24A1-4D00-B2FC-73EFFB302508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pPr/>
              <a:t>16.10.2019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16.10.2019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16.10.2019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377C3D-7BB2-4D23-9D10-616807B37D36}" type="datetimeFigureOut">
              <a:rPr lang="sr-Latn-CS" smtClean="0"/>
              <a:pPr/>
              <a:t>16.10.2019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377C3D-7BB2-4D23-9D10-616807B37D36}" type="datetimeFigureOut">
              <a:rPr lang="sr-Latn-CS" smtClean="0"/>
              <a:pPr/>
              <a:t>16.10.2019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16.10.2019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16.10.2019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377C3D-7BB2-4D23-9D10-616807B37D36}" type="datetimeFigureOut">
              <a:rPr lang="sr-Latn-CS" smtClean="0"/>
              <a:pPr/>
              <a:t>16.10.2019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16.10.2019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377C3D-7BB2-4D23-9D10-616807B37D36}" type="datetimeFigureOut">
              <a:rPr lang="sr-Latn-CS" smtClean="0"/>
              <a:pPr/>
              <a:t>16.10.2019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377C3D-7BB2-4D23-9D10-616807B37D36}" type="datetimeFigureOut">
              <a:rPr lang="sr-Latn-CS" smtClean="0"/>
              <a:pPr/>
              <a:t>16.10.2019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pPr/>
              <a:t>16.10.2019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91680" y="1412776"/>
            <a:ext cx="7776864" cy="2448272"/>
          </a:xfrm>
        </p:spPr>
        <p:txBody>
          <a:bodyPr>
            <a:normAutofit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Komunikacija </a:t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u partnerskim </a:t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odnosima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											Martina Cikač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179512" y="38126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Praktikum II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9363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hr-HR" b="1" dirty="0" smtClean="0"/>
              <a:t>Postavljanje pitanja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848872" cy="518457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Problem – ako osoba doživi kao napad na vlastite sposobnosti, namjere ili iskrenost</a:t>
            </a:r>
          </a:p>
          <a:p>
            <a:pPr>
              <a:buNone/>
            </a:pPr>
            <a:endParaRPr lang="hr-HR" sz="1000" dirty="0" smtClean="0"/>
          </a:p>
          <a:p>
            <a:r>
              <a:rPr lang="hr-HR" dirty="0" smtClean="0"/>
              <a:t>Previše pitanja - doživljaj manjka povjerenja</a:t>
            </a:r>
          </a:p>
          <a:p>
            <a:pPr>
              <a:buNone/>
            </a:pPr>
            <a:endParaRPr lang="hr-HR" sz="1000" dirty="0" smtClean="0"/>
          </a:p>
          <a:p>
            <a:r>
              <a:rPr lang="hr-HR" dirty="0" smtClean="0"/>
              <a:t>Previše pitanja - kod ne direktnih sugovornika</a:t>
            </a:r>
          </a:p>
          <a:p>
            <a:pPr>
              <a:buNone/>
            </a:pPr>
            <a:endParaRPr lang="hr-HR" sz="1000" dirty="0" smtClean="0"/>
          </a:p>
          <a:p>
            <a:r>
              <a:rPr lang="hr-HR" dirty="0" smtClean="0"/>
              <a:t>Posebno oprezno s pitanjima “Zašto…”</a:t>
            </a:r>
          </a:p>
          <a:p>
            <a:pPr>
              <a:buNone/>
            </a:pPr>
            <a:endParaRPr lang="hr-HR" sz="1800" dirty="0" smtClean="0"/>
          </a:p>
          <a:p>
            <a:r>
              <a:rPr lang="hr-HR" dirty="0" smtClean="0"/>
              <a:t>Previše ili premalo pitanja - jedan od razloga je i odgoj</a:t>
            </a:r>
          </a:p>
          <a:p>
            <a:pPr>
              <a:buNone/>
            </a:pPr>
            <a:endParaRPr lang="hr-HR" sz="1000" dirty="0" smtClean="0"/>
          </a:p>
          <a:p>
            <a:r>
              <a:rPr lang="hr-HR" dirty="0" smtClean="0"/>
              <a:t>Premalo pitanja - dojam nezainteresiranosti</a:t>
            </a:r>
          </a:p>
          <a:p>
            <a:pPr>
              <a:buNone/>
            </a:pPr>
            <a:r>
              <a:rPr lang="hr-HR" dirty="0" smtClean="0"/>
              <a:t>	    -  vođenje prema vlastitim pretpostavkama -   	često netočno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hr-HR" b="1" dirty="0" smtClean="0"/>
              <a:t>Rodne razlike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7776864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 smtClean="0"/>
              <a:t>Različiti stilovi razgovora 							kod žena i muškaraca</a:t>
            </a:r>
          </a:p>
          <a:p>
            <a:pPr>
              <a:buNone/>
            </a:pPr>
            <a:endParaRPr lang="hr-HR" sz="1400" dirty="0" smtClean="0"/>
          </a:p>
          <a:p>
            <a:pPr>
              <a:buNone/>
            </a:pPr>
            <a:r>
              <a:rPr lang="hr-HR" dirty="0" smtClean="0"/>
              <a:t>ŽENE – “ženstveni” stil</a:t>
            </a:r>
          </a:p>
          <a:p>
            <a:pPr>
              <a:buNone/>
            </a:pPr>
            <a:endParaRPr lang="hr-HR" sz="400" dirty="0" smtClean="0"/>
          </a:p>
          <a:p>
            <a:pPr>
              <a:buFont typeface="Wingdings" pitchFamily="2" charset="2"/>
              <a:buChar char="§"/>
            </a:pPr>
            <a:r>
              <a:rPr lang="hr-HR" sz="1800" dirty="0" smtClean="0"/>
              <a:t>Postavljaju više pitanja – želja za održavanjem odnosa i interes za drugoga</a:t>
            </a:r>
          </a:p>
          <a:p>
            <a:pPr>
              <a:buFont typeface="Wingdings" pitchFamily="2" charset="2"/>
              <a:buChar char="§"/>
            </a:pPr>
            <a:r>
              <a:rPr lang="hr-HR" sz="1800" dirty="0" smtClean="0"/>
              <a:t>Češći neverbalni znakovi u razgovoru – pokazuju da prate razgovor</a:t>
            </a:r>
          </a:p>
          <a:p>
            <a:pPr>
              <a:buFont typeface="Wingdings" pitchFamily="2" charset="2"/>
              <a:buChar char="§"/>
            </a:pPr>
            <a:r>
              <a:rPr lang="hr-HR" sz="1800" dirty="0" smtClean="0"/>
              <a:t>Tiho protestiranje ukoliko ih se prekine (“Muž me uvijek prekida!”) ili  partner ne pokazuje da ih sluša (“On me nikad ne sluša.”)</a:t>
            </a:r>
          </a:p>
          <a:p>
            <a:pPr>
              <a:buFont typeface="Wingdings" pitchFamily="2" charset="2"/>
              <a:buChar char="§"/>
            </a:pPr>
            <a:r>
              <a:rPr lang="hr-HR" sz="1800" dirty="0" smtClean="0"/>
              <a:t>Češće koriste “Mi” – osjećaj zajedništva</a:t>
            </a:r>
          </a:p>
          <a:p>
            <a:pPr>
              <a:buFont typeface="Wingdings" pitchFamily="2" charset="2"/>
              <a:buChar char="§"/>
            </a:pPr>
            <a:r>
              <a:rPr lang="hr-HR" sz="1800" dirty="0" smtClean="0"/>
              <a:t>Povezuju ono što kaže sugovornik s onime što same imaju za reći</a:t>
            </a:r>
          </a:p>
          <a:p>
            <a:pPr>
              <a:buFont typeface="Wingdings" pitchFamily="2" charset="2"/>
              <a:buChar char="§"/>
            </a:pPr>
            <a:r>
              <a:rPr lang="hr-HR" sz="1800" dirty="0" smtClean="0"/>
              <a:t>Partnerovu agresivnost u komunikaciji vide kao napad i problem u vezi</a:t>
            </a:r>
          </a:p>
          <a:p>
            <a:pPr>
              <a:buFont typeface="Wingdings" pitchFamily="2" charset="2"/>
              <a:buChar char="§"/>
            </a:pPr>
            <a:r>
              <a:rPr lang="hr-HR" sz="1800" dirty="0" smtClean="0"/>
              <a:t>Češće dijele tajne i pričaju o osjećajima – više se povjeravaju prijateljicama</a:t>
            </a:r>
          </a:p>
          <a:p>
            <a:pPr>
              <a:buFont typeface="Wingdings" pitchFamily="2" charset="2"/>
              <a:buChar char="§"/>
            </a:pPr>
            <a:r>
              <a:rPr lang="hr-HR" sz="1800" dirty="0" smtClean="0"/>
              <a:t>Razgovor o problemima – kako bi podijelile iskustva, raspravile i pokušavale zajedno doći do rješenja</a:t>
            </a:r>
          </a:p>
          <a:p>
            <a:pPr>
              <a:buNone/>
            </a:pPr>
            <a:endParaRPr lang="hr-HR" sz="1800" dirty="0" smtClean="0"/>
          </a:p>
          <a:p>
            <a:pPr>
              <a:buFont typeface="Wingdings" pitchFamily="2" charset="2"/>
              <a:buChar char="§"/>
            </a:pPr>
            <a:endParaRPr lang="hr-HR" sz="1800" dirty="0" smtClean="0"/>
          </a:p>
          <a:p>
            <a:pPr>
              <a:buFont typeface="Wingdings" pitchFamily="2" charset="2"/>
              <a:buChar char="§"/>
            </a:pPr>
            <a:endParaRPr lang="hr-HR" sz="1600" dirty="0" smtClean="0"/>
          </a:p>
        </p:txBody>
      </p:sp>
      <p:pic>
        <p:nvPicPr>
          <p:cNvPr id="5" name="Slika 4" descr="confuesd gi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76672"/>
            <a:ext cx="1656184" cy="195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418058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Rodne razlike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5421216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MUŠKARCI – “muževan” stil</a:t>
            </a:r>
          </a:p>
          <a:p>
            <a:pPr>
              <a:buNone/>
            </a:pPr>
            <a:endParaRPr lang="hr-HR" sz="1000" dirty="0" smtClean="0"/>
          </a:p>
          <a:p>
            <a:pPr>
              <a:buFont typeface="Wingdings" pitchFamily="2" charset="2"/>
              <a:buChar char="§"/>
            </a:pPr>
            <a:r>
              <a:rPr lang="hr-HR" sz="1800" dirty="0" smtClean="0"/>
              <a:t>Rjeđe postavljaju osobna pitanja (“Ako mi želi nešto reći, </a:t>
            </a:r>
            <a:r>
              <a:rPr lang="hr-HR" sz="1800" dirty="0" err="1" smtClean="0"/>
              <a:t>reći</a:t>
            </a:r>
            <a:r>
              <a:rPr lang="hr-HR" sz="1800" dirty="0" smtClean="0"/>
              <a:t> će bez da ju pitam.”)</a:t>
            </a:r>
          </a:p>
          <a:p>
            <a:pPr>
              <a:buFont typeface="Wingdings" pitchFamily="2" charset="2"/>
              <a:buChar char="§"/>
            </a:pPr>
            <a:r>
              <a:rPr lang="hr-HR" sz="1800" dirty="0" smtClean="0"/>
              <a:t>Previše pitanja – zadiranje u intimu</a:t>
            </a:r>
          </a:p>
          <a:p>
            <a:pPr>
              <a:buFont typeface="Wingdings" pitchFamily="2" charset="2"/>
              <a:buChar char="§"/>
            </a:pPr>
            <a:r>
              <a:rPr lang="hr-HR" sz="1800" dirty="0" smtClean="0"/>
              <a:t>Koriste neverbalne znakove (mm-</a:t>
            </a:r>
            <a:r>
              <a:rPr lang="hr-HR" sz="1800" dirty="0" err="1" smtClean="0"/>
              <a:t>hmm</a:t>
            </a:r>
            <a:r>
              <a:rPr lang="hr-HR" sz="1800" dirty="0" smtClean="0"/>
              <a:t>, </a:t>
            </a:r>
            <a:r>
              <a:rPr lang="hr-HR" sz="1800" dirty="0" err="1" smtClean="0"/>
              <a:t>da..</a:t>
            </a:r>
            <a:r>
              <a:rPr lang="hr-HR" sz="1800" dirty="0" smtClean="0"/>
              <a:t>.) samo ako se slažu</a:t>
            </a:r>
          </a:p>
          <a:p>
            <a:pPr>
              <a:buNone/>
            </a:pPr>
            <a:r>
              <a:rPr lang="hr-HR" sz="1800" dirty="0" smtClean="0"/>
              <a:t>    s izrečenim</a:t>
            </a:r>
          </a:p>
          <a:p>
            <a:pPr>
              <a:buFont typeface="Wingdings" pitchFamily="2" charset="2"/>
              <a:buChar char="§"/>
            </a:pPr>
            <a:r>
              <a:rPr lang="hr-HR" sz="1800" dirty="0" smtClean="0"/>
              <a:t>Češće upadaju u riječ i komentiraju </a:t>
            </a:r>
          </a:p>
          <a:p>
            <a:pPr>
              <a:buFont typeface="Wingdings" pitchFamily="2" charset="2"/>
              <a:buChar char="§"/>
            </a:pPr>
            <a:r>
              <a:rPr lang="hr-HR" sz="1800" dirty="0" smtClean="0"/>
              <a:t>Češće ignoriraju komentare druge osobe unutar razgovora – ne daju povratnu informaciju</a:t>
            </a:r>
          </a:p>
          <a:p>
            <a:pPr>
              <a:buFont typeface="Wingdings" pitchFamily="2" charset="2"/>
              <a:buChar char="§"/>
            </a:pPr>
            <a:r>
              <a:rPr lang="hr-HR" sz="1800" dirty="0" smtClean="0"/>
              <a:t>Često pokazuju minimum entuzijazma u razgovoru</a:t>
            </a:r>
          </a:p>
          <a:p>
            <a:pPr>
              <a:buFont typeface="Wingdings" pitchFamily="2" charset="2"/>
              <a:buChar char="§"/>
            </a:pPr>
            <a:r>
              <a:rPr lang="hr-HR" sz="1800" dirty="0" smtClean="0"/>
              <a:t>Češće izjavljuju samo činjenice i svoje stavove – šefuju?</a:t>
            </a:r>
          </a:p>
          <a:p>
            <a:pPr>
              <a:buFont typeface="Wingdings" pitchFamily="2" charset="2"/>
              <a:buChar char="§"/>
            </a:pPr>
            <a:r>
              <a:rPr lang="hr-HR" sz="1800" dirty="0" smtClean="0"/>
              <a:t>Rjeđe pričaju o osjećajima – ako se povjeravaju – onda partnericama</a:t>
            </a:r>
          </a:p>
          <a:p>
            <a:pPr>
              <a:buFont typeface="Wingdings" pitchFamily="2" charset="2"/>
              <a:buChar char="§"/>
            </a:pPr>
            <a:r>
              <a:rPr lang="hr-HR" sz="1800" dirty="0" smtClean="0"/>
              <a:t>Razgovor o problemima – žele brzo i efikasno rješenje</a:t>
            </a:r>
          </a:p>
          <a:p>
            <a:pPr>
              <a:buFont typeface="Wingdings" pitchFamily="2" charset="2"/>
              <a:buChar char="§"/>
            </a:pPr>
            <a:endParaRPr lang="hr-HR" dirty="0" smtClean="0"/>
          </a:p>
          <a:p>
            <a:pPr>
              <a:buFont typeface="Wingdings" pitchFamily="2" charset="2"/>
              <a:buChar char="§"/>
            </a:pPr>
            <a:endParaRPr lang="hr-HR" dirty="0"/>
          </a:p>
        </p:txBody>
      </p:sp>
      <p:pic>
        <p:nvPicPr>
          <p:cNvPr id="4" name="Slika 3" descr="confused b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60648"/>
            <a:ext cx="2312094" cy="158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608512" cy="562074"/>
          </a:xfrm>
        </p:spPr>
        <p:txBody>
          <a:bodyPr/>
          <a:lstStyle/>
          <a:p>
            <a:r>
              <a:rPr lang="hr-HR" b="1" dirty="0" smtClean="0"/>
              <a:t>Izvor rodnih razlika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>
              <a:buNone/>
            </a:pPr>
            <a:r>
              <a:rPr lang="hr-HR" sz="1400" dirty="0" smtClean="0"/>
              <a:t>	</a:t>
            </a:r>
            <a:r>
              <a:rPr lang="hr-HR" dirty="0" smtClean="0"/>
              <a:t>Djevojke:</a:t>
            </a:r>
          </a:p>
          <a:p>
            <a:pPr>
              <a:buNone/>
            </a:pPr>
            <a:r>
              <a:rPr lang="hr-HR" sz="2000" dirty="0" smtClean="0"/>
              <a:t> -  prijateljstva grade na </a:t>
            </a:r>
          </a:p>
          <a:p>
            <a:pPr>
              <a:buNone/>
            </a:pPr>
            <a:r>
              <a:rPr lang="hr-HR" sz="2000" dirty="0" smtClean="0"/>
              <a:t>	zajedničkim razgovorima </a:t>
            </a:r>
          </a:p>
          <a:p>
            <a:pPr>
              <a:buNone/>
            </a:pPr>
            <a:r>
              <a:rPr lang="hr-HR" sz="2000" dirty="0" smtClean="0"/>
              <a:t> - riječi koriste kao mostove</a:t>
            </a:r>
            <a:endParaRPr lang="hr-HR" sz="1000" dirty="0" smtClean="0"/>
          </a:p>
          <a:p>
            <a:pPr>
              <a:buNone/>
            </a:pPr>
            <a:r>
              <a:rPr lang="hr-HR" sz="2000" dirty="0" smtClean="0"/>
              <a:t> - podupiru se, naučile su slušati 			       jedna drugu i razumjeti što netko želi reći</a:t>
            </a:r>
            <a:endParaRPr lang="hr-HR" sz="1000" dirty="0" smtClean="0"/>
          </a:p>
          <a:p>
            <a:pPr>
              <a:buNone/>
            </a:pPr>
            <a:r>
              <a:rPr lang="hr-HR" sz="2000" dirty="0" smtClean="0"/>
              <a:t> - prijateljske veze pune bliskosti i jednakosti</a:t>
            </a:r>
          </a:p>
          <a:p>
            <a:pPr>
              <a:buNone/>
            </a:pPr>
            <a:r>
              <a:rPr lang="hr-HR" sz="2000" dirty="0" smtClean="0"/>
              <a:t> - otvorenije pričaju o osjećajima</a:t>
            </a:r>
          </a:p>
          <a:p>
            <a:pPr>
              <a:buNone/>
            </a:pPr>
            <a:r>
              <a:rPr lang="hr-HR" sz="2000" dirty="0" smtClean="0"/>
              <a:t> - međusobno si upućuju kritike bez osjećaja nadmoći </a:t>
            </a:r>
          </a:p>
          <a:p>
            <a:pPr>
              <a:buNone/>
            </a:pPr>
            <a:r>
              <a:rPr lang="hr-HR" sz="2000" dirty="0" smtClean="0"/>
              <a:t> - rijetko naređuju jedna drugoj</a:t>
            </a:r>
          </a:p>
          <a:p>
            <a:pPr>
              <a:buNone/>
            </a:pPr>
            <a:r>
              <a:rPr lang="hr-HR" sz="2000" dirty="0" smtClean="0"/>
              <a:t> - manje grupe – zbog toga su </a:t>
            </a:r>
            <a:r>
              <a:rPr lang="hr-HR" sz="2000" dirty="0" err="1" smtClean="0"/>
              <a:t>intuitivnije</a:t>
            </a:r>
            <a:r>
              <a:rPr lang="hr-HR" sz="2000" dirty="0" smtClean="0"/>
              <a:t>  i bolje nauče interpretirati što sugovornik želi reći</a:t>
            </a:r>
          </a:p>
        </p:txBody>
      </p:sp>
      <p:pic>
        <p:nvPicPr>
          <p:cNvPr id="4" name="Slika 3" descr="cure zajed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908720"/>
            <a:ext cx="3474413" cy="1953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Autofit/>
          </a:bodyPr>
          <a:lstStyle/>
          <a:p>
            <a:r>
              <a:rPr lang="hr-HR" sz="2800" dirty="0" smtClean="0"/>
              <a:t>Izvor rodnih razlika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536504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Mladići:</a:t>
            </a:r>
          </a:p>
          <a:p>
            <a:pPr>
              <a:buNone/>
            </a:pPr>
            <a:r>
              <a:rPr lang="hr-HR" sz="1800" dirty="0" smtClean="0"/>
              <a:t>- </a:t>
            </a:r>
            <a:r>
              <a:rPr lang="hr-HR" sz="2000" dirty="0" smtClean="0"/>
              <a:t>druže se u većim grupama – manje bliskosti</a:t>
            </a:r>
          </a:p>
          <a:p>
            <a:pPr>
              <a:buNone/>
            </a:pPr>
            <a:r>
              <a:rPr lang="hr-HR" sz="2000" dirty="0" smtClean="0"/>
              <a:t> - bitan status i dominacija – manje dominantni –nizak status u društvima</a:t>
            </a:r>
          </a:p>
          <a:p>
            <a:pPr>
              <a:buNone/>
            </a:pPr>
            <a:r>
              <a:rPr lang="hr-HR" sz="2000" dirty="0" smtClean="0"/>
              <a:t> - međusobno naređivanje, imperativi, izrugivanje i “prijetnje”  (“Ako ne zašutiš, udarit ću te!”)</a:t>
            </a:r>
          </a:p>
          <a:p>
            <a:pPr>
              <a:buNone/>
            </a:pPr>
            <a:r>
              <a:rPr lang="hr-HR" sz="2000" dirty="0" smtClean="0"/>
              <a:t> - češće se međusobno  svađaju od djevojaka</a:t>
            </a:r>
          </a:p>
          <a:p>
            <a:pPr>
              <a:buNone/>
            </a:pPr>
            <a:r>
              <a:rPr lang="hr-HR" sz="2000" dirty="0" smtClean="0"/>
              <a:t> - riječi koriste kao sredstvo dominacije i manipulacije drugim dječacima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dečki sku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221088"/>
            <a:ext cx="3024336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404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136904" cy="4873752"/>
          </a:xfrm>
        </p:spPr>
        <p:txBody>
          <a:bodyPr/>
          <a:lstStyle/>
          <a:p>
            <a:endParaRPr lang="hr-HR" dirty="0" smtClean="0"/>
          </a:p>
          <a:p>
            <a:pPr>
              <a:buNone/>
            </a:pPr>
            <a:r>
              <a:rPr lang="hr-HR" dirty="0" smtClean="0"/>
              <a:t>Kad se u razgovoru nađu djevojka i mladić </a:t>
            </a:r>
          </a:p>
          <a:p>
            <a:pPr>
              <a:buNone/>
            </a:pPr>
            <a:endParaRPr lang="hr-HR" sz="1800" dirty="0" smtClean="0"/>
          </a:p>
          <a:p>
            <a:pPr>
              <a:buNone/>
            </a:pPr>
            <a:endParaRPr lang="hr-HR" sz="1800" dirty="0" smtClean="0"/>
          </a:p>
          <a:p>
            <a:pPr>
              <a:buNone/>
            </a:pPr>
            <a:r>
              <a:rPr lang="hr-HR" sz="1800" dirty="0" smtClean="0"/>
              <a:t> </a:t>
            </a:r>
          </a:p>
          <a:p>
            <a:pPr>
              <a:buNone/>
            </a:pPr>
            <a:r>
              <a:rPr lang="hr-HR" sz="1800" dirty="0" smtClean="0"/>
              <a:t>Bliskost i jednakost u razgovoru	           	            Dominacija i natjecanje</a:t>
            </a:r>
          </a:p>
          <a:p>
            <a:pPr>
              <a:buNone/>
            </a:pPr>
            <a:endParaRPr lang="hr-HR" sz="1800" dirty="0" smtClean="0"/>
          </a:p>
          <a:p>
            <a:pPr>
              <a:buNone/>
            </a:pPr>
            <a:endParaRPr lang="hr-HR" sz="1800" dirty="0" smtClean="0"/>
          </a:p>
          <a:p>
            <a:pPr>
              <a:buNone/>
            </a:pPr>
            <a:endParaRPr lang="hr-HR" sz="1800" dirty="0" smtClean="0"/>
          </a:p>
          <a:p>
            <a:pPr>
              <a:buNone/>
            </a:pPr>
            <a:endParaRPr lang="hr-HR" sz="1800" dirty="0" smtClean="0"/>
          </a:p>
          <a:p>
            <a:pPr>
              <a:buNone/>
            </a:pPr>
            <a:r>
              <a:rPr lang="hr-HR" sz="1800" dirty="0" smtClean="0"/>
              <a:t> Stilovi razgovora su naučeni     	                </a:t>
            </a:r>
            <a:r>
              <a:rPr lang="hr-HR" sz="1800" b="1" dirty="0" smtClean="0"/>
              <a:t>Mogu se odučiti!</a:t>
            </a:r>
            <a:endParaRPr lang="hr-HR" sz="1800" b="1" dirty="0"/>
          </a:p>
        </p:txBody>
      </p:sp>
      <p:sp>
        <p:nvSpPr>
          <p:cNvPr id="5" name="Strelica udesno 4"/>
          <p:cNvSpPr/>
          <p:nvPr/>
        </p:nvSpPr>
        <p:spPr>
          <a:xfrm>
            <a:off x="3923928" y="4653136"/>
            <a:ext cx="864096" cy="117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 descr="bo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348880"/>
            <a:ext cx="1818681" cy="1368152"/>
          </a:xfrm>
          <a:prstGeom prst="rect">
            <a:avLst/>
          </a:prstGeom>
        </p:spPr>
      </p:pic>
      <p:cxnSp>
        <p:nvCxnSpPr>
          <p:cNvPr id="8" name="Ravni poveznik sa strelicom 7"/>
          <p:cNvCxnSpPr/>
          <p:nvPr/>
        </p:nvCxnSpPr>
        <p:spPr>
          <a:xfrm flipH="1">
            <a:off x="1547664" y="1844824"/>
            <a:ext cx="79208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>
          <a:xfrm>
            <a:off x="6012160" y="1772816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 za kraj…</a:t>
            </a:r>
            <a:endParaRPr lang="hr-HR" dirty="0"/>
          </a:p>
        </p:txBody>
      </p:sp>
      <p:pic>
        <p:nvPicPr>
          <p:cNvPr id="4" name="Rezervirano mjesto sadržaja 3" descr="girl comi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3960439" cy="3312368"/>
          </a:xfrm>
        </p:spPr>
      </p:pic>
      <p:pic>
        <p:nvPicPr>
          <p:cNvPr id="5" name="Slika 4" descr="comic 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420888"/>
            <a:ext cx="3962003" cy="3962003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843808" y="1196752"/>
            <a:ext cx="136815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 smtClean="0"/>
              <a:t>      </a:t>
            </a:r>
            <a:r>
              <a:rPr lang="hr-HR" sz="1050" b="1" dirty="0" smtClean="0"/>
              <a:t>Veza funkcionira tako dugo dok možemo pričati o tome</a:t>
            </a:r>
            <a:r>
              <a:rPr lang="hr-HR" sz="1050" b="1" dirty="0" smtClean="0">
                <a:sym typeface="Wingdings" pitchFamily="2" charset="2"/>
              </a:rPr>
              <a:t>:)</a:t>
            </a:r>
            <a:endParaRPr lang="hr-HR" sz="1050" b="1" dirty="0"/>
          </a:p>
        </p:txBody>
      </p:sp>
      <p:sp>
        <p:nvSpPr>
          <p:cNvPr id="7" name="TekstniOkvir 6"/>
          <p:cNvSpPr txBox="1"/>
          <p:nvPr/>
        </p:nvSpPr>
        <p:spPr>
          <a:xfrm>
            <a:off x="5652120" y="256490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Veza funkcionira tako dugo dok ne pričamo o tome:)</a:t>
            </a:r>
            <a:endParaRPr lang="hr-HR" sz="1200" b="1" dirty="0"/>
          </a:p>
        </p:txBody>
      </p:sp>
      <p:sp>
        <p:nvSpPr>
          <p:cNvPr id="8" name="TekstniOkvir 7"/>
          <p:cNvSpPr txBox="1"/>
          <p:nvPr/>
        </p:nvSpPr>
        <p:spPr>
          <a:xfrm>
            <a:off x="395536" y="53012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HVALA NA PAŽNJI!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683568" y="908720"/>
            <a:ext cx="8229600" cy="528518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 </a:t>
            </a:r>
            <a:r>
              <a:rPr lang="hr-HR" dirty="0" smtClean="0">
                <a:latin typeface="+mj-lt"/>
                <a:cs typeface="Times New Roman" panose="02020603050405020304" pitchFamily="18" charset="0"/>
              </a:rPr>
              <a:t>„Ona sve pretvori u svađu.” </a:t>
            </a:r>
          </a:p>
          <a:p>
            <a:pPr marL="0" indent="0">
              <a:buNone/>
            </a:pPr>
            <a:endParaRPr lang="hr-HR" sz="1900" dirty="0" smtClean="0"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  <a:cs typeface="Times New Roman" panose="02020603050405020304" pitchFamily="18" charset="0"/>
              </a:rPr>
              <a:t>„Uvijek se ima potrebu braniti kad ga nešto pitam</a:t>
            </a:r>
            <a:r>
              <a:rPr lang="hr-HR" dirty="0" smtClean="0">
                <a:latin typeface="+mj-lt"/>
                <a:cs typeface="Times New Roman" panose="02020603050405020304" pitchFamily="18" charset="0"/>
              </a:rPr>
              <a:t>.“</a:t>
            </a:r>
          </a:p>
          <a:p>
            <a:pPr marL="0" indent="0">
              <a:buNone/>
            </a:pPr>
            <a:endParaRPr lang="hr-HR" sz="1900" dirty="0"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  <a:cs typeface="Times New Roman" panose="02020603050405020304" pitchFamily="18" charset="0"/>
              </a:rPr>
              <a:t>„Nikad ne kaže što zapravo misli</a:t>
            </a:r>
            <a:r>
              <a:rPr lang="hr-HR" dirty="0" smtClean="0">
                <a:latin typeface="+mj-lt"/>
                <a:cs typeface="Times New Roman" panose="02020603050405020304" pitchFamily="18" charset="0"/>
              </a:rPr>
              <a:t>.”</a:t>
            </a:r>
          </a:p>
          <a:p>
            <a:pPr marL="0" indent="0">
              <a:buNone/>
            </a:pPr>
            <a:endParaRPr lang="hr-HR" sz="1900" dirty="0" smtClean="0"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latin typeface="+mj-lt"/>
                <a:cs typeface="Times New Roman" panose="02020603050405020304" pitchFamily="18" charset="0"/>
              </a:rPr>
              <a:t>„</a:t>
            </a:r>
            <a:r>
              <a:rPr lang="hr-HR" dirty="0">
                <a:latin typeface="+mj-lt"/>
                <a:cs typeface="Times New Roman" panose="02020603050405020304" pitchFamily="18" charset="0"/>
              </a:rPr>
              <a:t>Ne želi ni čuti što mu imam za reći</a:t>
            </a:r>
            <a:r>
              <a:rPr lang="hr-HR" dirty="0" smtClean="0">
                <a:latin typeface="+mj-lt"/>
                <a:cs typeface="Times New Roman" panose="02020603050405020304" pitchFamily="18" charset="0"/>
              </a:rPr>
              <a:t>.“</a:t>
            </a:r>
          </a:p>
          <a:p>
            <a:pPr marL="0" indent="0">
              <a:buNone/>
            </a:pPr>
            <a:endParaRPr lang="hr-HR" sz="1900" dirty="0"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+mj-lt"/>
                <a:cs typeface="Times New Roman" panose="02020603050405020304" pitchFamily="18" charset="0"/>
              </a:rPr>
              <a:t>„Svaku temu pretjerano razglaba.“</a:t>
            </a:r>
          </a:p>
          <a:p>
            <a:pPr marL="0" indent="0">
              <a:buNone/>
            </a:pPr>
            <a:endParaRPr lang="hr-HR" dirty="0">
              <a:latin typeface="+mj-lt"/>
            </a:endParaRPr>
          </a:p>
          <a:p>
            <a:pPr marL="0" indent="0" algn="ctr">
              <a:buNone/>
            </a:pPr>
            <a:endParaRPr lang="hr-HR" sz="2000" dirty="0">
              <a:latin typeface="+mj-lt"/>
            </a:endParaRPr>
          </a:p>
          <a:p>
            <a:pPr marL="0" indent="0">
              <a:buNone/>
            </a:pPr>
            <a:r>
              <a:rPr lang="hr-HR" sz="2000" dirty="0" smtClean="0">
                <a:latin typeface="+mj-lt"/>
              </a:rPr>
              <a:t>		</a:t>
            </a:r>
            <a:r>
              <a:rPr lang="hr-HR" sz="280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r-HR" sz="2800" b="1" dirty="0">
                <a:latin typeface="+mj-lt"/>
                <a:cs typeface="Times New Roman" panose="02020603050405020304" pitchFamily="18" charset="0"/>
              </a:rPr>
              <a:t>		</a:t>
            </a:r>
            <a:r>
              <a:rPr lang="hr-HR" b="1" dirty="0" smtClean="0">
                <a:latin typeface="+mj-lt"/>
                <a:cs typeface="Times New Roman" panose="02020603050405020304" pitchFamily="18" charset="0"/>
              </a:rPr>
              <a:t>PROBLEMI U ODNOSU</a:t>
            </a:r>
          </a:p>
        </p:txBody>
      </p:sp>
      <p:sp>
        <p:nvSpPr>
          <p:cNvPr id="4" name="Strelica dolje 3"/>
          <p:cNvSpPr/>
          <p:nvPr/>
        </p:nvSpPr>
        <p:spPr>
          <a:xfrm>
            <a:off x="4155096" y="4509120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 dolje 4"/>
          <p:cNvSpPr/>
          <p:nvPr/>
        </p:nvSpPr>
        <p:spPr>
          <a:xfrm>
            <a:off x="3063280" y="4509120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 dolje 5"/>
          <p:cNvSpPr/>
          <p:nvPr/>
        </p:nvSpPr>
        <p:spPr>
          <a:xfrm>
            <a:off x="5148064" y="4509120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 descr="par u svađ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140968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68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sz="4000" dirty="0" smtClean="0"/>
              <a:t>Prepreke u komunikaciji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9685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b="1" dirty="0" smtClean="0"/>
              <a:t>Neizravnost i dvosmislenost</a:t>
            </a:r>
          </a:p>
          <a:p>
            <a:pPr marL="0" indent="0">
              <a:buNone/>
            </a:pPr>
            <a:endParaRPr lang="hr-HR" sz="11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/>
              <a:t> O</a:t>
            </a:r>
            <a:r>
              <a:rPr lang="hr-HR" b="1" dirty="0" smtClean="0"/>
              <a:t>brambeni stav</a:t>
            </a:r>
          </a:p>
          <a:p>
            <a:pPr marL="0" indent="0">
              <a:buNone/>
            </a:pPr>
            <a:endParaRPr lang="hr-HR" sz="11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 smtClean="0"/>
              <a:t>Pogrešno shvaćanje</a:t>
            </a:r>
          </a:p>
          <a:p>
            <a:pPr marL="0" indent="0">
              <a:buNone/>
            </a:pPr>
            <a:endParaRPr lang="hr-HR" sz="10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 smtClean="0"/>
              <a:t>Monolozi, prekidanje i „tiho slušanje”</a:t>
            </a:r>
          </a:p>
          <a:p>
            <a:pPr marL="0" indent="0">
              <a:buNone/>
            </a:pPr>
            <a:endParaRPr lang="hr-HR" sz="10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 smtClean="0"/>
              <a:t>Gluhe i slijepe točke</a:t>
            </a:r>
          </a:p>
          <a:p>
            <a:pPr marL="0" indent="0">
              <a:buNone/>
            </a:pPr>
            <a:endParaRPr lang="hr-HR" sz="10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 smtClean="0"/>
              <a:t>Razlike u bontonu razgovora</a:t>
            </a:r>
          </a:p>
          <a:p>
            <a:pPr marL="0" indent="0">
              <a:buNone/>
            </a:pPr>
            <a:endParaRPr lang="hr-HR" sz="10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 smtClean="0"/>
              <a:t>Postavljanje pitanja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Slika 6" descr="upitni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412776"/>
            <a:ext cx="2723783" cy="19970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20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hr-HR" b="1" dirty="0" smtClean="0"/>
              <a:t>Neizravnost i dvosmislenost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7467600" cy="48737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Jasna komunikacija olakšava donošenje odluka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Nejasno izražavanje mišljenja, nepreciznost i gubljenje u nepotrebnim detaljima = partner ne shvaća što mu želimo reći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1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Koriste iste riječi, ali odaslana poruka je drugačija od primljene 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1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Oba partnera frustrirana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1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N</a:t>
            </a:r>
            <a:r>
              <a:rPr lang="hr-HR" dirty="0" smtClean="0"/>
              <a:t>isu svjesni vlastitih nedostataka u komuniciranju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 smtClean="0"/>
          </a:p>
        </p:txBody>
      </p:sp>
      <p:pic>
        <p:nvPicPr>
          <p:cNvPr id="4" name="Slika 3" descr="goof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140968"/>
            <a:ext cx="1843394" cy="2780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85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hr-HR" b="1" dirty="0" smtClean="0"/>
              <a:t>Obrambeni stav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52051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hr-H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Kako ne bi bili ušutkani ili ispali manje vrijedni – ne kažu što zapravo misle</a:t>
            </a:r>
          </a:p>
          <a:p>
            <a:pPr>
              <a:buNone/>
            </a:pPr>
            <a:endParaRPr lang="hr-HR" sz="12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Strah od odbacivanja zbog iznošenja vlastitog mišljenja – povećana obrambenost i sumnjičavost</a:t>
            </a:r>
          </a:p>
        </p:txBody>
      </p:sp>
      <p:pic>
        <p:nvPicPr>
          <p:cNvPr id="4" name="Slika 3" descr="defensiven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789040"/>
            <a:ext cx="4032448" cy="25274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93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hr-HR" b="1" dirty="0" smtClean="0"/>
              <a:t>Pogrešno shvaćanje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5205192"/>
          </a:xfrm>
        </p:spPr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Razumijevanje onoga što nam sugovornik kaže = put do dobre komunikacije</a:t>
            </a:r>
          </a:p>
          <a:p>
            <a:pPr marL="0" indent="0">
              <a:buNone/>
            </a:pPr>
            <a:endParaRPr lang="hr-HR" sz="1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Nejasni ili indirektni --- pogrešna interpretacija--- nerazumijevanje poruke koja nam se šalje</a:t>
            </a:r>
          </a:p>
          <a:p>
            <a:pPr marL="0" indent="0">
              <a:buNone/>
            </a:pPr>
            <a:endParaRPr lang="hr-HR" sz="1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Nesretni u braku slabije shvaćaju što im partner želi reći, ali – ne i drugi ljudi! (</a:t>
            </a:r>
            <a:r>
              <a:rPr lang="hr-HR" dirty="0" err="1" smtClean="0"/>
              <a:t>Noller</a:t>
            </a:r>
            <a:r>
              <a:rPr lang="hr-HR" dirty="0" smtClean="0"/>
              <a:t>, P.)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1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Loša komunikacija – ne zbog generalnih nedostataka u komunikaciji nego zbog poremećaja u odnosu s partnerom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4362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15200" cy="634082"/>
          </a:xfrm>
        </p:spPr>
        <p:txBody>
          <a:bodyPr>
            <a:noAutofit/>
          </a:bodyPr>
          <a:lstStyle/>
          <a:p>
            <a:r>
              <a:rPr lang="hr-HR" sz="2800" b="1" dirty="0" smtClean="0"/>
              <a:t>Monolozi</a:t>
            </a:r>
            <a:r>
              <a:rPr lang="hr-HR" b="1" dirty="0" smtClean="0"/>
              <a:t>, ometanje i „tiho slušanje”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704856" cy="487375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Različiti načini razgovora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1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Duge stanke u govoru – uplitanja </a:t>
            </a:r>
          </a:p>
          <a:p>
            <a:pPr marL="0" indent="0">
              <a:buNone/>
            </a:pPr>
            <a:r>
              <a:rPr lang="hr-HR" sz="2000" dirty="0" smtClean="0"/>
              <a:t>    „Uvijek me prekidaš i ne želiš čuti što imam za reći!”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1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Kratke stanke – monolozi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1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Predugačka objašnjavanja</a:t>
            </a:r>
          </a:p>
          <a:p>
            <a:pPr marL="0" indent="0">
              <a:buNone/>
            </a:pPr>
            <a:r>
              <a:rPr lang="hr-HR" sz="2000" dirty="0" smtClean="0"/>
              <a:t>     „Suprug me nikad ne sluša.”</a:t>
            </a:r>
          </a:p>
          <a:p>
            <a:pPr marL="0" indent="0">
              <a:buNone/>
            </a:pPr>
            <a:endParaRPr lang="hr-HR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Slušanje vez </a:t>
            </a:r>
            <a:r>
              <a:rPr lang="hr-HR" dirty="0" err="1" smtClean="0"/>
              <a:t>vokaliziranja</a:t>
            </a:r>
            <a:r>
              <a:rPr lang="hr-HR" dirty="0" smtClean="0"/>
              <a:t> – neverbalni znakovi koje tumačimo</a:t>
            </a:r>
          </a:p>
          <a:p>
            <a:pPr>
              <a:buNone/>
            </a:pPr>
            <a:r>
              <a:rPr lang="hr-HR" dirty="0" smtClean="0"/>
              <a:t>		</a:t>
            </a:r>
            <a:r>
              <a:rPr lang="hr-HR" sz="2000" dirty="0" smtClean="0"/>
              <a:t> - „stalo mi je do tebe”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dirty="0" smtClean="0"/>
              <a:t> - „nije mi stalo do tebe”</a:t>
            </a:r>
          </a:p>
        </p:txBody>
      </p:sp>
    </p:spTree>
    <p:extLst>
      <p:ext uri="{BB962C8B-B14F-4D97-AF65-F5344CB8AC3E}">
        <p14:creationId xmlns="" xmlns:p14="http://schemas.microsoft.com/office/powerpoint/2010/main" val="12955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634082"/>
          </a:xfrm>
        </p:spPr>
        <p:txBody>
          <a:bodyPr>
            <a:noAutofit/>
          </a:bodyPr>
          <a:lstStyle/>
          <a:p>
            <a:r>
              <a:rPr lang="hr-HR" sz="3200" b="1" dirty="0" smtClean="0"/>
              <a:t>Gluhe i slijepe točke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467600" cy="511256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r-HR" dirty="0" smtClean="0"/>
              <a:t>Partner mentalno ne registrira što mu drugi želi reći</a:t>
            </a:r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Nesposobnost izmjene smislenih informacija</a:t>
            </a:r>
          </a:p>
          <a:p>
            <a:pPr>
              <a:buNone/>
            </a:pPr>
            <a:r>
              <a:rPr lang="hr-HR" dirty="0" smtClean="0"/>
              <a:t>		</a:t>
            </a:r>
            <a:r>
              <a:rPr lang="hr-HR" sz="2000" dirty="0" smtClean="0"/>
              <a:t>“Uopće me ne poznaješ.”</a:t>
            </a:r>
          </a:p>
          <a:p>
            <a:pPr>
              <a:buNone/>
            </a:pPr>
            <a:r>
              <a:rPr lang="hr-HR" sz="2000" dirty="0" smtClean="0"/>
              <a:t>	“Ne znaš što ja trebam.”</a:t>
            </a:r>
          </a:p>
          <a:p>
            <a:pPr>
              <a:buFont typeface="Wingdings" pitchFamily="2" charset="2"/>
              <a:buChar char="§"/>
            </a:pPr>
            <a:endParaRPr lang="hr-HR" sz="2000" dirty="0" smtClean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Bezosjećajnost </a:t>
            </a:r>
          </a:p>
          <a:p>
            <a:pPr>
              <a:buNone/>
            </a:pPr>
            <a:r>
              <a:rPr lang="hr-HR" dirty="0" smtClean="0"/>
              <a:t>			ili nešto drugo? </a:t>
            </a:r>
          </a:p>
          <a:p>
            <a:pPr>
              <a:buFont typeface="Wingdings" pitchFamily="2" charset="2"/>
              <a:buChar char="§"/>
            </a:pP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4" name="Slika 3" descr="razmišl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645024"/>
            <a:ext cx="2636912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hr-HR" b="1" dirty="0" smtClean="0"/>
              <a:t>Razlike u bontonu razgovora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48737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r-HR" dirty="0" smtClean="0"/>
              <a:t>Odgovaranje na pitanje umjesto onoga kojem je postavljeno </a:t>
            </a:r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Postavljanje novog pitanja prije dobivenog odgovora</a:t>
            </a:r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Upadanje u riječ</a:t>
            </a:r>
          </a:p>
          <a:p>
            <a:pPr>
              <a:buNone/>
            </a:pPr>
            <a:r>
              <a:rPr lang="hr-HR" dirty="0" smtClean="0"/>
              <a:t> </a:t>
            </a:r>
          </a:p>
          <a:p>
            <a:pPr>
              <a:buNone/>
            </a:pPr>
            <a:r>
              <a:rPr lang="hr-HR" dirty="0" smtClean="0"/>
              <a:t>	</a:t>
            </a:r>
            <a:r>
              <a:rPr lang="hr-HR" sz="2000" dirty="0" smtClean="0"/>
              <a:t>“Isključuje me iz razgovora, sigurno misli da nemam ništa pametno za reći.”</a:t>
            </a:r>
          </a:p>
          <a:p>
            <a:pPr>
              <a:buNone/>
            </a:pPr>
            <a:r>
              <a:rPr lang="hr-HR" sz="2000" dirty="0" smtClean="0"/>
              <a:t>		“Ne uključuje se u razgovor, sigurno joj se ne sviđam.”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Dovode do nerazumijevanja, ljutnje i kritiziranja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572</TotalTime>
  <Words>582</Words>
  <Application>Microsoft Office PowerPoint</Application>
  <PresentationFormat>Prikaz na zaslonu (4:3)</PresentationFormat>
  <Paragraphs>160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Oriel</vt:lpstr>
      <vt:lpstr>Komunikacija     u partnerskim        odnosima</vt:lpstr>
      <vt:lpstr>Slajd 2</vt:lpstr>
      <vt:lpstr>Prepreke u komunikaciji</vt:lpstr>
      <vt:lpstr>Neizravnost i dvosmislenost</vt:lpstr>
      <vt:lpstr>Obrambeni stav</vt:lpstr>
      <vt:lpstr>Pogrešno shvaćanje</vt:lpstr>
      <vt:lpstr>Monolozi, ometanje i „tiho slušanje”</vt:lpstr>
      <vt:lpstr>Gluhe i slijepe točke</vt:lpstr>
      <vt:lpstr>Razlike u bontonu razgovora</vt:lpstr>
      <vt:lpstr>Postavljanje pitanja</vt:lpstr>
      <vt:lpstr>Rodne razlike </vt:lpstr>
      <vt:lpstr>Rodne razlike</vt:lpstr>
      <vt:lpstr>Izvor rodnih razlika</vt:lpstr>
      <vt:lpstr>Izvor rodnih razlika</vt:lpstr>
      <vt:lpstr>Slajd 15</vt:lpstr>
      <vt:lpstr>i za kraj…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Komunikacija u partnerskim odnosima</dc:title>
  <dc:creator>win7</dc:creator>
  <cp:lastModifiedBy>User</cp:lastModifiedBy>
  <cp:revision>45</cp:revision>
  <dcterms:created xsi:type="dcterms:W3CDTF">2019-10-03T08:45:21Z</dcterms:created>
  <dcterms:modified xsi:type="dcterms:W3CDTF">2019-10-15T22:55:01Z</dcterms:modified>
</cp:coreProperties>
</file>