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607" r:id="rId3"/>
    <p:sldId id="608" r:id="rId4"/>
    <p:sldId id="610" r:id="rId5"/>
    <p:sldId id="611" r:id="rId6"/>
    <p:sldId id="612" r:id="rId7"/>
    <p:sldId id="615" r:id="rId8"/>
    <p:sldId id="613" r:id="rId9"/>
    <p:sldId id="616" r:id="rId10"/>
    <p:sldId id="617" r:id="rId11"/>
    <p:sldId id="618" r:id="rId12"/>
    <p:sldId id="619" r:id="rId13"/>
    <p:sldId id="620" r:id="rId14"/>
    <p:sldId id="621" r:id="rId15"/>
    <p:sldId id="622" r:id="rId16"/>
    <p:sldId id="623" r:id="rId17"/>
    <p:sldId id="624" r:id="rId18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ksa" initials="N" lastIdx="1" clrIdx="0">
    <p:extLst>
      <p:ext uri="{19B8F6BF-5375-455C-9EA6-DF929625EA0E}">
        <p15:presenceInfo xmlns:p15="http://schemas.microsoft.com/office/powerpoint/2012/main" xmlns="" userId="Niks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0" autoAdjust="0"/>
    <p:restoredTop sz="96807" autoAdjust="0"/>
  </p:normalViewPr>
  <p:slideViewPr>
    <p:cSldViewPr snapToGrid="0">
      <p:cViewPr>
        <p:scale>
          <a:sx n="92" d="100"/>
          <a:sy n="92" d="100"/>
        </p:scale>
        <p:origin x="-129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55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05.10.2019.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BE0E1-47DE-4939-AAE5-249AA0577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3785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05.10.2019.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0DD26-A9FA-4CDB-A032-7DD7D8FFA5A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603580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81407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38142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55049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8385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58767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5824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1767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398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9090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722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7828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0532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46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5294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00592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268906CD-2AE4-462E-A090-41C83CC963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3BEB4DA-99EA-49A3-9842-C0BA72C390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1E08F80B-97F6-401C-A467-A357736D1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7954C90-2FA7-434C-9610-2E8528C7CF6F}" type="slidenum">
              <a:rPr lang="hr-HR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hr-HR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hr-HR" smtClean="0"/>
              <a:t>05.10.2019.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742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781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0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129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545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004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138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2865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468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471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58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194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15B01-5070-4BF4-AB13-09648A4ECBCE}" type="datetimeFigureOut">
              <a:rPr lang="hr-HR" smtClean="0"/>
              <a:t>04.10.2019.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03D15-1771-48AD-B436-EC69CA35026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199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zs.hr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x.doi.org/10.1037/h006015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ACFD66-48D5-4674-AD4D-F0EE96ED1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hr-HR" sz="4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BKT paničnog poremećaja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77905B1-1BD5-4011-AE59-7CDC6626E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Božidar Nikša Tarabić</a:t>
            </a:r>
            <a:endParaRPr lang="en-US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5.10.2019.</a:t>
            </a:r>
            <a:endParaRPr lang="hr-HR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BC6B41C-3E24-46BF-ADC6-333D75B12EBB}"/>
              </a:ext>
            </a:extLst>
          </p:cNvPr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Radi lakšeg načina izlaganja nisu korišteni uobičajeni načini referenciranja.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Sadržaj prezentacije je, čak i kada to nije navedeno temeljen, na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literaturi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s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popisa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Sadržaj prezentacije ne može zamijeniti temeljnu literaturu te služi samo kao pregled teme.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589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Diferencijalna dijagnostika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Druga medicinska stanja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npr. kardiovaskularna, respiratorna,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ednokrina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-hormonska,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neuro-muskulaturna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vestibularna, ovisnosti, itd.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Psihološke teškoće i poremećaji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npr. Specifična fobija, socijalna anksioznost, OKP, GAD, PTSP, konzumacija psihoaktivnih tvari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Klinički intervju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Psihološko testiranje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npr. BAI, BDI-II, PDSS, GAF, itd.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85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BKT paničnog poremećaja i agorafobije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efikasnost 75-95%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oko 12 sastanaka +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boosteri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pozitivni efekti uključivanja obitelji i prijatelja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pozitivni efekti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booster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tretmana 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važnost razumijevanja mehanizma interakcije sa terapijskim postupcima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Nešto lošija prognoza kod: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panični poremećaj s agorafobijom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panične atake s drugim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komorbidnim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stanjima*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panični poremećaj uz panične atake tijekom spavanja (tijekom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sws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02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en-US" sz="2800" b="1" kern="0" dirty="0">
                <a:latin typeface="Times New Roman" panose="02020603050405020304" pitchFamily="18" charset="0"/>
              </a:rPr>
              <a:t>7. </a:t>
            </a:r>
            <a:r>
              <a:rPr lang="hr-HR" sz="2800" b="1" kern="0" dirty="0">
                <a:latin typeface="Times New Roman" panose="02020603050405020304" pitchFamily="18" charset="0"/>
              </a:rPr>
              <a:t>BKT tretman</a:t>
            </a:r>
            <a:r>
              <a:rPr lang="en-US" sz="2800" b="1" kern="0" dirty="0">
                <a:latin typeface="Times New Roman" panose="02020603050405020304" pitchFamily="18" charset="0"/>
              </a:rPr>
              <a:t> - </a:t>
            </a:r>
            <a:r>
              <a:rPr lang="en-US" sz="2800" b="1" kern="0" dirty="0" err="1">
                <a:latin typeface="Times New Roman" panose="02020603050405020304" pitchFamily="18" charset="0"/>
              </a:rPr>
              <a:t>opći</a:t>
            </a:r>
            <a:r>
              <a:rPr lang="en-US" sz="2800" b="1" kern="0" dirty="0">
                <a:latin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</a:rPr>
              <a:t>ishodi</a:t>
            </a:r>
            <a:r>
              <a:rPr lang="en-US" sz="2800" b="1" kern="0" dirty="0">
                <a:latin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</a:rPr>
              <a:t>tretmana</a:t>
            </a:r>
            <a:endParaRPr lang="en-US" sz="28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Edukacija – povećana razina razumijevanja panike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Bihevioralna komponenta: uspješno nošenje (suočavanje) s fiziološkim odgovorom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Kognitivna komponenta: modifikacija mišljenja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Osposobljavanje za samostalnu analizu i djelovanje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33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en-US" sz="2800" b="1" kern="0" dirty="0">
                <a:latin typeface="Times New Roman" panose="02020603050405020304" pitchFamily="18" charset="0"/>
              </a:rPr>
              <a:t>7. </a:t>
            </a:r>
            <a:r>
              <a:rPr lang="hr-HR" sz="2800" b="1" kern="0" dirty="0">
                <a:latin typeface="Times New Roman" panose="02020603050405020304" pitchFamily="18" charset="0"/>
              </a:rPr>
              <a:t>BKT tretman</a:t>
            </a:r>
            <a:r>
              <a:rPr lang="en-US" sz="2800" b="1" kern="0" dirty="0">
                <a:latin typeface="Times New Roman" panose="02020603050405020304" pitchFamily="18" charset="0"/>
              </a:rPr>
              <a:t> - </a:t>
            </a:r>
            <a:r>
              <a:rPr lang="en-US" sz="2800" b="1" kern="0" dirty="0" err="1">
                <a:latin typeface="Times New Roman" panose="02020603050405020304" pitchFamily="18" charset="0"/>
              </a:rPr>
              <a:t>opći</a:t>
            </a:r>
            <a:r>
              <a:rPr lang="en-US" sz="2800" b="1" kern="0" dirty="0">
                <a:latin typeface="Times New Roman" panose="02020603050405020304" pitchFamily="18" charset="0"/>
              </a:rPr>
              <a:t> plan </a:t>
            </a:r>
            <a:r>
              <a:rPr lang="en-US" sz="2800" b="1" kern="0" dirty="0" err="1">
                <a:latin typeface="Times New Roman" panose="02020603050405020304" pitchFamily="18" charset="0"/>
              </a:rPr>
              <a:t>tretmana</a:t>
            </a:r>
            <a:endParaRPr lang="en-US" sz="28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 fontScale="47500" lnSpcReduction="20000"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Procjena (uključujući diferencijalnu dijagnostiku)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klinički intervju: opis i tijek teškoća, percipirajući i perpetuirajući faktori, sigurnosna ponašanja, itd.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psihološko testiranje: procjena težine funkcionalnih deficita i osobne patnje, temelj za praćenje efikasnosti tretmana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Upoznavanje s tretmanom: psihoedukacija, upoznavanje s terapijom,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biblioterapija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Određivanje specifičnih ciljeva tretmana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Izrada hijerarhije straha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*Vježbanje disanja i tehnike relaksacije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Bihevioralna intervencija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induciranje fiziološkog odgovora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izlaganje (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vitro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vivo, imaginacija)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Kognitivne intervencije – temeljem novo prikupljenih podatka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misli – pretpostavke – sheme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kategorizacija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učestalost/vjerojatnost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kredibilitet dokaza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moguće posljedice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257300" lvl="2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ponovno testiranje i promjena značenja (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reappraisal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Savjetovanje i jačanje vještina suočavanja sa stresom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Prorjeđivanje susreta te jačanje kompetencija za samostalnu analizu i djelovanje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81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en-US" sz="2800" b="1" kern="0" dirty="0">
                <a:latin typeface="Times New Roman" panose="02020603050405020304" pitchFamily="18" charset="0"/>
              </a:rPr>
              <a:t>8. </a:t>
            </a:r>
            <a:r>
              <a:rPr lang="hr-HR" sz="2800" b="1" kern="0" dirty="0">
                <a:latin typeface="Times New Roman" panose="02020603050405020304" pitchFamily="18" charset="0"/>
              </a:rPr>
              <a:t>BKT Tehnike (primjeri)</a:t>
            </a:r>
            <a:r>
              <a:rPr lang="en-US" sz="2800" b="1" kern="0" dirty="0">
                <a:latin typeface="Times New Roman" panose="02020603050405020304" pitchFamily="18" charset="0"/>
              </a:rPr>
              <a:t> - </a:t>
            </a:r>
            <a:r>
              <a:rPr lang="en-US" sz="2800" b="1" kern="0" dirty="0" err="1">
                <a:latin typeface="Times New Roman" panose="02020603050405020304" pitchFamily="18" charset="0"/>
              </a:rPr>
              <a:t>bihevioralne</a:t>
            </a:r>
            <a:r>
              <a:rPr lang="en-US" sz="2800" b="1" kern="0" dirty="0">
                <a:latin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</a:rPr>
              <a:t>tehnike</a:t>
            </a:r>
            <a:endParaRPr lang="en-US" sz="28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izlaganje (imaginacija,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vivo)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bihevioralni eksperiment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samo-praćenje i vođenje bilježaka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samostalno planiranje i provođenje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biohevioralnog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eksprimenta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učenje načina suočavanja sa stresom (asertivnost)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en-US" sz="2800" b="1" kern="0" dirty="0">
                <a:latin typeface="Times New Roman" panose="02020603050405020304" pitchFamily="18" charset="0"/>
              </a:rPr>
              <a:t>8. </a:t>
            </a:r>
            <a:r>
              <a:rPr lang="hr-HR" sz="2800" b="1" kern="0" dirty="0">
                <a:latin typeface="Times New Roman" panose="02020603050405020304" pitchFamily="18" charset="0"/>
              </a:rPr>
              <a:t>BKT Tehnike (primjeri)</a:t>
            </a:r>
            <a:r>
              <a:rPr lang="en-US" sz="2800" b="1" kern="0" dirty="0">
                <a:latin typeface="Times New Roman" panose="02020603050405020304" pitchFamily="18" charset="0"/>
              </a:rPr>
              <a:t> - </a:t>
            </a:r>
            <a:r>
              <a:rPr lang="en-US" sz="2800" b="1" kern="0" dirty="0" err="1">
                <a:latin typeface="Times New Roman" panose="02020603050405020304" pitchFamily="18" charset="0"/>
              </a:rPr>
              <a:t>kognitivne</a:t>
            </a:r>
            <a:r>
              <a:rPr lang="en-US" sz="2800" b="1" kern="0" dirty="0">
                <a:latin typeface="Times New Roman" panose="02020603050405020304" pitchFamily="18" charset="0"/>
              </a:rPr>
              <a:t> </a:t>
            </a:r>
            <a:r>
              <a:rPr lang="en-US" sz="2800" b="1" kern="0" dirty="0" err="1">
                <a:latin typeface="Times New Roman" panose="02020603050405020304" pitchFamily="18" charset="0"/>
              </a:rPr>
              <a:t>tehnike</a:t>
            </a:r>
            <a:endParaRPr lang="en-US" sz="28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/>
          </a:bodyPr>
          <a:lstStyle/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psihoedukacija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identifikacija kognitivnih distorzija (misli, pretpostavke, sheme)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kognitivno restrukturiranje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učenje načina suočavanja sa stresom (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reappraisal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03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en-US" sz="2800" b="1" kern="0" dirty="0">
                <a:latin typeface="Times New Roman" panose="02020603050405020304" pitchFamily="18" charset="0"/>
              </a:rPr>
              <a:t>9. </a:t>
            </a:r>
            <a:r>
              <a:rPr lang="hr-HR" sz="2800" b="1" kern="0" dirty="0">
                <a:latin typeface="Times New Roman" panose="02020603050405020304" pitchFamily="18" charset="0"/>
              </a:rPr>
              <a:t>Teškoće u terapiji</a:t>
            </a:r>
            <a:endParaRPr lang="en-US" sz="28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poznavanje sebe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dnos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klijent – terapeut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s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amostalni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angažman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čekivanja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od terapije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10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en-US" sz="2800" b="1" kern="0" dirty="0" err="1">
                <a:latin typeface="Times New Roman" panose="02020603050405020304" pitchFamily="18" charset="0"/>
              </a:rPr>
              <a:t>Literatura</a:t>
            </a:r>
            <a:endParaRPr lang="en-US" sz="2800" b="1" kern="0" dirty="0"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0"/>
              </a:spcAft>
            </a:pP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American </a:t>
            </a: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Psychiatric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(2013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Diagnostic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Statistical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Manual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Mental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Disorders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(5th.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 Washington, DC: American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Psychiatric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Barlow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D.H. (2001).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Anxiety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Its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Disorders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Nature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Treatment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Anxiety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Panic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(2nd.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Guilford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Press: New York, NY. https://isbnsearch.org/isbn/9781593850289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Beck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J.S. (2011).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behavior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therapy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basics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beyond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(2nd.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 New York, NY: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Guilford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Press.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Clark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D.M. (1986). A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approach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to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panic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Behaviour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Research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Therapy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, 24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(4), 461-470. http://dx.doi.org/10.1016/0005-7967(86)90011-2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Državni zavod za statistiku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n.d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.). Popis stanovništva, kućanstava i stanova 2011. Preuzeto 2019-09-15 sa </a:t>
            </a:r>
            <a:r>
              <a:rPr lang="hr-HR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https://www.dzs.hr/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Leahy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R.L., Holland, S.J.F., &amp;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McGinn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LK. (2012).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Treatment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Plans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Interventions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for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Depression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An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xiety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Disorders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(2nd.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ed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Guilford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Press: New York, NY.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Mowrer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O.H., &amp;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Lamoreaux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R.R. (1946).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Fear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as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intervening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variable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avoidance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conditioning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Journal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Comparative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Psychology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</a:rPr>
              <a:t>, 39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(1), 29-50. </a:t>
            </a:r>
            <a:r>
              <a:rPr lang="hr-HR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http://dx.doi.org/10.1037/h0060150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A4BA649-2123-4DB9-9F3E-691D00367464}"/>
              </a:ext>
            </a:extLst>
          </p:cNvPr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Radi lakšeg načina izlaganja nisu korišteni uobičajeni načini referenciranja.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Sadržaj prezentacije je, čak i kada to nije navedeno temeljen, na gore navedenoj literaturi.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Sadržaj prezentacije ne može zamijeniti temeljnu literaturu te služi samo kao pregled teme.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32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Prevalencija paničnog poremećaja u populaciji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582359"/>
            <a:ext cx="8379548" cy="448346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panični napadaji bez anksioznog poremećaja 22% populacije (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Kessler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Berglund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sur., 2005 prema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Leahy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Holland i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McGinn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2012, p. 103)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mjesečna prevalencija: 2-3% (American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Psychiatric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Association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2013, p. 210)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mjesečna prevalencija: 0.5-1.5% (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Leahy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Holland i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McGinn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2012, p. 104)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 : Ž = 1 : 1.3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raspon dobi početka od 16 do 45 (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Kessler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Berglund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sur., 2005 prema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Leahy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Holland i </a:t>
            </a:r>
            <a:r>
              <a:rPr lang="hr-H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McGinn</a:t>
            </a:r>
            <a:r>
              <a:rPr lang="hr-H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2012, p. 104)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94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Prevalencija paničnog poremećaja u populaciji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9E2F09C7-4967-4853-86A4-CCAEF6E52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556766"/>
              </p:ext>
            </p:extLst>
          </p:nvPr>
        </p:nvGraphicFramePr>
        <p:xfrm>
          <a:off x="628650" y="1875697"/>
          <a:ext cx="7886700" cy="4001466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71353360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350474116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807553188"/>
                    </a:ext>
                  </a:extLst>
                </a:gridCol>
              </a:tblGrid>
              <a:tr h="733314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Tablica 1. </a:t>
                      </a: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Raspodjela stanovništva s obzirom na dob, mjesto stanovanja i procjenu 12 mjesečne prevalencije paničnog poremećaja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7670172"/>
                  </a:ext>
                </a:extLst>
              </a:tr>
              <a:tr h="35385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Republika Hrvatska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1106727"/>
                  </a:ext>
                </a:extLst>
              </a:tr>
              <a:tr h="38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0010001"/>
                  </a:ext>
                </a:extLst>
              </a:tr>
              <a:tr h="3878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- ukupno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1 307 551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1 293 537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4315127"/>
                  </a:ext>
                </a:extLst>
              </a:tr>
              <a:tr h="353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- slučajeva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8 629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17 204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80284364"/>
                  </a:ext>
                </a:extLst>
              </a:tr>
              <a:tr h="369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9047136"/>
                  </a:ext>
                </a:extLst>
              </a:tr>
              <a:tr h="35385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Grad Zagreb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26064098"/>
                  </a:ext>
                </a:extLst>
              </a:tr>
              <a:tr h="353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0929719"/>
                  </a:ext>
                </a:extLst>
              </a:tr>
              <a:tr h="353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- ukupno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203 288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220 898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3406474"/>
                  </a:ext>
                </a:extLst>
              </a:tr>
              <a:tr h="3538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- slučajeva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1 341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2 937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3006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086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Simptomi i </a:t>
            </a:r>
            <a:r>
              <a:rPr lang="hr-HR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komorbiditet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hr-HR" sz="2800" b="1" dirty="0">
                <a:latin typeface="Times New Roman" panose="02020603050405020304" pitchFamily="18" charset="0"/>
              </a:rPr>
              <a:t>Panični napadaj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809009"/>
            <a:ext cx="8379548" cy="4483463"/>
          </a:xfrm>
        </p:spPr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Simptomi: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„Palpacije, lupanje srca ili povišen broj otkucaja.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Znojenje.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Drhtanje.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Osjećaj kratkoće daha.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Osjećaj gušenja.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Bol ili nelagoda u prsima.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Mučnina i neugodan osjećaj u trbuhu.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Osjećaj vrtoglavice, nestabilnosti i mogućeg gubitka svijesti.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Senzacije topline ili hladnoće.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Parestezije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(gubitak osjeta ili trnci).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Derealizacija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ili depersonalizacija.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Strah od gubitka kontrole ili „ludila“.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Strah od smrti.“ (American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Psychiatric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2013, p. 214, slobodan prijevod Tarabić, 2019)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očekivani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situacijski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neočekivani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iznenadan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diskriminabilan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/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istaknut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različit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od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ostalih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stanja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trajanje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anksioznosti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≤ 30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minuta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vrhunac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jačine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anksioznosti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pratećih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simptoma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≤ 10 min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33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Simptomi i </a:t>
            </a:r>
            <a:r>
              <a:rPr lang="hr-HR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komorbiditet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hr-HR" sz="2800" b="1" dirty="0">
                <a:latin typeface="Times New Roman" panose="02020603050405020304" pitchFamily="18" charset="0"/>
              </a:rPr>
              <a:t>Panični poremećaj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 fontScale="5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A.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Ponavljajuće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neočekivane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panične atake u stanju mirovanja ili tijekom anksioznosti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B. Barem jedna epizoda praćena sa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mjesec ili više dana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brige o novim paničnim napadajima ili njihovim posljedicama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ne adaptivnom promjenom ponašanja (povezanom s napadajem)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C. Isključenje kao uzroka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sredstava ovisnosti ili nekog drugog medicinskog stanja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D. Stanje nije moguće bolje opisati kao dio kliničke slike nekog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</a:rPr>
              <a:t>drugog mentalnog poremećaja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(American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Psychiatric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2013, p. 208, slobodan prijevod Tarabić, 2019)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r-HR" b="1" dirty="0" err="1">
                <a:latin typeface="Times New Roman" panose="02020603050405020304" pitchFamily="18" charset="0"/>
              </a:rPr>
              <a:t>Komorbiditet</a:t>
            </a:r>
            <a:r>
              <a:rPr lang="hr-HR" b="1" dirty="0">
                <a:latin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anksiozni poremećaji (posebice agorafobija)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veliki depresivni poremećaj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bipolarni poremećaj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Ovisnost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(American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Psychiatric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Association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2013, p. 213)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475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r-HR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Etiologija paničnog poremećaja</a:t>
            </a:r>
            <a:r>
              <a:rPr lang="en-US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hr-HR" sz="1600" b="1" dirty="0">
                <a:latin typeface="Times New Roman" panose="02020603050405020304" pitchFamily="18" charset="0"/>
              </a:rPr>
              <a:t>Genetska ranjivost za razvoj panike (</a:t>
            </a:r>
            <a:r>
              <a:rPr lang="hr-HR" sz="1600" b="1" dirty="0" err="1">
                <a:latin typeface="Times New Roman" panose="02020603050405020304" pitchFamily="18" charset="0"/>
              </a:rPr>
              <a:t>Barlow</a:t>
            </a:r>
            <a:r>
              <a:rPr lang="hr-HR" sz="1600" b="1" dirty="0">
                <a:latin typeface="Times New Roman" panose="02020603050405020304" pitchFamily="18" charset="0"/>
              </a:rPr>
              <a:t>, 2001)</a:t>
            </a:r>
            <a:endParaRPr lang="hr-HR" altLang="en-US" sz="16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3">
            <a:extLst>
              <a:ext uri="{FF2B5EF4-FFF2-40B4-BE49-F238E27FC236}">
                <a16:creationId xmlns:a16="http://schemas.microsoft.com/office/drawing/2014/main" xmlns="" id="{2A81FC26-A19A-4365-B416-9DE5D231D79E}"/>
              </a:ext>
            </a:extLst>
          </p:cNvPr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914525" y="1793240"/>
            <a:ext cx="5943600" cy="451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507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r-HR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Etiologija paničnog poremećaj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hr-HR" altLang="en-US" sz="20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c 1">
            <a:extLst>
              <a:ext uri="{FF2B5EF4-FFF2-40B4-BE49-F238E27FC236}">
                <a16:creationId xmlns:a16="http://schemas.microsoft.com/office/drawing/2014/main" xmlns="" id="{0354305D-B458-4797-86A7-7C5B7D88621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529012" y="1814134"/>
            <a:ext cx="3982425" cy="464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278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Etiologija paničnog poremećaja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BCFBFC-9698-4C01-B23C-4DE5E6214C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793369"/>
            <a:ext cx="8379548" cy="4483463"/>
          </a:xfrm>
        </p:spPr>
        <p:txBody>
          <a:bodyPr>
            <a:normAutofit fontScale="77500" lnSpcReduction="20000"/>
          </a:bodyPr>
          <a:lstStyle/>
          <a:p>
            <a:pPr marL="0" indent="0">
              <a:spcAft>
                <a:spcPts val="0"/>
              </a:spcAft>
              <a:buNone/>
              <a:tabLst>
                <a:tab pos="228600" algn="l"/>
              </a:tabLst>
            </a:pP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Predisponirajući, precipitirajući faktori i održavanje paničnog poremećaja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  <a:tabLst>
                <a:tab pos="228600" algn="l"/>
              </a:tabLst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biološka ranjivost: fiziološka </a:t>
            </a: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prepodržljivost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emocionalna nestabilnost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(rana) iskustva: </a:t>
            </a: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nekontrolabilnost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nepredvidivost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nestvarna ugroza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anksiozna osjetljivost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preosjetljivost na povišene razine CO</a:t>
            </a:r>
            <a:r>
              <a:rPr lang="hr-H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stvarna (objektivna) ugroza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"/>
            </a:pP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dvofaktorska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hipoteza izbjegavanja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izvori: (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Leahy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Holland i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McGinn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2012, p. 104;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Mowrer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Lamoreaux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1946)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16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F51584B2-8E64-4EBF-AC24-A0BAEB50B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101" y="1112459"/>
            <a:ext cx="7990249" cy="4699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Kognitvine</a:t>
            </a:r>
            <a:r>
              <a:rPr lang="hr-H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komponente (primjer)</a:t>
            </a:r>
            <a:endParaRPr lang="hr-HR" altLang="en-US" sz="2800" b="1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9B29C962-44C2-45C4-ADC9-40268A900902}"/>
              </a:ext>
            </a:extLst>
          </p:cNvPr>
          <p:cNvCxnSpPr>
            <a:cxnSpLocks/>
          </p:cNvCxnSpPr>
          <p:nvPr/>
        </p:nvCxnSpPr>
        <p:spPr>
          <a:xfrm flipH="1">
            <a:off x="628650" y="1582359"/>
            <a:ext cx="85153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083708A5-ECD6-4C03-8AF3-BFBD19795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614864"/>
              </p:ext>
            </p:extLst>
          </p:nvPr>
        </p:nvGraphicFramePr>
        <p:xfrm>
          <a:off x="628650" y="2452179"/>
          <a:ext cx="7886700" cy="2835686"/>
        </p:xfrm>
        <a:graphic>
          <a:graphicData uri="http://schemas.openxmlformats.org/drawingml/2006/table">
            <a:tbl>
              <a:tblPr firstRow="1" firstCol="1" bandRow="1"/>
              <a:tblGrid>
                <a:gridCol w="2628338">
                  <a:extLst>
                    <a:ext uri="{9D8B030D-6E8A-4147-A177-3AD203B41FA5}">
                      <a16:colId xmlns:a16="http://schemas.microsoft.com/office/drawing/2014/main" xmlns="" val="1888606803"/>
                    </a:ext>
                  </a:extLst>
                </a:gridCol>
                <a:gridCol w="2629181">
                  <a:extLst>
                    <a:ext uri="{9D8B030D-6E8A-4147-A177-3AD203B41FA5}">
                      <a16:colId xmlns:a16="http://schemas.microsoft.com/office/drawing/2014/main" xmlns="" val="2127386773"/>
                    </a:ext>
                  </a:extLst>
                </a:gridCol>
                <a:gridCol w="2629181">
                  <a:extLst>
                    <a:ext uri="{9D8B030D-6E8A-4147-A177-3AD203B41FA5}">
                      <a16:colId xmlns:a16="http://schemas.microsoft.com/office/drawing/2014/main" xmlns="" val="4096847758"/>
                    </a:ext>
                  </a:extLst>
                </a:gridCol>
              </a:tblGrid>
              <a:tr h="354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Automatske misli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Neadaptivne pretpostavke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Disfunkcionalne sheme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83648850"/>
                  </a:ext>
                </a:extLst>
              </a:tr>
              <a:tr h="3544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Katastrofiziranje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Osjetljivost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83311317"/>
                  </a:ext>
                </a:extLst>
              </a:tr>
              <a:tr h="21267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„Imam srčani udar“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„Umrijet ću“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„Tjelesni simptomi su uvijek znakovi bolesti.“</a:t>
                      </a:r>
                      <a:endParaRPr lang="en-US" sz="16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„Ako nisam siguran što se događa, ishod je znači sigurno loš.“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„Slab sam, bespomoćan i ranjiv.“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4243911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D504A143-0CC7-4815-9642-E814C86E3150}"/>
              </a:ext>
            </a:extLst>
          </p:cNvPr>
          <p:cNvSpPr/>
          <p:nvPr/>
        </p:nvSpPr>
        <p:spPr>
          <a:xfrm>
            <a:off x="628650" y="5529534"/>
            <a:ext cx="7886700" cy="665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Temeljeno na: (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Leahy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Holland i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</a:rPr>
              <a:t>McGinn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</a:rPr>
              <a:t>, 2012, p. 117, slobodni prijevod Tarabić, 2019, modificirano)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91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</TotalTime>
  <Words>1248</Words>
  <Application>Microsoft Office PowerPoint</Application>
  <PresentationFormat>On-screen Show (4:3)</PresentationFormat>
  <Paragraphs>203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BKT paničnog poremećaja</vt:lpstr>
      <vt:lpstr>1. Prevalencija paničnog poremećaja u populaciji</vt:lpstr>
      <vt:lpstr>1. Prevalencija paničnog poremećaja u populaciji</vt:lpstr>
      <vt:lpstr>2. Simptomi i komorbiditet - Panični napadaj</vt:lpstr>
      <vt:lpstr>2. Simptomi i komorbiditet - Panični poremećaj</vt:lpstr>
      <vt:lpstr>3. Etiologija paničnog poremećaja - Genetska ranjivost za razvoj panike (Barlow, 2001)</vt:lpstr>
      <vt:lpstr>3. Etiologija paničnog poremećajA</vt:lpstr>
      <vt:lpstr>3. Etiologija paničnog poremećaja</vt:lpstr>
      <vt:lpstr>4. Kognitvine komponente (primjer)</vt:lpstr>
      <vt:lpstr>5. Diferencijalna dijagnostika</vt:lpstr>
      <vt:lpstr>6. BKT paničnog poremećaja i agorafobije</vt:lpstr>
      <vt:lpstr>7. BKT tretman - opći ishodi tretmana</vt:lpstr>
      <vt:lpstr>7. BKT tretman - opći plan tretmana</vt:lpstr>
      <vt:lpstr>8. BKT Tehnike (primjeri) - bihevioralne tehnike</vt:lpstr>
      <vt:lpstr>8. BKT Tehnike (primjeri) - kognitivne tehnike</vt:lpstr>
      <vt:lpstr>9. Teškoće u terapiji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Niksa</dc:creator>
  <cp:lastModifiedBy>HUBIKOT</cp:lastModifiedBy>
  <cp:revision>68</cp:revision>
  <cp:lastPrinted>2019-10-04T11:24:09Z</cp:lastPrinted>
  <dcterms:created xsi:type="dcterms:W3CDTF">2019-03-14T09:26:39Z</dcterms:created>
  <dcterms:modified xsi:type="dcterms:W3CDTF">2019-10-04T11:31:07Z</dcterms:modified>
</cp:coreProperties>
</file>