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2" r:id="rId1"/>
  </p:sldMasterIdLst>
  <p:notesMasterIdLst>
    <p:notesMasterId r:id="rId17"/>
  </p:notesMasterIdLst>
  <p:sldIdLst>
    <p:sldId id="256" r:id="rId2"/>
    <p:sldId id="273" r:id="rId3"/>
    <p:sldId id="261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2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3867" autoAdjust="0"/>
  </p:normalViewPr>
  <p:slideViewPr>
    <p:cSldViewPr snapToGrid="0">
      <p:cViewPr varScale="1">
        <p:scale>
          <a:sx n="57" d="100"/>
          <a:sy n="57" d="100"/>
        </p:scale>
        <p:origin x="48" y="1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027A4E-F425-4B6A-8502-BD2CB8AD9CD4}" type="doc">
      <dgm:prSet loTypeId="urn:microsoft.com/office/officeart/2005/8/layout/cycle7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D74FFA89-97C2-4E53-86F2-A2F3D191BAAB}">
      <dgm:prSet phldrT="[Tekst]" custT="1"/>
      <dgm:spPr/>
      <dgm:t>
        <a:bodyPr/>
        <a:lstStyle/>
        <a:p>
          <a:r>
            <a:rPr lang="hr-HR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Emocija</a:t>
          </a:r>
        </a:p>
        <a:p>
          <a:r>
            <a:rPr lang="hr-H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(nervoza, ljutnja)</a:t>
          </a:r>
        </a:p>
      </dgm:t>
    </dgm:pt>
    <dgm:pt modelId="{8CCAAE38-2CA4-482D-B7FA-B7EE9EA54FF1}" type="parTrans" cxnId="{A520C4EB-B2DA-418E-87D4-D7A298F75CC5}">
      <dgm:prSet/>
      <dgm:spPr/>
      <dgm:t>
        <a:bodyPr/>
        <a:lstStyle/>
        <a:p>
          <a:endParaRPr lang="hr-HR"/>
        </a:p>
      </dgm:t>
    </dgm:pt>
    <dgm:pt modelId="{12269C5F-5753-4C13-A30B-6567B4D85D42}" type="sibTrans" cxnId="{A520C4EB-B2DA-418E-87D4-D7A298F75CC5}">
      <dgm:prSet/>
      <dgm:spPr/>
      <dgm:t>
        <a:bodyPr/>
        <a:lstStyle/>
        <a:p>
          <a:endParaRPr lang="hr-HR"/>
        </a:p>
      </dgm:t>
    </dgm:pt>
    <dgm:pt modelId="{845C413B-F3E4-4785-BC40-3C40F8B9712B}">
      <dgm:prSet phldrT="[Tekst]" custT="1"/>
      <dgm:spPr/>
      <dgm:t>
        <a:bodyPr/>
        <a:lstStyle/>
        <a:p>
          <a:r>
            <a:rPr lang="hr-HR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Ponašanje</a:t>
          </a:r>
        </a:p>
        <a:p>
          <a:r>
            <a:rPr lang="hr-H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(povlačenje, šutnja)</a:t>
          </a:r>
        </a:p>
      </dgm:t>
    </dgm:pt>
    <dgm:pt modelId="{873297BE-CF90-405B-A5E0-A53BE8379AE0}" type="parTrans" cxnId="{77F52476-D881-4356-9525-A86A670A7C75}">
      <dgm:prSet/>
      <dgm:spPr/>
      <dgm:t>
        <a:bodyPr/>
        <a:lstStyle/>
        <a:p>
          <a:endParaRPr lang="hr-HR"/>
        </a:p>
      </dgm:t>
    </dgm:pt>
    <dgm:pt modelId="{1E12A217-0791-4069-8767-626B6347DAA6}" type="sibTrans" cxnId="{77F52476-D881-4356-9525-A86A670A7C75}">
      <dgm:prSet/>
      <dgm:spPr/>
      <dgm:t>
        <a:bodyPr/>
        <a:lstStyle/>
        <a:p>
          <a:endParaRPr lang="hr-HR"/>
        </a:p>
      </dgm:t>
    </dgm:pt>
    <dgm:pt modelId="{6B8961D2-FAA0-4841-99CB-738BD7C3D3C5}">
      <dgm:prSet phldrT="[Tekst]" custT="1"/>
      <dgm:spPr/>
      <dgm:t>
        <a:bodyPr/>
        <a:lstStyle/>
        <a:p>
          <a:r>
            <a:rPr lang="hr-HR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Misli</a:t>
          </a:r>
        </a:p>
        <a:p>
          <a:r>
            <a:rPr lang="hr-HR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(„Ne razumijem razgovor o predavanju”)</a:t>
          </a:r>
        </a:p>
      </dgm:t>
    </dgm:pt>
    <dgm:pt modelId="{D8B4CC55-680F-441E-8033-6EB3E12F65EB}" type="parTrans" cxnId="{6F4710C2-816A-49A2-B9F1-F69D50EDE14C}">
      <dgm:prSet/>
      <dgm:spPr/>
      <dgm:t>
        <a:bodyPr/>
        <a:lstStyle/>
        <a:p>
          <a:endParaRPr lang="hr-HR"/>
        </a:p>
      </dgm:t>
    </dgm:pt>
    <dgm:pt modelId="{355BEBB2-D51F-4AB1-8063-BDC1BA470801}" type="sibTrans" cxnId="{6F4710C2-816A-49A2-B9F1-F69D50EDE14C}">
      <dgm:prSet/>
      <dgm:spPr/>
      <dgm:t>
        <a:bodyPr/>
        <a:lstStyle/>
        <a:p>
          <a:endParaRPr lang="hr-HR"/>
        </a:p>
      </dgm:t>
    </dgm:pt>
    <dgm:pt modelId="{3E1CAE54-C8F6-4571-A7E3-F56B9ED9AE5E}" type="pres">
      <dgm:prSet presAssocID="{2E027A4E-F425-4B6A-8502-BD2CB8AD9CD4}" presName="Name0" presStyleCnt="0">
        <dgm:presLayoutVars>
          <dgm:dir/>
          <dgm:resizeHandles val="exact"/>
        </dgm:presLayoutVars>
      </dgm:prSet>
      <dgm:spPr/>
    </dgm:pt>
    <dgm:pt modelId="{EA80E2C1-61A7-4960-8961-4D225128FBEF}" type="pres">
      <dgm:prSet presAssocID="{D74FFA89-97C2-4E53-86F2-A2F3D191BAAB}" presName="node" presStyleLbl="node1" presStyleIdx="0" presStyleCnt="3">
        <dgm:presLayoutVars>
          <dgm:bulletEnabled val="1"/>
        </dgm:presLayoutVars>
      </dgm:prSet>
      <dgm:spPr/>
    </dgm:pt>
    <dgm:pt modelId="{2BD0A124-B876-498E-9EC6-9D5AB2252A58}" type="pres">
      <dgm:prSet presAssocID="{12269C5F-5753-4C13-A30B-6567B4D85D42}" presName="sibTrans" presStyleLbl="sibTrans2D1" presStyleIdx="0" presStyleCnt="3"/>
      <dgm:spPr/>
    </dgm:pt>
    <dgm:pt modelId="{C63588CE-39AC-483A-98FD-BF74D34934D6}" type="pres">
      <dgm:prSet presAssocID="{12269C5F-5753-4C13-A30B-6567B4D85D42}" presName="connectorText" presStyleLbl="sibTrans2D1" presStyleIdx="0" presStyleCnt="3"/>
      <dgm:spPr/>
    </dgm:pt>
    <dgm:pt modelId="{A34819C0-5769-49DC-8A27-6BB40CD6F73F}" type="pres">
      <dgm:prSet presAssocID="{845C413B-F3E4-4785-BC40-3C40F8B9712B}" presName="node" presStyleLbl="node1" presStyleIdx="1" presStyleCnt="3">
        <dgm:presLayoutVars>
          <dgm:bulletEnabled val="1"/>
        </dgm:presLayoutVars>
      </dgm:prSet>
      <dgm:spPr/>
    </dgm:pt>
    <dgm:pt modelId="{3CBAD5FE-9CED-414B-AAD7-DD2B02E245DE}" type="pres">
      <dgm:prSet presAssocID="{1E12A217-0791-4069-8767-626B6347DAA6}" presName="sibTrans" presStyleLbl="sibTrans2D1" presStyleIdx="1" presStyleCnt="3"/>
      <dgm:spPr/>
    </dgm:pt>
    <dgm:pt modelId="{D4FE568A-4491-48CB-A5AD-43EC4548A9E7}" type="pres">
      <dgm:prSet presAssocID="{1E12A217-0791-4069-8767-626B6347DAA6}" presName="connectorText" presStyleLbl="sibTrans2D1" presStyleIdx="1" presStyleCnt="3"/>
      <dgm:spPr/>
    </dgm:pt>
    <dgm:pt modelId="{2C553C8E-AB94-400A-9BCA-10B3AB3DEE2C}" type="pres">
      <dgm:prSet presAssocID="{6B8961D2-FAA0-4841-99CB-738BD7C3D3C5}" presName="node" presStyleLbl="node1" presStyleIdx="2" presStyleCnt="3">
        <dgm:presLayoutVars>
          <dgm:bulletEnabled val="1"/>
        </dgm:presLayoutVars>
      </dgm:prSet>
      <dgm:spPr/>
    </dgm:pt>
    <dgm:pt modelId="{D768398D-1721-4799-962C-021C5E5F5B45}" type="pres">
      <dgm:prSet presAssocID="{355BEBB2-D51F-4AB1-8063-BDC1BA470801}" presName="sibTrans" presStyleLbl="sibTrans2D1" presStyleIdx="2" presStyleCnt="3"/>
      <dgm:spPr/>
    </dgm:pt>
    <dgm:pt modelId="{D4EE6C63-9FD7-4124-9F8B-2417C7F089CA}" type="pres">
      <dgm:prSet presAssocID="{355BEBB2-D51F-4AB1-8063-BDC1BA470801}" presName="connectorText" presStyleLbl="sibTrans2D1" presStyleIdx="2" presStyleCnt="3"/>
      <dgm:spPr/>
    </dgm:pt>
  </dgm:ptLst>
  <dgm:cxnLst>
    <dgm:cxn modelId="{85A89616-DCB7-437D-AD8F-9E10CD8ED6CF}" type="presOf" srcId="{355BEBB2-D51F-4AB1-8063-BDC1BA470801}" destId="{D4EE6C63-9FD7-4124-9F8B-2417C7F089CA}" srcOrd="1" destOrd="0" presId="urn:microsoft.com/office/officeart/2005/8/layout/cycle7"/>
    <dgm:cxn modelId="{3C8DB42F-5131-4CA9-8153-CD120F9F0440}" type="presOf" srcId="{845C413B-F3E4-4785-BC40-3C40F8B9712B}" destId="{A34819C0-5769-49DC-8A27-6BB40CD6F73F}" srcOrd="0" destOrd="0" presId="urn:microsoft.com/office/officeart/2005/8/layout/cycle7"/>
    <dgm:cxn modelId="{4B9E3862-65F2-4A4B-9E46-9376BBE17BA1}" type="presOf" srcId="{2E027A4E-F425-4B6A-8502-BD2CB8AD9CD4}" destId="{3E1CAE54-C8F6-4571-A7E3-F56B9ED9AE5E}" srcOrd="0" destOrd="0" presId="urn:microsoft.com/office/officeart/2005/8/layout/cycle7"/>
    <dgm:cxn modelId="{5172BF45-5D29-492E-9BDD-91C5EBE28A28}" type="presOf" srcId="{12269C5F-5753-4C13-A30B-6567B4D85D42}" destId="{2BD0A124-B876-498E-9EC6-9D5AB2252A58}" srcOrd="0" destOrd="0" presId="urn:microsoft.com/office/officeart/2005/8/layout/cycle7"/>
    <dgm:cxn modelId="{77F52476-D881-4356-9525-A86A670A7C75}" srcId="{2E027A4E-F425-4B6A-8502-BD2CB8AD9CD4}" destId="{845C413B-F3E4-4785-BC40-3C40F8B9712B}" srcOrd="1" destOrd="0" parTransId="{873297BE-CF90-405B-A5E0-A53BE8379AE0}" sibTransId="{1E12A217-0791-4069-8767-626B6347DAA6}"/>
    <dgm:cxn modelId="{54481287-B371-4324-B49D-BE9802157B10}" type="presOf" srcId="{12269C5F-5753-4C13-A30B-6567B4D85D42}" destId="{C63588CE-39AC-483A-98FD-BF74D34934D6}" srcOrd="1" destOrd="0" presId="urn:microsoft.com/office/officeart/2005/8/layout/cycle7"/>
    <dgm:cxn modelId="{FB9942AB-1D36-4DEA-9D96-881D16030DFA}" type="presOf" srcId="{6B8961D2-FAA0-4841-99CB-738BD7C3D3C5}" destId="{2C553C8E-AB94-400A-9BCA-10B3AB3DEE2C}" srcOrd="0" destOrd="0" presId="urn:microsoft.com/office/officeart/2005/8/layout/cycle7"/>
    <dgm:cxn modelId="{8D9C6DB3-CC39-4E16-85EA-6BE3986C0A32}" type="presOf" srcId="{1E12A217-0791-4069-8767-626B6347DAA6}" destId="{3CBAD5FE-9CED-414B-AAD7-DD2B02E245DE}" srcOrd="0" destOrd="0" presId="urn:microsoft.com/office/officeart/2005/8/layout/cycle7"/>
    <dgm:cxn modelId="{0BD6EEB9-D6D7-43ED-997B-8E759C1F2595}" type="presOf" srcId="{D74FFA89-97C2-4E53-86F2-A2F3D191BAAB}" destId="{EA80E2C1-61A7-4960-8961-4D225128FBEF}" srcOrd="0" destOrd="0" presId="urn:microsoft.com/office/officeart/2005/8/layout/cycle7"/>
    <dgm:cxn modelId="{6F4710C2-816A-49A2-B9F1-F69D50EDE14C}" srcId="{2E027A4E-F425-4B6A-8502-BD2CB8AD9CD4}" destId="{6B8961D2-FAA0-4841-99CB-738BD7C3D3C5}" srcOrd="2" destOrd="0" parTransId="{D8B4CC55-680F-441E-8033-6EB3E12F65EB}" sibTransId="{355BEBB2-D51F-4AB1-8063-BDC1BA470801}"/>
    <dgm:cxn modelId="{A520C4EB-B2DA-418E-87D4-D7A298F75CC5}" srcId="{2E027A4E-F425-4B6A-8502-BD2CB8AD9CD4}" destId="{D74FFA89-97C2-4E53-86F2-A2F3D191BAAB}" srcOrd="0" destOrd="0" parTransId="{8CCAAE38-2CA4-482D-B7FA-B7EE9EA54FF1}" sibTransId="{12269C5F-5753-4C13-A30B-6567B4D85D42}"/>
    <dgm:cxn modelId="{087EC5F5-1B98-41FC-AA60-E5542E366123}" type="presOf" srcId="{355BEBB2-D51F-4AB1-8063-BDC1BA470801}" destId="{D768398D-1721-4799-962C-021C5E5F5B45}" srcOrd="0" destOrd="0" presId="urn:microsoft.com/office/officeart/2005/8/layout/cycle7"/>
    <dgm:cxn modelId="{2F493CF7-67AD-4EA7-89BD-52956BB6CB46}" type="presOf" srcId="{1E12A217-0791-4069-8767-626B6347DAA6}" destId="{D4FE568A-4491-48CB-A5AD-43EC4548A9E7}" srcOrd="1" destOrd="0" presId="urn:microsoft.com/office/officeart/2005/8/layout/cycle7"/>
    <dgm:cxn modelId="{9AEFF666-5736-441A-B05F-A44D8AB1E19F}" type="presParOf" srcId="{3E1CAE54-C8F6-4571-A7E3-F56B9ED9AE5E}" destId="{EA80E2C1-61A7-4960-8961-4D225128FBEF}" srcOrd="0" destOrd="0" presId="urn:microsoft.com/office/officeart/2005/8/layout/cycle7"/>
    <dgm:cxn modelId="{6DA80E14-664E-436A-9BFE-8E6554026197}" type="presParOf" srcId="{3E1CAE54-C8F6-4571-A7E3-F56B9ED9AE5E}" destId="{2BD0A124-B876-498E-9EC6-9D5AB2252A58}" srcOrd="1" destOrd="0" presId="urn:microsoft.com/office/officeart/2005/8/layout/cycle7"/>
    <dgm:cxn modelId="{4DF9D96D-464E-499E-A82A-5754A2404F37}" type="presParOf" srcId="{2BD0A124-B876-498E-9EC6-9D5AB2252A58}" destId="{C63588CE-39AC-483A-98FD-BF74D34934D6}" srcOrd="0" destOrd="0" presId="urn:microsoft.com/office/officeart/2005/8/layout/cycle7"/>
    <dgm:cxn modelId="{1E89EE35-A280-4356-A75B-6989C44F21F1}" type="presParOf" srcId="{3E1CAE54-C8F6-4571-A7E3-F56B9ED9AE5E}" destId="{A34819C0-5769-49DC-8A27-6BB40CD6F73F}" srcOrd="2" destOrd="0" presId="urn:microsoft.com/office/officeart/2005/8/layout/cycle7"/>
    <dgm:cxn modelId="{520C178C-1E5B-4D9E-ABD6-8C1CEE23EF62}" type="presParOf" srcId="{3E1CAE54-C8F6-4571-A7E3-F56B9ED9AE5E}" destId="{3CBAD5FE-9CED-414B-AAD7-DD2B02E245DE}" srcOrd="3" destOrd="0" presId="urn:microsoft.com/office/officeart/2005/8/layout/cycle7"/>
    <dgm:cxn modelId="{96B54D2C-29B1-40B4-B643-2929BC6398EA}" type="presParOf" srcId="{3CBAD5FE-9CED-414B-AAD7-DD2B02E245DE}" destId="{D4FE568A-4491-48CB-A5AD-43EC4548A9E7}" srcOrd="0" destOrd="0" presId="urn:microsoft.com/office/officeart/2005/8/layout/cycle7"/>
    <dgm:cxn modelId="{E5D0ED5F-EB98-405F-B7B3-8E09E6661F07}" type="presParOf" srcId="{3E1CAE54-C8F6-4571-A7E3-F56B9ED9AE5E}" destId="{2C553C8E-AB94-400A-9BCA-10B3AB3DEE2C}" srcOrd="4" destOrd="0" presId="urn:microsoft.com/office/officeart/2005/8/layout/cycle7"/>
    <dgm:cxn modelId="{11FBA5C9-3748-46E9-80A2-17520AD67755}" type="presParOf" srcId="{3E1CAE54-C8F6-4571-A7E3-F56B9ED9AE5E}" destId="{D768398D-1721-4799-962C-021C5E5F5B45}" srcOrd="5" destOrd="0" presId="urn:microsoft.com/office/officeart/2005/8/layout/cycle7"/>
    <dgm:cxn modelId="{C4B6BD4B-955A-421C-A2D1-A34BF839FB6D}" type="presParOf" srcId="{D768398D-1721-4799-962C-021C5E5F5B45}" destId="{D4EE6C63-9FD7-4124-9F8B-2417C7F089CA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0E2C1-61A7-4960-8961-4D225128FBEF}">
      <dsp:nvSpPr>
        <dsp:cNvPr id="0" name=""/>
        <dsp:cNvSpPr/>
      </dsp:nvSpPr>
      <dsp:spPr>
        <a:xfrm>
          <a:off x="1943060" y="1052"/>
          <a:ext cx="1864439" cy="9322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Emocija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(nervoza, ljutnja)</a:t>
          </a:r>
        </a:p>
      </dsp:txBody>
      <dsp:txXfrm>
        <a:off x="1970364" y="28356"/>
        <a:ext cx="1809831" cy="877611"/>
      </dsp:txXfrm>
    </dsp:sp>
    <dsp:sp modelId="{2BD0A124-B876-498E-9EC6-9D5AB2252A58}">
      <dsp:nvSpPr>
        <dsp:cNvPr id="0" name=""/>
        <dsp:cNvSpPr/>
      </dsp:nvSpPr>
      <dsp:spPr>
        <a:xfrm rot="3600000">
          <a:off x="3159225" y="1637213"/>
          <a:ext cx="971545" cy="32627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500" kern="1200"/>
        </a:p>
      </dsp:txBody>
      <dsp:txXfrm>
        <a:off x="3257108" y="1702468"/>
        <a:ext cx="775779" cy="195766"/>
      </dsp:txXfrm>
    </dsp:sp>
    <dsp:sp modelId="{A34819C0-5769-49DC-8A27-6BB40CD6F73F}">
      <dsp:nvSpPr>
        <dsp:cNvPr id="0" name=""/>
        <dsp:cNvSpPr/>
      </dsp:nvSpPr>
      <dsp:spPr>
        <a:xfrm>
          <a:off x="3482495" y="2667432"/>
          <a:ext cx="1864439" cy="9322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Ponašanje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(povlačenje, šutnja)</a:t>
          </a:r>
        </a:p>
      </dsp:txBody>
      <dsp:txXfrm>
        <a:off x="3509799" y="2694736"/>
        <a:ext cx="1809831" cy="877611"/>
      </dsp:txXfrm>
    </dsp:sp>
    <dsp:sp modelId="{3CBAD5FE-9CED-414B-AAD7-DD2B02E245DE}">
      <dsp:nvSpPr>
        <dsp:cNvPr id="0" name=""/>
        <dsp:cNvSpPr/>
      </dsp:nvSpPr>
      <dsp:spPr>
        <a:xfrm rot="10800000">
          <a:off x="2389507" y="2970403"/>
          <a:ext cx="971545" cy="32627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500" kern="1200"/>
        </a:p>
      </dsp:txBody>
      <dsp:txXfrm rot="10800000">
        <a:off x="2487390" y="3035658"/>
        <a:ext cx="775779" cy="195766"/>
      </dsp:txXfrm>
    </dsp:sp>
    <dsp:sp modelId="{2C553C8E-AB94-400A-9BCA-10B3AB3DEE2C}">
      <dsp:nvSpPr>
        <dsp:cNvPr id="0" name=""/>
        <dsp:cNvSpPr/>
      </dsp:nvSpPr>
      <dsp:spPr>
        <a:xfrm>
          <a:off x="403624" y="2667432"/>
          <a:ext cx="1864439" cy="9322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Misli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(„Ne razumijem razgovor o predavanju”)</a:t>
          </a:r>
        </a:p>
      </dsp:txBody>
      <dsp:txXfrm>
        <a:off x="430928" y="2694736"/>
        <a:ext cx="1809831" cy="877611"/>
      </dsp:txXfrm>
    </dsp:sp>
    <dsp:sp modelId="{D768398D-1721-4799-962C-021C5E5F5B45}">
      <dsp:nvSpPr>
        <dsp:cNvPr id="0" name=""/>
        <dsp:cNvSpPr/>
      </dsp:nvSpPr>
      <dsp:spPr>
        <a:xfrm rot="18000000">
          <a:off x="1619789" y="1637213"/>
          <a:ext cx="971545" cy="32627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500" kern="1200"/>
        </a:p>
      </dsp:txBody>
      <dsp:txXfrm>
        <a:off x="1717672" y="1702468"/>
        <a:ext cx="775779" cy="195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703FF-27B3-4657-8846-3330DA0D2FEC}" type="datetimeFigureOut">
              <a:rPr lang="hr-HR" smtClean="0"/>
              <a:t>20.10.2019.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F3D8E-1FC3-4298-BF87-FC99ECD0796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9317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Ciljevi i struktura početne seanse</a:t>
            </a:r>
            <a:r>
              <a:rPr lang="hr-HR" baseline="0" dirty="0"/>
              <a:t> mijenjaju se u slučaju da pacijent ima suicidalne namjere – važno je procijeniti stupanj suicidalnosti i otkriti razloge beznađa.</a:t>
            </a:r>
          </a:p>
          <a:p>
            <a:r>
              <a:rPr lang="hr-HR" baseline="0" dirty="0"/>
              <a:t>Krizne intervencije imaju prednost nad svim drugima kada je pacijent opasan za druge ili je u opasnosti od drugih.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F3D8E-1FC3-4298-BF87-FC99ECD07964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806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F3D8E-1FC3-4298-BF87-FC99ECD07964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1967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DF3D8E-1FC3-4298-BF87-FC99ECD07964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3613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AB3A824-1A51-4B26-AD58-A6D8E14F6C04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85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52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109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921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5208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8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157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15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14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89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1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CBC1C18-307B-4F68-A007-B5B542270E8D}" type="datetimeFigureOut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062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6">
            <a:extLst>
              <a:ext uri="{FF2B5EF4-FFF2-40B4-BE49-F238E27FC236}">
                <a16:creationId xmlns:a16="http://schemas.microsoft.com/office/drawing/2014/main" id="{1579DD07-B6CD-4C04-8A4A-3B92CE8C8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0" ty="0" sx="75000" sy="75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A995F0-906C-4573-A739-16EED217D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9343" y="620720"/>
            <a:ext cx="6442480" cy="55931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737DB85-F870-4F7B-91CC-735D3EC2BC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0120" y="1105351"/>
            <a:ext cx="5477071" cy="3023981"/>
          </a:xfrm>
        </p:spPr>
        <p:txBody>
          <a:bodyPr anchor="b">
            <a:normAutofit/>
          </a:bodyPr>
          <a:lstStyle/>
          <a:p>
            <a:pPr algn="l"/>
            <a:r>
              <a:rPr lang="hr-HR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STRUKTURA PRVE TERAPIJSKE SEANSE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6A32120-BDC2-4410-BFFF-8085F5BD9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0120" y="4297556"/>
            <a:ext cx="5477071" cy="1431695"/>
          </a:xfrm>
        </p:spPr>
        <p:txBody>
          <a:bodyPr anchor="t">
            <a:normAutofit/>
          </a:bodyPr>
          <a:lstStyle/>
          <a:p>
            <a:r>
              <a:rPr lang="hr-HR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SARA ASANČAIĆ</a:t>
            </a:r>
          </a:p>
          <a:p>
            <a:r>
              <a:rPr lang="hr-HR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Rijeka, listopad 2019.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3F5F06D-7250-43A5-9B61-0B7F1FD7E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09960" y="4214336"/>
            <a:ext cx="512064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395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907592-952B-43D2-8303-1C8EC401E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Educiranje pacijenta o njegovu poremećaju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145EB6D-9A07-445F-A2E9-95D6E1CA3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davanje osnovnih informacija o poremećaju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odvajanje poremećaja od osobe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smanjivanje samokritičnosti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korištenje analogija i metafora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pogled na postojeću situaciju na drugačiji način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988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EC243C-E5E5-46C8-986C-4E8E1B005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SAŽETAK I ZADAVANJE DOMAĆE ZADAĆE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E33913F-C23B-4DDF-B5DC-A42942555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sumirati sve važne točke na seansi (na kraju)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pregled domaćih zadaća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postepeno, pacijent (klijent) sam sažima najvažnije točke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provjera hoće li se domaća zadaća obaviti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r-H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„Mislite li da biste mogli imali probleme u zapisivanju vaših misli?”</a:t>
            </a:r>
          </a:p>
        </p:txBody>
      </p:sp>
    </p:spTree>
    <p:extLst>
      <p:ext uri="{BB962C8B-B14F-4D97-AF65-F5344CB8AC3E}">
        <p14:creationId xmlns:p14="http://schemas.microsoft.com/office/powerpoint/2010/main" val="81340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B30FD5-1A94-487D-832E-21ABFA2AC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Povratna informacija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E69C73F-D60F-48D5-BCCC-089CA2826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važan element terapijske seanse!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usmena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pismena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Svrha:</a:t>
            </a:r>
          </a:p>
          <a:p>
            <a:pPr marL="630936" lvl="1" indent="-457200">
              <a:buFont typeface="+mj-lt"/>
              <a:buAutoNum type="arabicPeriod"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Davanje šanse da klijent izrazi svoje mišljenje 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briga za mišljenje pacijenta</a:t>
            </a: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30936" lvl="1" indent="-457200">
              <a:buFont typeface="+mj-lt"/>
              <a:buAutoNum type="arabicPeriod"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Omogućuje terapeutu da razriješi potencijalne nesporazume</a:t>
            </a:r>
          </a:p>
          <a:p>
            <a:pPr marL="630936" lvl="1" indent="-457200">
              <a:buFont typeface="+mj-lt"/>
              <a:buAutoNum type="arabicPeriod"/>
            </a:pP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Prorada NAM o efikasnosti terapije ukoliko ih klijent ima </a:t>
            </a:r>
          </a:p>
          <a:p>
            <a:pPr marL="457200" indent="-457200">
              <a:buFont typeface="+mj-lt"/>
              <a:buAutoNum type="arabicPeriod"/>
            </a:pP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3732DCF5-0CE7-4725-A260-CC731B208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603" y="1041666"/>
            <a:ext cx="8085116" cy="5816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74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819E39-6BF2-42AE-983C-3C19B3676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ZAKLJUČAK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7849039-1A65-407F-A16C-9D5958DA7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Najvažniji cilj kognitivnog terapeuta je učiniti terapijski proces razumljivim i  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pacijentu i terapeutu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početnike je učinkovitije držati se propisane strukture</a:t>
            </a:r>
          </a:p>
        </p:txBody>
      </p:sp>
    </p:spTree>
    <p:extLst>
      <p:ext uri="{BB962C8B-B14F-4D97-AF65-F5344CB8AC3E}">
        <p14:creationId xmlns:p14="http://schemas.microsoft.com/office/powerpoint/2010/main" val="259782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6EA20E-50A9-4BC5-BBA0-C39CF8329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5A1D8FC-857F-45D8-8FE3-B014B000B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Beck, J. S. (2007). </a:t>
            </a:r>
            <a:r>
              <a:rPr lang="hr-H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Kognitivna terapija: osnove, educiranje i uvježbavanje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Jastrebarsko: Naklada Slap.</a:t>
            </a:r>
          </a:p>
          <a:p>
            <a:pPr>
              <a:lnSpc>
                <a:spcPct val="150000"/>
              </a:lnSpc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Barbarić, D. (2012). </a:t>
            </a:r>
            <a:r>
              <a:rPr lang="hr-H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Pobijedite depresiju kognitivno – bihevioralnim tehnikama: Priručnik korak – po – korak, primjerima i vježbama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Zagreb: Profil multimedija.</a:t>
            </a:r>
          </a:p>
        </p:txBody>
      </p:sp>
    </p:spTree>
    <p:extLst>
      <p:ext uri="{BB962C8B-B14F-4D97-AF65-F5344CB8AC3E}">
        <p14:creationId xmlns:p14="http://schemas.microsoft.com/office/powerpoint/2010/main" val="1076208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6F72241-7C8F-4130-8E30-60C0859D6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964" y="812800"/>
            <a:ext cx="9720071" cy="4023360"/>
          </a:xfrm>
        </p:spPr>
        <p:txBody>
          <a:bodyPr>
            <a:normAutofit/>
          </a:bodyPr>
          <a:lstStyle/>
          <a:p>
            <a:r>
              <a:rPr lang="hr-HR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pažnji! </a:t>
            </a:r>
            <a:r>
              <a:rPr lang="hr-HR" sz="5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hr-HR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489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A13BCB-E427-48D4-99B1-3853D92A7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7488A7-7AC0-4969-9180-660736A97929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510126">
            <a:off x="4530771" y="2798450"/>
            <a:ext cx="3461488" cy="3213889"/>
          </a:xfrm>
          <a:noFill/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Ciljevi prve terapijske seanse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Struktura prve terapijske seanse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Važnost elemenata koji čine strukturu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Zaključak</a:t>
            </a:r>
          </a:p>
          <a:p>
            <a:pPr marL="0" indent="0">
              <a:buNone/>
            </a:pPr>
            <a:r>
              <a:rPr lang="hr-H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Literatura </a:t>
            </a:r>
          </a:p>
          <a:p>
            <a:pPr>
              <a:buFont typeface="Wingdings" panose="05000000000000000000" pitchFamily="2" charset="2"/>
              <a:buChar char="q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9971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DBF2D27-EDC2-4824-973A-54049BF22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0890400-BB8B-4A44-AB63-65C7CA223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aslov 6">
            <a:extLst>
              <a:ext uri="{FF2B5EF4-FFF2-40B4-BE49-F238E27FC236}">
                <a16:creationId xmlns:a16="http://schemas.microsoft.com/office/drawing/2014/main" id="{A7672C2D-DC20-4143-A518-F94A07E9E1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4788" y="804333"/>
            <a:ext cx="3391900" cy="5249334"/>
          </a:xfrm>
          <a:pattFill prst="diagBrick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hr-HR" sz="40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CILJEVI</a:t>
            </a:r>
            <a:r>
              <a:rPr lang="en-US" spc="100" dirty="0"/>
              <a:t>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D39B797-CDC6-4529-8A36-9CBFC9816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77597" y="1600200"/>
            <a:ext cx="0" cy="36576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dnaslov 7">
            <a:extLst>
              <a:ext uri="{FF2B5EF4-FFF2-40B4-BE49-F238E27FC236}">
                <a16:creationId xmlns:a16="http://schemas.microsoft.com/office/drawing/2014/main" id="{8304A50D-C5BB-46B7-9B5A-8594D5EC9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9330" y="804333"/>
            <a:ext cx="6257721" cy="5249334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lIns="45720" tIns="45720" rIns="45720" bIns="45720" rtlCol="0" anchor="ctr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Uspostavljanje povjerenja i suradnje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Upoznavanje pacijenta s kognitivnom terapijom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Educiranje pacijenta o njegovom poremećaju,      </a:t>
            </a:r>
          </a:p>
          <a:p>
            <a:pPr>
              <a:lnSpc>
                <a:spcPct val="150000"/>
              </a:lnSpc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kognitivnom modelu i terapijskom procesu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Normaliziranje pacijentovih teškoća i ulijevanje </a:t>
            </a:r>
          </a:p>
          <a:p>
            <a:pPr>
              <a:lnSpc>
                <a:spcPct val="150000"/>
              </a:lnSpc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nade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Otkrivanje pacijentovih očekivanja od terapije (i </a:t>
            </a:r>
          </a:p>
          <a:p>
            <a:pPr>
              <a:lnSpc>
                <a:spcPct val="150000"/>
              </a:lnSpc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ispravljanje istih ako je potrebno)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Prikupljanje dodatnih informacija ako je potrebno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Sastavljanje liste ciljeva</a:t>
            </a:r>
          </a:p>
        </p:txBody>
      </p:sp>
    </p:spTree>
    <p:extLst>
      <p:ext uri="{BB962C8B-B14F-4D97-AF65-F5344CB8AC3E}">
        <p14:creationId xmlns:p14="http://schemas.microsoft.com/office/powerpoint/2010/main" val="352680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DBF2D27-EDC2-4824-973A-54049BF22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0890400-BB8B-4A44-AB63-65C7CA223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aslov 6">
            <a:extLst>
              <a:ext uri="{FF2B5EF4-FFF2-40B4-BE49-F238E27FC236}">
                <a16:creationId xmlns:a16="http://schemas.microsoft.com/office/drawing/2014/main" id="{A7672C2D-DC20-4143-A518-F94A07E9E1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4788" y="804333"/>
            <a:ext cx="3391900" cy="5249334"/>
          </a:xfrm>
          <a:pattFill prst="diagBrick">
            <a:fgClr>
              <a:schemeClr val="accent3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spc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Struktura</a:t>
            </a:r>
            <a:r>
              <a:rPr lang="en-US" sz="4000" spc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D39B797-CDC6-4529-8A36-9CBFC9816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77597" y="1600200"/>
            <a:ext cx="0" cy="36576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dnaslov 7">
            <a:extLst>
              <a:ext uri="{FF2B5EF4-FFF2-40B4-BE49-F238E27FC236}">
                <a16:creationId xmlns:a16="http://schemas.microsoft.com/office/drawing/2014/main" id="{8304A50D-C5BB-46B7-9B5A-8594D5EC9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9330" y="804333"/>
            <a:ext cx="6257721" cy="5249334"/>
          </a:xfrm>
          <a:solidFill>
            <a:schemeClr val="accent3">
              <a:lumMod val="60000"/>
              <a:lumOff val="40000"/>
            </a:schemeClr>
          </a:solidFill>
        </p:spPr>
        <p:txBody>
          <a:bodyPr vert="horz" lIns="45720" tIns="45720" rIns="45720" bIns="45720" rtlCol="0" anchor="ctr">
            <a:norm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Sastavljanje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dnevnog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objašnjavanje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istog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Provjera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raspoloženja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uključujući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objektivnog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mjerenja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Kratki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pregled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iznijetih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sređivanje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Identificiranje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postavljanje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ciljeva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Educiranje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pacijenta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kognitivnom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modelu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Otkrivanje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pacijentovih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očekivanja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terapije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Educiranje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pacijenta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njegovom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poremećaju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Zadavanje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domaće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zadaće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Osiguravanje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sažetka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Povratna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informacija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85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493172-F595-45BF-A28E-DCAFA67BC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Sastavljanje dnevnog reda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AFFE765-5F93-4711-92CB-C03F32F97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Upoznavanje pacijenta s kognitivnom terapijom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Prednosti: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Terapijski proces:</a:t>
            </a:r>
          </a:p>
          <a:p>
            <a:pPr marL="1097280" lvl="4" indent="-457200">
              <a:buFont typeface="+mj-lt"/>
              <a:buAutoNum type="arabicPeriod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Razumljiviji i bliži pacijentu</a:t>
            </a:r>
          </a:p>
          <a:p>
            <a:pPr marL="1097280" lvl="4" indent="-457200">
              <a:buFont typeface="+mj-lt"/>
              <a:buAutoNum type="arabicPeriod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Produktivniji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Aktivna uloga pacijenta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2641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BC0C91-E38C-47A2-B794-C0587EC6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Provjera raspoloženja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8A44F50-8D8E-4C5B-8D5D-419475AA1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objektivne mjere – upitnici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hr-H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Beckova</a:t>
            </a:r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skala depresivnosti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hr-H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Beckova</a:t>
            </a:r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skala anksioznosti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Beckove skale beznađa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Ideje suicidalnosti i beznađa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Dodatne informacije koje nisu rečene usmenim putem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subjektivne mjere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Procjena raspoloženja od 0 – 100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Rangiranje u tri kategorije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Nisko (najgore moguće)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Srednje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hr-H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Jako (izvrsno)</a:t>
            </a:r>
          </a:p>
          <a:p>
            <a:pPr marL="640080" lvl="4" indent="0">
              <a:buNone/>
            </a:pPr>
            <a:endParaRPr lang="hr-H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FB88555-B7DA-43B7-AC68-AC2901DCED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0908" y="2286000"/>
            <a:ext cx="6798129" cy="2957512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E6778F86-13BC-42D1-9175-4E1305CE7D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396" y="1924946"/>
            <a:ext cx="6886575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92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A1CFCF-6963-4925-9A99-015765F2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Iznošenje i identifikacija problema, određivanje ciljeva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B69A7E-537C-4306-80FD-9B2DBE9A5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osvrt na problem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procjena rizika za suicid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procjena postoji li značajna promjena u odnosu na početnu procjenu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određivanje Liste ciljeva</a:t>
            </a:r>
          </a:p>
          <a:p>
            <a:pPr marL="457200" lvl="3" indent="0">
              <a:buNone/>
            </a:pP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u bihevioralnim terminima!</a:t>
            </a:r>
          </a:p>
          <a:p>
            <a:pPr marL="457200" lvl="3" indent="0">
              <a:buNone/>
            </a:pPr>
            <a:endParaRPr lang="hr-H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3" indent="0">
              <a:buNone/>
            </a:pPr>
            <a:r>
              <a:rPr lang="hr-H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Npr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3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P: „Želim biti sretnija i osjećati se bolje.”</a:t>
            </a:r>
          </a:p>
          <a:p>
            <a:pPr marL="457200" lvl="3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T:  </a:t>
            </a:r>
            <a:r>
              <a:rPr lang="hr-HR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„I ako biste se osjećali sretnije i bili bolje, što biste tada radili?”</a:t>
            </a:r>
          </a:p>
          <a:p>
            <a:pPr marL="457200" lvl="3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P: „Ustrajala bi u traženju posla, sretala bi više ljudi, uključila bi se u neke aktivnosti.”</a:t>
            </a:r>
          </a:p>
          <a:p>
            <a:pPr marL="457200" lvl="3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T: </a:t>
            </a:r>
            <a:r>
              <a:rPr lang="hr-H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„To su dobri ciljevi. Bilo bi ih dobro zapisati.”</a:t>
            </a:r>
          </a:p>
          <a:p>
            <a:pPr marL="310896" lvl="2" indent="0">
              <a:buNone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P: „Lista ciljeva: sretati više ljudi, uključiti se u školske aktivnosti,…”</a:t>
            </a:r>
          </a:p>
          <a:p>
            <a:pPr marL="1078992" lvl="7" indent="0">
              <a:buNone/>
            </a:pP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6770074-9C1B-4DDA-9805-2D0B78180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40" y="2357437"/>
            <a:ext cx="11212646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05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59355D-2EE0-4F4D-96F6-6AD3BDE14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EDUCIRANJE PACIJENTA O KOGNITIVNOM MODELU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42C7ADA-8511-44F7-A2B0-8F2909C6E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cilj: da pacijent postane svoj kognitivni terapeut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individualni pristup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jednostavan jezik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misli i predodžbe 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E9BF7F72-1A82-45D3-A529-B7CEC93182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90937"/>
              </p:ext>
            </p:extLst>
          </p:nvPr>
        </p:nvGraphicFramePr>
        <p:xfrm>
          <a:off x="5577840" y="2909824"/>
          <a:ext cx="5750560" cy="3600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niOkvir 4">
            <a:extLst>
              <a:ext uri="{FF2B5EF4-FFF2-40B4-BE49-F238E27FC236}">
                <a16:creationId xmlns:a16="http://schemas.microsoft.com/office/drawing/2014/main" id="{230F3753-6BE0-494E-A43E-C2BF0151CF54}"/>
              </a:ext>
            </a:extLst>
          </p:cNvPr>
          <p:cNvSpPr txBox="1"/>
          <p:nvPr/>
        </p:nvSpPr>
        <p:spPr>
          <a:xfrm>
            <a:off x="4399280" y="3982720"/>
            <a:ext cx="241808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Situacija: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Ručak s kolegama</a:t>
            </a:r>
          </a:p>
        </p:txBody>
      </p:sp>
    </p:spTree>
    <p:extLst>
      <p:ext uri="{BB962C8B-B14F-4D97-AF65-F5344CB8AC3E}">
        <p14:creationId xmlns:p14="http://schemas.microsoft.com/office/powerpoint/2010/main" val="82537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034F3C3-F2E1-4334-9E28-BA27E8045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Očekivanja od terapije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EB26B6E-0FE2-4989-BAF6-ABC4189DE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davanje </a:t>
            </a:r>
            <a:r>
              <a:rPr lang="hr-H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racionale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primjenu terapije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razgovor o tome koliko će terapija trajati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naglašavanje aktivne uloge pacijenta (klijenta) </a:t>
            </a: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podijeljena odgovornost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cilj: naučiti vještine primjenjive i na druge probleme kada se jave</a:t>
            </a: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6157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581</Words>
  <Application>Microsoft Office PowerPoint</Application>
  <PresentationFormat>Široki zaslon</PresentationFormat>
  <Paragraphs>114</Paragraphs>
  <Slides>15</Slides>
  <Notes>3</Notes>
  <HiddenSlides>0</HiddenSlides>
  <MMClips>0</MMClips>
  <ScaleCrop>false</ScaleCrop>
  <HeadingPairs>
    <vt:vector size="6" baseType="variant">
      <vt:variant>
        <vt:lpstr>Korišteni fontovi</vt:lpstr>
      </vt:variant>
      <vt:variant>
        <vt:i4>8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24" baseType="lpstr">
      <vt:lpstr>Arial</vt:lpstr>
      <vt:lpstr>Calibri</vt:lpstr>
      <vt:lpstr>Courier New</vt:lpstr>
      <vt:lpstr>Times New Roman</vt:lpstr>
      <vt:lpstr>Tw Cen MT</vt:lpstr>
      <vt:lpstr>Tw Cen MT Condensed</vt:lpstr>
      <vt:lpstr>Wingdings</vt:lpstr>
      <vt:lpstr>Wingdings 3</vt:lpstr>
      <vt:lpstr>Integral</vt:lpstr>
      <vt:lpstr>STRUKTURA PRVE TERAPIJSKE SEANSE</vt:lpstr>
      <vt:lpstr>UVOD</vt:lpstr>
      <vt:lpstr>CILJEVI </vt:lpstr>
      <vt:lpstr>Struktura </vt:lpstr>
      <vt:lpstr>Sastavljanje dnevnog reda</vt:lpstr>
      <vt:lpstr>Provjera raspoloženja</vt:lpstr>
      <vt:lpstr>Iznošenje i identifikacija problema, određivanje ciljeva</vt:lpstr>
      <vt:lpstr>EDUCIRANJE PACIJENTA O KOGNITIVNOM MODELU</vt:lpstr>
      <vt:lpstr>Očekivanja od terapije</vt:lpstr>
      <vt:lpstr>Educiranje pacijenta o njegovu poremećaju</vt:lpstr>
      <vt:lpstr>SAŽETAK I ZADAVANJE DOMAĆE ZADAĆE</vt:lpstr>
      <vt:lpstr>Povratna informacija</vt:lpstr>
      <vt:lpstr>ZAKLJUČAK</vt:lpstr>
      <vt:lpstr>literatura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PRVE TERAPIJSKE SEANSE</dc:title>
  <dc:creator>Vedran Jurdana</dc:creator>
  <cp:lastModifiedBy>Vedran Jurdana</cp:lastModifiedBy>
  <cp:revision>34</cp:revision>
  <dcterms:created xsi:type="dcterms:W3CDTF">2019-10-07T08:29:51Z</dcterms:created>
  <dcterms:modified xsi:type="dcterms:W3CDTF">2019-10-20T15:43:58Z</dcterms:modified>
</cp:coreProperties>
</file>